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30 September 2026</a:t>
            </a:r>
          </a:p>
        </p:txBody>
      </p:sp>
      <p:sp>
        <p:nvSpPr>
          <p:cNvPr id="3" name="TextBox 2"/>
          <p:cNvSpPr txBox="1"/>
          <p:nvPr/>
        </p:nvSpPr>
        <p:spPr>
          <a:xfrm>
            <a:off x="548640" y="411480"/>
            <a:ext cx="7711135" cy="1429390"/>
          </a:xfrm>
          <a:prstGeom prst="rect">
            <a:avLst/>
          </a:prstGeom>
          <a:noFill/>
        </p:spPr>
        <p:txBody>
          <a:bodyPr wrap="square" anchor="t" lIns="0" rIns="0" tIns="0" bIns="0"/>
          <a:lstStyle/>
          <a:p>
            <a:pPr algn="l">
              <a:lnSpc>
                <a:spcPct val="100000"/>
              </a:lnSpc>
              <a:buNone/>
            </a:pPr>
            <a:r>
              <a:rPr sz="2400" b="1" i="0">
                <a:solidFill>
                  <a:srgbClr val="1E1A14"/>
                </a:solidFill>
                <a:latin typeface="Cambria"/>
              </a:rPr>
              <a:t>The world has somehow survived a brewing energy/fuel the past 7 months. Political factors at odds with physical infrascrture. What factors to watch which may shed light on the future path?</a:t>
            </a:r>
          </a:p>
        </p:txBody>
      </p:sp>
      <p:sp>
        <p:nvSpPr>
          <p:cNvPr id="4" name="TextBox 3"/>
          <p:cNvSpPr txBox="1"/>
          <p:nvPr/>
        </p:nvSpPr>
        <p:spPr>
          <a:xfrm>
            <a:off x="548640" y="2069470"/>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2234062"/>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2380366"/>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5381948" y="2352934"/>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5982987" y="2352934"/>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77961" y="2352934"/>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972935" y="2352934"/>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49711" y="2352934"/>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517526"/>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4876495" y="2517526"/>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7985455" y="2069470"/>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32h 5m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2069470"/>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15</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2993014"/>
            <a:ext cx="5364327" cy="966958"/>
          </a:xfrm>
          <a:prstGeom prst="rect">
            <a:avLst/>
          </a:prstGeom>
          <a:noFill/>
        </p:spPr>
        <p:txBody>
          <a:bodyPr wrap="square" anchor="t" lIns="0" rIns="0" tIns="0" bIns="0"/>
          <a:lstStyle/>
          <a:p>
            <a:pPr algn="l">
              <a:lnSpc>
                <a:spcPct val="100000"/>
              </a:lnSpc>
              <a:spcAft>
                <a:spcPts val="400"/>
              </a:spcAft>
              <a:buNone/>
            </a:pPr>
            <a:r>
              <a:rPr sz="1500" b="1" i="0">
                <a:solidFill>
                  <a:srgbClr val="1E1A14"/>
                </a:solidFill>
                <a:latin typeface="Cambria"/>
              </a:rPr>
              <a:t>Aligned on the answer, split on the details</a:t>
            </a:r>
          </a:p>
          <a:p>
            <a:pPr algn="l" marL="164592">
              <a:lnSpc>
                <a:spcPct val="100000"/>
              </a:lnSpc>
              <a:buNone/>
            </a:pPr>
            <a:r>
              <a:rPr sz="1300" b="0" i="1">
                <a:solidFill>
                  <a:srgbClr val="1E1A14"/>
                </a:solidFill>
                <a:latin typeface="Cambria"/>
              </a:rPr>
              <a:t>The world hasn’t survived the crisis — it’s been holding together because markets priced in risk, and that pricing is now the real constraint.</a:t>
            </a:r>
          </a:p>
        </p:txBody>
      </p:sp>
      <p:sp>
        <p:nvSpPr>
          <p:cNvPr id="17" name="Rectangle 16"/>
          <p:cNvSpPr/>
          <p:nvPr/>
        </p:nvSpPr>
        <p:spPr>
          <a:xfrm>
            <a:off x="548640" y="3267156"/>
            <a:ext cx="27432" cy="38712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2993014"/>
            <a:ext cx="5364327" cy="966958"/>
          </a:xfrm>
          <a:prstGeom prst="rect">
            <a:avLst/>
          </a:prstGeom>
          <a:noFill/>
        </p:spPr>
        <p:txBody>
          <a:bodyPr wrap="square" anchor="t" lIns="0" rIns="0" tIns="0" bIns="0"/>
          <a:lstStyle/>
          <a:p>
            <a:pPr algn="l" marL="182880" indent="-182880">
              <a:lnSpc>
                <a:spcPct val="100000"/>
              </a:lnSpc>
              <a:spcBef>
                <a:spcPts val="300"/>
              </a:spcBef>
              <a:buAutoNum type="arabicPeriod"/>
            </a:pPr>
            <a:r>
              <a:rPr sz="1100" b="0" i="0">
                <a:solidFill>
                  <a:srgbClr val="1E1A14"/>
                </a:solidFill>
                <a:latin typeface="Calibri"/>
              </a:rPr>
              <a:t>Jillian says rising inventories prove flows are moving — but if refiners are running at 92.5% capacity and stocks are up, that means crude is arriving, not being delayed.</a:t>
            </a:r>
          </a:p>
          <a:p>
            <a:pPr algn="l" marL="182880" indent="-182880">
              <a:lnSpc>
                <a:spcPct val="100000"/>
              </a:lnSpc>
              <a:spcBef>
                <a:spcPts val="300"/>
              </a:spcBef>
              <a:buAutoNum type="arabicPeriod"/>
            </a:pPr>
            <a:r>
              <a:rPr sz="1100" b="0" i="0">
                <a:solidFill>
                  <a:srgbClr val="1E1A14"/>
                </a:solidFill>
                <a:latin typeface="Calibri"/>
              </a:rPr>
              <a:t>The Wall Street Journal reports a 900,000-barrel rise, yet no supply shock has materialized.</a:t>
            </a:r>
          </a:p>
          <a:p>
            <a:pPr algn="l" marL="182880" indent="-182880">
              <a:lnSpc>
                <a:spcPct val="100000"/>
              </a:lnSpc>
              <a:spcBef>
                <a:spcPts val="300"/>
              </a:spcBef>
              <a:buAutoNum type="arabicPeriod"/>
            </a:pPr>
            <a:r>
              <a:rPr sz="1100" b="0" i="0">
                <a:solidFill>
                  <a:srgbClr val="1E1A14"/>
                </a:solidFill>
                <a:latin typeface="Calibri"/>
              </a:rPr>
              <a:t>That’s not risk pricing — it’s a cover-up.</a:t>
            </a:r>
          </a:p>
        </p:txBody>
      </p:sp>
      <p:sp>
        <p:nvSpPr>
          <p:cNvPr id="19" name="Rounded Rectangle 18"/>
          <p:cNvSpPr/>
          <p:nvPr/>
        </p:nvSpPr>
        <p:spPr>
          <a:xfrm>
            <a:off x="548640" y="4234293"/>
            <a:ext cx="5432907" cy="2212226"/>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4252581"/>
            <a:ext cx="36576" cy="2175650"/>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398885"/>
            <a:ext cx="5021427" cy="1937906"/>
          </a:xfrm>
          <a:prstGeom prst="rect">
            <a:avLst/>
          </a:prstGeom>
          <a:noFill/>
        </p:spPr>
        <p:txBody>
          <a:bodyPr wrap="square" anchor="t" lIns="0" rIns="0" tIns="0" bIns="0"/>
          <a:lstStyle/>
          <a:p>
            <a:pPr algn="l">
              <a:lnSpc>
                <a:spcPct val="100000"/>
              </a:lnSpc>
              <a:spcAft>
                <a:spcPts val="500"/>
              </a:spcAft>
              <a:buNone/>
            </a:pPr>
            <a:r>
              <a:rPr sz="750" b="0" i="0" cap="all" spc="80">
                <a:solidFill>
                  <a:srgbClr val="B3260E"/>
                </a:solidFill>
                <a:latin typeface="Calibri"/>
              </a:rPr>
              <a:t>Pushback</a:t>
            </a:r>
          </a:p>
          <a:p>
            <a:pPr algn="l" marL="182880" indent="-182880">
              <a:lnSpc>
                <a:spcPct val="100000"/>
              </a:lnSpc>
              <a:spcBef>
                <a:spcPts val="300"/>
              </a:spcBef>
              <a:buFont typeface="Arial"/>
              <a:buChar char="•"/>
            </a:pPr>
            <a:r>
              <a:rPr sz="1100" b="0" i="0">
                <a:solidFill>
                  <a:srgbClr val="1E1A14"/>
                </a:solidFill>
                <a:latin typeface="Calibri"/>
              </a:rPr>
              <a:t>Aleyna says rising inventories prove flows are moving — but the Wall Street Journal only reports a 900,000-barrel rise, which is less than 1% of U.S. crude stockpiles. If flows were truly stalled, inventories would fall, not rise. Refineries running at 92.5% capacity means they’re processing crude, not waiting. That’s not a cover-up — that’s a signal of supply arriving. Watch for a single day with zero movement through Hormuz. If that happens, the system doesn’t just price risk — it breaks. That’s the only data that matters.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4197855"/>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1076477">
                <a:tc>
                  <a:txBody>
                    <a:bodyPr wrap="square"/>
                    <a:lstStyle/>
                    <a:p>
                      <a:pPr algn="l"/>
                      <a:r>
                        <a:rPr sz="1000" b="0" i="0">
                          <a:solidFill>
                            <a:srgbClr val="1E1A14"/>
                          </a:solidFill>
                          <a:latin typeface="Calibri"/>
                        </a:rPr>
                        <a:t>Macrovoices — Macro Voices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geopolitical tensions—particularly in the Middle East and Eastern Europe—are converging into a broader, destabilizing conflict, with the U.S. using economic statecraft to maintain strategic dominance. This is exacerbated by energy market disruptions, leading to a potential diesel crisis and oil price surge, while global financial markets face stress from rising yields, a strong dollar, and fragile equity performance. The U.S. is shifting from open market integration to protectionist control, with significant implications for global stability and alliances.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151.2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Macrovoices — Avery2</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geopolitical and economic interdependence with the US is essential for Canada's stability, while the US-China rivalry is a zero-sum strategic competition where China's open-source AI strategy and regional alliances pose significant threats to US dominance, requiring a reevaluation of national security policies to prevent strategic collapse.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136.3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Financial Times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Russia–Ukraine conflict is driving upward pressure on both diesel and grain prices through direct supply disruptions and secondary cost increases, with significant transmission via refined products and agricultural export channels.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921448">
                <a:tc>
                  <a:txBody>
                    <a:bodyPr wrap="square"/>
                    <a:lstStyle/>
                    <a:p>
                      <a:pPr algn="l"/>
                      <a:r>
                        <a:rPr sz="1000" b="0" i="0">
                          <a:solidFill>
                            <a:srgbClr val="1E1A14"/>
                          </a:solidFill>
                          <a:latin typeface="Calibri"/>
                        </a:rPr>
                        <a:t>Doomberg — HC Commodities Podcast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the current global diesel crisis is primarily driven by disruptions in refining capacity and geopolitical conflicts affecting supply chains, rather than crude oil scarcity. It emphasizes the risks of overloading refineries, the vulnerability of key transit points like the Red Sea and Suez Canal, and the potential for cascading failures due to interconnected energy and geopolitical factors, concluding that these elements together pose a significant threat to global economic stability.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98.2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energybearishonX</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bearish case on crude, diesel, and jet is real but minority; it centers on de-escalation-driven oversupply, narrowing crack spreads, and temporary storage effects, all against a backdrop of persistent risk premiums.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17156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64010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640101"/>
            <a:ext cx="1546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340652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3406520"/>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401791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4017911"/>
            <a:ext cx="11142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493936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4939360"/>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2802594"/>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301332">
                <a:tc>
                  <a:txBody>
                    <a:bodyPr wrap="square"/>
                    <a:lstStyle/>
                    <a:p>
                      <a:pPr algn="l"/>
                      <a:r>
                        <a:rPr sz="1000" b="0" i="0">
                          <a:solidFill>
                            <a:srgbClr val="1E1A14"/>
                          </a:solidFill>
                          <a:latin typeface="Calibri"/>
                        </a:rPr>
                        <a:t>Reuters — Weekly Espresso Report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411.8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523.8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Economist — Markets Insight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Natural gas prices will rise significantly but are unlikely to reach the stratospheric levels seen in 2022, with prices capped around $25–$30 per million British thermal units due to supply constraints, regional demand differences, and alternative supply sources.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JCurrie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energy markets are facing a severe and complex crisis driven by physical supply constraints and refining bottlenecks, not by a global oil glut. Financial instruments like ICE Brent are seen as disconnected from reality, and the threat of government intervention undermines market stability and investor confidence, resulting in a misalignment between financial and physical prices.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95.3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BBC</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 US diesel export ban would cause severe economic harm to the UK by raising prices, disrupting key industries, and risking recession due to limited domestic reserves and supply alternatives.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20.0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46727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186495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1864956"/>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16628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166289"/>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277768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2777680"/>
            <a:ext cx="10813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354410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3544100"/>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01</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3887797"/>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766419">
                <a:tc>
                  <a:txBody>
                    <a:bodyPr wrap="square"/>
                    <a:lstStyle/>
                    <a:p>
                      <a:pPr algn="l"/>
                      <a:r>
                        <a:rPr sz="1000" b="0" i="0">
                          <a:solidFill>
                            <a:srgbClr val="1E1A14"/>
                          </a:solidFill>
                          <a:latin typeface="Calibri"/>
                        </a:rPr>
                        <a:t>What the Finance podcast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global oil and diesel market is experiencing heightened volatility and supply constraints due to persistent supply disruptions, with China playing a pivotal role through both domestic demand management and potential export expansion. These dynamics are driving market stabilization, reshaping supply chains, and prompting increased investment in energy security infrastructure.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99.4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Rory Johnston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global diesel prices are at record highs due to supply disruptions from Russia and China, compounded by refinery yield shifts and geopolitical disruptions, and that political pressures in the US may lead to export restrictions that could further destabilize markets, while falsely blaming Ukraine for price increases.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90.6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921448">
                <a:tc>
                  <a:txBody>
                    <a:bodyPr wrap="square"/>
                    <a:lstStyle/>
                    <a:p>
                      <a:pPr algn="l"/>
                      <a:r>
                        <a:rPr sz="1000" b="0" i="0">
                          <a:solidFill>
                            <a:srgbClr val="1E1A14"/>
                          </a:solidFill>
                          <a:latin typeface="Calibri"/>
                        </a:rPr>
                        <a:t>Sam and S Talking Ship</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actual oil flows through the Strait of Hormuz are understated by official reports due to irregular shipments and data manipulation, while covert maritime routes and regional infrastructure changes are reshaping supply dynamics. It emphasizes the role of open-source monitoring (TankerTrackers) in exposing these realities and predicts a long-term shift toward safer, land-based transport as regional oil flows stabilize.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94.2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Wall Street Journal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U.S. crude oil inventories unexpectedly increased due to slower refinery operations and unchanged production, despite lower imports.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Byline not identified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Russia–Ukraine war is a secondary driver of energy and grain prices, with the Iran/Hormuz crisis being the primary cause of energy spikes and Ukraine’s impact limited to diesel and wheat tightness through targeted strikes and logistics disruption.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11278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33004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330043"/>
            <a:ext cx="10280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309646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3096463"/>
            <a:ext cx="10688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401791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4017911"/>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447427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4474273"/>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