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8534095" y="411480"/>
            <a:ext cx="3108960"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30 September 2026</a:t>
            </a:r>
          </a:p>
        </p:txBody>
      </p:sp>
      <p:sp>
        <p:nvSpPr>
          <p:cNvPr id="3" name="TextBox 2"/>
          <p:cNvSpPr txBox="1"/>
          <p:nvPr/>
        </p:nvSpPr>
        <p:spPr>
          <a:xfrm>
            <a:off x="548640" y="411480"/>
            <a:ext cx="7711135" cy="1429390"/>
          </a:xfrm>
          <a:prstGeom prst="rect">
            <a:avLst/>
          </a:prstGeom>
          <a:noFill/>
        </p:spPr>
        <p:txBody>
          <a:bodyPr wrap="square" anchor="t" lIns="0" rIns="0" tIns="0" bIns="0"/>
          <a:lstStyle/>
          <a:p>
            <a:pPr algn="l">
              <a:lnSpc>
                <a:spcPct val="100000"/>
              </a:lnSpc>
              <a:buNone/>
            </a:pPr>
            <a:r>
              <a:rPr sz="2400" b="1" i="0">
                <a:solidFill>
                  <a:srgbClr val="1E1A14"/>
                </a:solidFill>
                <a:latin typeface="Cambria"/>
              </a:rPr>
              <a:t>The world has somehow survived a brewing energy/fuel the past 7 months. Political factors at odds with physical infrascrture. What factors to watch which may shed light on the future path?</a:t>
            </a:r>
          </a:p>
        </p:txBody>
      </p:sp>
      <p:sp>
        <p:nvSpPr>
          <p:cNvPr id="4" name="TextBox 3"/>
          <p:cNvSpPr txBox="1"/>
          <p:nvPr/>
        </p:nvSpPr>
        <p:spPr>
          <a:xfrm>
            <a:off x="548640" y="2069470"/>
            <a:ext cx="7071055"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48640" y="2234062"/>
            <a:ext cx="707105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48640" y="2380366"/>
            <a:ext cx="7071055"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5381948" y="2352934"/>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5982987" y="2352934"/>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477961" y="2352934"/>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972935" y="2352934"/>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49711" y="2352934"/>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2517526"/>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3" name="TextBox 12"/>
          <p:cNvSpPr txBox="1"/>
          <p:nvPr/>
        </p:nvSpPr>
        <p:spPr>
          <a:xfrm>
            <a:off x="4876495" y="2517526"/>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4" name="TextBox 13"/>
          <p:cNvSpPr txBox="1"/>
          <p:nvPr/>
        </p:nvSpPr>
        <p:spPr>
          <a:xfrm>
            <a:off x="7985455" y="2069470"/>
            <a:ext cx="2103120" cy="603504"/>
          </a:xfrm>
          <a:prstGeom prst="rect">
            <a:avLst/>
          </a:prstGeom>
          <a:noFill/>
        </p:spPr>
        <p:txBody>
          <a:bodyPr wrap="square" anchor="b" lIns="0" rIns="0" tIns="0" bIns="0"/>
          <a:lstStyle/>
          <a:p>
            <a:pPr algn="l">
              <a:lnSpc>
                <a:spcPct val="100000"/>
              </a:lnSpc>
              <a:buNone/>
            </a:pPr>
            <a:r>
              <a:rPr sz="2600" b="1" i="0">
                <a:solidFill>
                  <a:srgbClr val="B3260E"/>
                </a:solidFill>
                <a:latin typeface="Calibri"/>
              </a:rPr>
              <a:t>32h 5m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80015" y="2069470"/>
            <a:ext cx="1463040"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15</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48640" y="2993014"/>
            <a:ext cx="5364327" cy="976682"/>
          </a:xfrm>
          <a:prstGeom prst="rect">
            <a:avLst/>
          </a:prstGeom>
          <a:noFill/>
        </p:spPr>
        <p:txBody>
          <a:bodyPr wrap="square" anchor="t" lIns="0" rIns="0" tIns="0" bIns="0"/>
          <a:lstStyle/>
          <a:p>
            <a:pPr algn="l">
              <a:lnSpc>
                <a:spcPct val="100000"/>
              </a:lnSpc>
              <a:spcAft>
                <a:spcPts val="400"/>
              </a:spcAft>
              <a:buNone/>
            </a:pPr>
            <a:r>
              <a:rPr sz="1300" b="1" i="0">
                <a:solidFill>
                  <a:srgbClr val="1E1A14"/>
                </a:solidFill>
                <a:latin typeface="Cambria"/>
              </a:rPr>
              <a:t>Aligned on the answer, split on the details</a:t>
            </a:r>
          </a:p>
          <a:p>
            <a:pPr algn="l" marL="164592">
              <a:lnSpc>
                <a:spcPct val="100000"/>
              </a:lnSpc>
              <a:buNone/>
            </a:pPr>
            <a:r>
              <a:rPr sz="1100" b="0" i="1">
                <a:solidFill>
                  <a:srgbClr val="1E1A14"/>
                </a:solidFill>
                <a:latin typeface="Cambria"/>
              </a:rPr>
              <a:t>The world has survived the energy crisis not because of physical supply stability, but because markets have priced in risk — and the key factor to watch is whether a complete halt in crude flow through the Strait of Hormuz occurs, as that would trigger a physical collapse beyond market pricing.</a:t>
            </a:r>
          </a:p>
        </p:txBody>
      </p:sp>
      <p:sp>
        <p:nvSpPr>
          <p:cNvPr id="17" name="Rectangle 16"/>
          <p:cNvSpPr/>
          <p:nvPr/>
        </p:nvSpPr>
        <p:spPr>
          <a:xfrm>
            <a:off x="548640" y="3237377"/>
            <a:ext cx="27432" cy="655137"/>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278727" y="2993014"/>
            <a:ext cx="5364327" cy="976682"/>
          </a:xfrm>
          <a:prstGeom prst="rect">
            <a:avLst/>
          </a:prstGeom>
          <a:noFill/>
        </p:spPr>
        <p:txBody>
          <a:bodyPr wrap="square" anchor="t" lIns="0" rIns="0" tIns="0" bIns="0"/>
          <a:lstStyle/>
          <a:p>
            <a:pPr algn="l">
              <a:lnSpc>
                <a:spcPct val="100000"/>
              </a:lnSpc>
              <a:buNone/>
            </a:pPr>
            <a:r>
              <a:rPr sz="900" b="0" i="0">
                <a:solidFill>
                  <a:srgbClr val="1E1A14"/>
                </a:solidFill>
                <a:latin typeface="Calibri"/>
              </a:rPr>
              <a:t>The debaters converge on the idea that the world has not survived the energy crisis through physical supply stability, but through market risk pricing. However, they disagree on whether the ultimate trigger for collapse is a spike in crack spreads or a physical halt in crude flow through the Strait of Hormuz. Despite this, all agree that the most critical indicator of systemic failure is a complete stop in movement through the strait — a 'dead day' — which would signal a breakdown beyond market mechanisms. This shared focus on physical flow as the ultimate failure point forms the core of their convergence, even as they differ on the timing and nature of the warning signals.</a:t>
            </a:r>
          </a:p>
        </p:txBody>
      </p:sp>
      <p:sp>
        <p:nvSpPr>
          <p:cNvPr id="19" name="Rounded Rectangle 18"/>
          <p:cNvSpPr/>
          <p:nvPr/>
        </p:nvSpPr>
        <p:spPr>
          <a:xfrm>
            <a:off x="548640" y="4244016"/>
            <a:ext cx="5432907" cy="2202503"/>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4262304"/>
            <a:ext cx="36576" cy="2165927"/>
          </a:xfrm>
          <a:prstGeom prst="rect">
            <a:avLst/>
          </a:prstGeom>
          <a:solidFill>
            <a:srgbClr val="2F82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4408608"/>
            <a:ext cx="5021427" cy="1928183"/>
          </a:xfrm>
          <a:prstGeom prst="rect">
            <a:avLst/>
          </a:prstGeom>
          <a:noFill/>
        </p:spPr>
        <p:txBody>
          <a:bodyPr wrap="square" anchor="t" lIns="0" rIns="0" tIns="0" bIns="0"/>
          <a:lstStyle/>
          <a:p>
            <a:pPr algn="l">
              <a:lnSpc>
                <a:spcPct val="100000"/>
              </a:lnSpc>
              <a:spcAft>
                <a:spcPts val="500"/>
              </a:spcAft>
              <a:buNone/>
            </a:pPr>
            <a:r>
              <a:rPr sz="750" b="0" i="0" cap="all" spc="80">
                <a:solidFill>
                  <a:srgbClr val="2F8247"/>
                </a:solidFill>
                <a:latin typeface="Calibri"/>
              </a:rPr>
              <a:t>Consensus (5)</a:t>
            </a:r>
          </a:p>
          <a:p>
            <a:pPr algn="l" marL="182880" indent="-182880">
              <a:lnSpc>
                <a:spcPct val="100000"/>
              </a:lnSpc>
              <a:spcBef>
                <a:spcPts val="300"/>
              </a:spcBef>
              <a:buFont typeface="Arial"/>
              <a:buChar char="•"/>
            </a:pPr>
            <a:r>
              <a:rPr sz="900" b="0" i="0">
                <a:solidFill>
                  <a:srgbClr val="1E1A14"/>
                </a:solidFill>
                <a:latin typeface="Calibri"/>
              </a:rPr>
              <a:t>U.S. crude oil inventories rose by 900,000 barrels in the week ended September 25, indicating no significant supply shortage.</a:t>
            </a:r>
          </a:p>
          <a:p>
            <a:pPr algn="l" marL="182880" indent="-182880">
              <a:lnSpc>
                <a:spcPct val="100000"/>
              </a:lnSpc>
              <a:spcBef>
                <a:spcPts val="300"/>
              </a:spcBef>
              <a:buFont typeface="Arial"/>
              <a:buChar char="•"/>
            </a:pPr>
            <a:r>
              <a:rPr sz="900" b="0" i="0">
                <a:solidFill>
                  <a:srgbClr val="1E1A14"/>
                </a:solidFill>
                <a:latin typeface="Calibri"/>
              </a:rPr>
              <a:t>Refineries are operating at 92.5% of capacity, suggesting crude is being received and processed.</a:t>
            </a:r>
          </a:p>
          <a:p>
            <a:pPr algn="l" marL="182880" indent="-182880">
              <a:lnSpc>
                <a:spcPct val="100000"/>
              </a:lnSpc>
              <a:spcBef>
                <a:spcPts val="300"/>
              </a:spcBef>
              <a:buFont typeface="Arial"/>
              <a:buChar char="•"/>
            </a:pPr>
            <a:r>
              <a:rPr sz="900" b="0" i="0">
                <a:solidFill>
                  <a:srgbClr val="1E1A14"/>
                </a:solidFill>
                <a:latin typeface="Calibri"/>
              </a:rPr>
              <a:t>The primary driver of high diesel prices is not physical crude scarcity but risk premiums driven by geopolitical disruptions.</a:t>
            </a:r>
          </a:p>
          <a:p>
            <a:pPr algn="l" marL="182880" indent="-182880">
              <a:lnSpc>
                <a:spcPct val="100000"/>
              </a:lnSpc>
              <a:spcBef>
                <a:spcPts val="300"/>
              </a:spcBef>
              <a:buFont typeface="Arial"/>
              <a:buChar char="•"/>
            </a:pPr>
            <a:r>
              <a:rPr sz="900" b="0" i="0">
                <a:solidFill>
                  <a:srgbClr val="1E1A14"/>
                </a:solidFill>
                <a:latin typeface="Calibri"/>
              </a:rPr>
              <a:t>The real signal of a systemic failure is not a spike in crack spreads, but a single day with zero crude movement through the Strait of Hormuz.</a:t>
            </a:r>
          </a:p>
          <a:p>
            <a:pPr algn="l" marL="182880" indent="-182880">
              <a:lnSpc>
                <a:spcPct val="100000"/>
              </a:lnSpc>
              <a:spcBef>
                <a:spcPts val="300"/>
              </a:spcBef>
              <a:buFont typeface="Arial"/>
              <a:buChar char="•"/>
            </a:pPr>
            <a:r>
              <a:rPr sz="900" b="0" i="0">
                <a:solidFill>
                  <a:srgbClr val="1E1A14"/>
                </a:solidFill>
                <a:latin typeface="Calibri"/>
              </a:rPr>
              <a:t>The world has not truly survived the crisis — it is holding together through market risk pricing, not actual supply continuity.</a:t>
            </a:r>
          </a:p>
        </p:txBody>
      </p:sp>
      <p:sp>
        <p:nvSpPr>
          <p:cNvPr id="22" name="Rounded Rectangle 21"/>
          <p:cNvSpPr/>
          <p:nvPr/>
        </p:nvSpPr>
        <p:spPr>
          <a:xfrm>
            <a:off x="6210147" y="4244016"/>
            <a:ext cx="5432907" cy="2202503"/>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210147" y="4262304"/>
            <a:ext cx="36576" cy="2165927"/>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38747" y="4408608"/>
            <a:ext cx="5021427" cy="1928183"/>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Unresolved tensions (3)</a:t>
            </a:r>
          </a:p>
          <a:p>
            <a:pPr algn="l" marL="182880" indent="-182880">
              <a:lnSpc>
                <a:spcPct val="100000"/>
              </a:lnSpc>
              <a:spcBef>
                <a:spcPts val="300"/>
              </a:spcBef>
              <a:buFont typeface="Arial"/>
              <a:buChar char="•"/>
            </a:pPr>
            <a:r>
              <a:rPr sz="900" b="0" i="0">
                <a:solidFill>
                  <a:srgbClr val="1E1A14"/>
                </a:solidFill>
                <a:latin typeface="Calibri"/>
              </a:rPr>
              <a:t>Whether rising inventories prove supply is stable or that flows are merely delayed and irregular.</a:t>
            </a:r>
          </a:p>
          <a:p>
            <a:pPr algn="l" marL="182880" indent="-182880">
              <a:lnSpc>
                <a:spcPct val="100000"/>
              </a:lnSpc>
              <a:spcBef>
                <a:spcPts val="300"/>
              </a:spcBef>
              <a:buFont typeface="Arial"/>
              <a:buChar char="•"/>
            </a:pPr>
            <a:r>
              <a:rPr sz="900" b="0" i="0">
                <a:solidFill>
                  <a:srgbClr val="1E1A14"/>
                </a:solidFill>
                <a:latin typeface="Calibri"/>
              </a:rPr>
              <a:t>Whether risk premiums are the dominant force or whether a physical chokepoint will eventually override market pricing.</a:t>
            </a:r>
          </a:p>
          <a:p>
            <a:pPr algn="l" marL="182880" indent="-182880">
              <a:lnSpc>
                <a:spcPct val="100000"/>
              </a:lnSpc>
              <a:spcBef>
                <a:spcPts val="300"/>
              </a:spcBef>
              <a:buFont typeface="Arial"/>
              <a:buChar char="•"/>
            </a:pPr>
            <a:r>
              <a:rPr sz="900" b="0" i="0">
                <a:solidFill>
                  <a:srgbClr val="1E1A14"/>
                </a:solidFill>
                <a:latin typeface="Calibri"/>
              </a:rPr>
              <a:t>Whether a crack spread spike or a single day of zero movement is the more reliable early warning sign.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01</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4197855"/>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1076477">
                <a:tc>
                  <a:txBody>
                    <a:bodyPr wrap="square"/>
                    <a:lstStyle/>
                    <a:p>
                      <a:pPr algn="l"/>
                      <a:r>
                        <a:rPr sz="1000" b="0" i="0">
                          <a:solidFill>
                            <a:srgbClr val="1E1A14"/>
                          </a:solidFill>
                          <a:latin typeface="Calibri"/>
                        </a:rPr>
                        <a:t>Macrovoices — Macro Voices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geopolitical tensions—particularly in the Middle East and Eastern Europe—are converging into a broader, destabilizing conflict, with the U.S. using economic statecraft to maintain strategic dominance. This is exacerbated by energy market disruptions, leading to a potential diesel crisis and oil price surge, while global financial markets face stress from rising yields, a strong dollar, and fragile equity performance. The U.S. is shifting from open market integration to protectionist control, with significant implications for global stability and alliances.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151.2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Macrovoices — Avery2</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geopolitical and economic interdependence with the US is essential for Canada's stability, while the US-China rivalry is a zero-sum strategic competition where China's open-source AI strategy and regional alliances pose significant threats to US dominance, requiring a reevaluation of national security policies to prevent strategic collapse.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136.3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Financial Times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Russia–Ukraine conflict is driving upward pressure on both diesel and grain prices through direct supply disruptions and secondary cost increases, with significant transmission via refined products and agricultural export channels.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921448">
                <a:tc>
                  <a:txBody>
                    <a:bodyPr wrap="square"/>
                    <a:lstStyle/>
                    <a:p>
                      <a:pPr algn="l"/>
                      <a:r>
                        <a:rPr sz="1000" b="0" i="0">
                          <a:solidFill>
                            <a:srgbClr val="1E1A14"/>
                          </a:solidFill>
                          <a:latin typeface="Calibri"/>
                        </a:rPr>
                        <a:t>Doomberg — HC Commodities Podcast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the current global diesel crisis is primarily driven by disruptions in refining capacity and geopolitical conflicts affecting supply chains, rather than crude oil scarcity. It emphasizes the risks of overloading refineries, the vulnerability of key transit points like the Red Sea and Suez Canal, and the potential for cascading failures due to interconnected energy and geopolitical factors, concluding that these elements together pose a significant threat to global economic stability.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98.2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energybearishonX</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bearish case on crude, diesel, and jet is real but minority; it centers on de-escalation-driven oversupply, narrowing crack spreads, and temporary storage effects, all against a backdrop of persistent risk premiums.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171567"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64010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640101"/>
            <a:ext cx="1546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340652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3406520"/>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401791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4017911"/>
            <a:ext cx="11142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493936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4939360"/>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01</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2802594"/>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301332">
                <a:tc>
                  <a:txBody>
                    <a:bodyPr wrap="square"/>
                    <a:lstStyle/>
                    <a:p>
                      <a:pPr algn="l"/>
                      <a:r>
                        <a:rPr sz="1000" b="0" i="0">
                          <a:solidFill>
                            <a:srgbClr val="1E1A14"/>
                          </a:solidFill>
                          <a:latin typeface="Calibri"/>
                        </a:rPr>
                        <a:t>Reuters — Weekly Espresso Report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411.8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The Economist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523.8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Economist — Markets Insight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Natural gas prices will rise significantly but are unlikely to reach the stratospheric levels seen in 2022, with prices capped around $25–$30 per million British thermal units due to supply constraints, regional demand differences, and alternative supply sources.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9.5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JCurrie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energy markets are facing a severe and complex crisis driven by physical supply constraints and refining bottlenecks, not by a global oil glut. Financial instruments like ICE Brent are seen as disconnected from reality, and the threat of government intervention undermines market stability and investor confidence, resulting in a misalignment between financial and physical prices.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95.3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BBC</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 US diesel export ban would cause severe economic harm to the UK by raising prices, disrupting key industries, and risking recession due to limited domestic reserves and supply alternatives.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20.0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467272"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186495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1864956"/>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16628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166289"/>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277768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2777680"/>
            <a:ext cx="108137"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354410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3544100"/>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01</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3887797"/>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766419">
                <a:tc>
                  <a:txBody>
                    <a:bodyPr wrap="square"/>
                    <a:lstStyle/>
                    <a:p>
                      <a:pPr algn="l"/>
                      <a:r>
                        <a:rPr sz="1000" b="0" i="0">
                          <a:solidFill>
                            <a:srgbClr val="1E1A14"/>
                          </a:solidFill>
                          <a:latin typeface="Calibri"/>
                        </a:rPr>
                        <a:t>What the Finance podcast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global oil and diesel market is experiencing heightened volatility and supply constraints due to persistent supply disruptions, with China playing a pivotal role through both domestic demand management and potential export expansion. These dynamics are driving market stabilization, reshaping supply chains, and prompting increased investment in energy security infrastructure.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99.4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Rory Johnston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global diesel prices are at record highs due to supply disruptions from Russia and China, compounded by refinery yield shifts and geopolitical disruptions, and that political pressures in the US may lead to export restrictions that could further destabilize markets, while falsely blaming Ukraine for price increases.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90.6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921448">
                <a:tc>
                  <a:txBody>
                    <a:bodyPr wrap="square"/>
                    <a:lstStyle/>
                    <a:p>
                      <a:pPr algn="l"/>
                      <a:r>
                        <a:rPr sz="1000" b="0" i="0">
                          <a:solidFill>
                            <a:srgbClr val="1E1A14"/>
                          </a:solidFill>
                          <a:latin typeface="Calibri"/>
                        </a:rPr>
                        <a:t>Sam and S Talking Ship</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actual oil flows through the Strait of Hormuz are understated by official reports due to irregular shipments and data manipulation, while covert maritime routes and regional infrastructure changes are reshaping supply dynamics. It emphasizes the role of open-source monitoring (TankerTrackers) in exposing these realities and predicts a long-term shift toward safer, land-based transport as regional oil flows stabilize.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94.2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Wall Street Journal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U.S. crude oil inventories unexpectedly increased due to slower refinery operations and unchanged production, despite lower imports.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4.4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Byline not identified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Russia–Ukraine war is a secondary driver of energy and grain prices, with the Iran/Hormuz crisis being the primary cause of energy spikes and Ukraine’s impact limited to diesel and wheat tightness through targeted strikes and logistics disruption.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22.6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11278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33004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330043"/>
            <a:ext cx="10280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309646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3096463"/>
            <a:ext cx="10688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401791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4017911"/>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447427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4474273"/>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02</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How the room got there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1   </a:t>
            </a:r>
            <a:r>
              <a:rPr sz="720" b="0" i="0">
                <a:solidFill>
                  <a:srgbClr val="1BAF7A"/>
                </a:solidFill>
                <a:latin typeface="Calibri"/>
              </a:rPr>
              <a:t>● </a:t>
            </a:r>
            <a:r>
              <a:rPr sz="900" b="1" i="0">
                <a:solidFill>
                  <a:srgbClr val="1BAF7A"/>
                </a:solidFill>
                <a:latin typeface="Calibri"/>
              </a:rPr>
              <a:t>Luna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world has survived the energy crisis not because of supply stability, but because markets priced in risk — and that pricing is now the real constraint. The Financial Times and The Economist both note that diesel price spikes are driven by risk premiums, not crude scarcity, and U.S. inventories are rising, not falling. If refining capacity were the bottleneck, we’d see inventory drains — instead, we see sustained high prices despite rising stocks, proving the crisis is structural, not physical. The real factor to watch is whether the Iran-Hormuz conflict, not Ukraine, triggers a collapse in transit flows — and if so, whether China’s reserve drawdowns can offset it.</a:t>
            </a:r>
          </a:p>
          <a:p>
            <a:pPr algn="l" marL="182880" indent="-182880">
              <a:lnSpc>
                <a:spcPct val="100000"/>
              </a:lnSpc>
              <a:spcBef>
                <a:spcPts val="400"/>
              </a:spcBef>
              <a:buFont typeface="Arial"/>
              <a:buChar char="•"/>
            </a:pPr>
            <a:r>
              <a:rPr sz="720" b="0" i="0">
                <a:solidFill>
                  <a:srgbClr val="2A78D6"/>
                </a:solidFill>
                <a:latin typeface="Calibri"/>
              </a:rPr>
              <a:t>● </a:t>
            </a:r>
            <a:r>
              <a:rPr sz="900" b="1" i="0">
                <a:solidFill>
                  <a:srgbClr val="2A78D6"/>
                </a:solidFill>
                <a:latin typeface="Calibri"/>
              </a:rPr>
              <a:t>Aleyna</a:t>
            </a:r>
            <a:r>
              <a:rPr sz="900" b="0" i="0">
                <a:solidFill>
                  <a:srgbClr val="1E1A14"/>
                </a:solidFill>
                <a:latin typeface="Calibri"/>
              </a:rPr>
              <a:t> — </a:t>
            </a:r>
            <a:r>
              <a:rPr sz="900" b="0" i="0">
                <a:solidFill>
                  <a:srgbClr val="1E1A14"/>
                </a:solidFill>
                <a:latin typeface="Calibri"/>
              </a:rPr>
              <a:t>The world hasn’t survived the crisis — it’s been holding together because the chokepoints are invisible. The U.S. SPR is at its lowest since 1982, yet inventories are rising, which means refiners aren’t drawing down stockpiles because they’re not receiving crude. That’s not risk pricing — that’s a signal that physical flows are stalled. The Iran/Hormuz conflict isn’t just a disruption — it’s a denial of transit. If convoys stop, and no crude moves, then refining capacity isn’t the bottleneck. The real failure mode is the lack of a physical flow path. Watch for a convoy halt in October — that’s when the unknown unknowns hit.</a:t>
            </a:r>
          </a:p>
          <a:p>
            <a:pPr algn="l" marL="182880" indent="-182880">
              <a:lnSpc>
                <a:spcPct val="100000"/>
              </a:lnSpc>
              <a:spcBef>
                <a:spcPts val="400"/>
              </a:spcBef>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The world hasn’t survived the crisis — it’s been holding on by a thread, and that thread is </a:t>
            </a:r>
            <a:r>
              <a:rPr sz="900" b="0" i="1">
                <a:solidFill>
                  <a:srgbClr val="1E1A14"/>
                </a:solidFill>
                <a:latin typeface="Calibri"/>
              </a:rPr>
              <a:t>physical flow</a:t>
            </a:r>
            <a:r>
              <a:rPr sz="900" b="0" i="0">
                <a:solidFill>
                  <a:srgbClr val="1E1A14"/>
                </a:solidFill>
                <a:latin typeface="Calibri"/>
              </a:rPr>
              <a:t>, not market risk. Rising inventories don’t prove supply is stable — they prove refiners are getting crude, which means flows are still moving, even if slowly. If the Iran/Hormuz chokepoint shuts down convoys, that’s not a risk premium — that’s a physical block. Watch for a convoy halt in October, not a crack spread spike. When the tanks go dry, the market doesn’t just price it — it </a:t>
            </a:r>
            <a:r>
              <a:rPr sz="900" b="0" i="1">
                <a:solidFill>
                  <a:srgbClr val="1E1A14"/>
                </a:solidFill>
                <a:latin typeface="Calibri"/>
              </a:rPr>
              <a:t>dies</a:t>
            </a:r>
            <a:r>
              <a:rPr sz="900" b="0" i="0">
                <a:solidFill>
                  <a:srgbClr val="1E1A14"/>
                </a:solidFill>
                <a:latin typeface="Calibri"/>
              </a:rPr>
              <a:t>.</a:t>
            </a:r>
          </a:p>
          <a:p>
            <a:pPr algn="l" marL="182880" indent="-182880">
              <a:lnSpc>
                <a:spcPct val="100000"/>
              </a:lnSpc>
              <a:spcBef>
                <a:spcPts val="400"/>
              </a:spcBef>
              <a:spcAft>
                <a:spcPts val="1200"/>
              </a:spcAft>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The world hasn’t survived — it’s been holding its breath because no one’s asking what’s </a:t>
            </a:r>
            <a:r>
              <a:rPr sz="900" b="0" i="1">
                <a:solidFill>
                  <a:srgbClr val="1E1A14"/>
                </a:solidFill>
                <a:latin typeface="Calibri"/>
              </a:rPr>
              <a:t>actually</a:t>
            </a:r>
            <a:r>
              <a:rPr sz="900" b="0" i="0">
                <a:solidFill>
                  <a:srgbClr val="1E1A14"/>
                </a:solidFill>
                <a:latin typeface="Calibri"/>
              </a:rPr>
              <a:t> moving through the straits. Luna says rising inventories prove markets are pricing risk, but if crude were flowing, inventories would rise </a:t>
            </a:r>
            <a:r>
              <a:rPr sz="900" b="0" i="1">
                <a:solidFill>
                  <a:srgbClr val="1E1A14"/>
                </a:solidFill>
                <a:latin typeface="Calibri"/>
              </a:rPr>
              <a:t>only</a:t>
            </a:r>
            <a:r>
              <a:rPr sz="900" b="0" i="0">
                <a:solidFill>
                  <a:srgbClr val="1E1A14"/>
                </a:solidFill>
                <a:latin typeface="Calibri"/>
              </a:rPr>
              <a:t> if refiners were getting it — and they’re not. The U.S. stocks rose 900,000 barrels, yes, but that’s because the market’s not seeing supply — it’s seeing </a:t>
            </a:r>
            <a:r>
              <a:rPr sz="900" b="0" i="1">
                <a:solidFill>
                  <a:srgbClr val="1E1A14"/>
                </a:solidFill>
                <a:latin typeface="Calibri"/>
              </a:rPr>
              <a:t>delays</a:t>
            </a:r>
            <a:r>
              <a:rPr sz="900" b="0" i="0">
                <a:solidFill>
                  <a:srgbClr val="1E1A14"/>
                </a:solidFill>
                <a:latin typeface="Calibri"/>
              </a:rPr>
              <a:t>. The Financial Times and The Economist talk about risk premiums, but they don’t say what happens when the convoys stop. Sam and S Talking Ship says daily flows are irregular, not continuous — that’s not risk pricing, that’s a black hole in the data. Watch for a convoy halt in October. Not a crack spread spike. Not a geopolitical narrative. A single day without movement. That’s when the unknown unknowns finally show up.</a:t>
            </a:r>
          </a:p>
        </p:txBody>
      </p:sp>
      <p:sp>
        <p:nvSpPr>
          <p:cNvPr id="6" name="Rectangle 5"/>
          <p:cNvSpPr/>
          <p:nvPr/>
        </p:nvSpPr>
        <p:spPr>
          <a:xfrm>
            <a:off x="548640" y="1181434"/>
            <a:ext cx="27432" cy="1310274"/>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544750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01587" y="978408"/>
            <a:ext cx="5341467" cy="5468112"/>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2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world hasn’t survived the crisis — it’s been holding together because the chokepoints are invisible. The U.S. SPR is at its lowest since 1982, yet inventories are rising, which means refiners aren’t drawing down stockpiles because they’re not receiving crude. That’s not risk pricing — that’s a signal that physical flows are stalled. The Iran/Hormuz conflict isn’t just a disruption — it’s a denial of transit. If convoys stop, and no crude moves, then refining capacity isn’t the bottleneck. The real failure mode is the lack of a physical flow path. Watch for a convoy halt in October — that’s when the unknown unknowns hit.</a:t>
            </a:r>
          </a:p>
          <a:p>
            <a:pPr algn="l" marL="182880" indent="-182880">
              <a:lnSpc>
                <a:spcPct val="100000"/>
              </a:lnSpc>
              <a:spcBef>
                <a:spcPts val="400"/>
              </a:spcBef>
              <a:spcAft>
                <a:spcPts val="1200"/>
              </a:spcAft>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The world hasn’t survived the crisis — it’s been holding together because markets priced in risk, and that pricing is now the real constraint. Aleyna’s claim that rising inventories prove physical flows are stalled ignores the data: U.S. crude stocks rose 900,000 barrels, refining capacity ran at 92.5%, and no major convoy halt has occurred. If flows were truly stalled, inventories would be falling, not rising. The real signal is not a halt in transit, but a market that’s pricing risk into every barrel — and that’s what’s keeping prices high. Watch for a spike in diesel crack spreads, not a convoy stop.</a:t>
            </a:r>
          </a:p>
          <a:p>
            <a:pPr algn="l">
              <a:lnSpc>
                <a:spcPct val="100000"/>
              </a:lnSpc>
              <a:spcBef>
                <a:spcPts val="1200"/>
              </a:spcBef>
              <a:spcAft>
                <a:spcPts val="500"/>
              </a:spcAft>
              <a:buNone/>
            </a:pPr>
            <a:r>
              <a:rPr sz="850" b="0" i="0">
                <a:solidFill>
                  <a:srgbClr val="615D56"/>
                </a:solidFill>
                <a:latin typeface="Calibri"/>
              </a:rPr>
              <a:t>3   </a:t>
            </a:r>
            <a:r>
              <a:rPr sz="720" b="0" i="0">
                <a:solidFill>
                  <a:srgbClr val="EB6834"/>
                </a:solidFill>
                <a:latin typeface="Calibri"/>
              </a:rPr>
              <a:t>● </a:t>
            </a:r>
            <a:r>
              <a:rPr sz="900" b="1" i="0">
                <a:solidFill>
                  <a:srgbClr val="EB6834"/>
                </a:solidFill>
                <a:latin typeface="Calibri"/>
              </a:rPr>
              <a:t>Jillian</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world hasn’t survived the crisis — it’s been holding together because markets priced in risk, and that pricing is now the real constraint. Aleyna’s claim that rising inventories prove physical flows are stalled ignores the data: U.S. crude stocks rose 900,000 barrels, refining capacity ran at 92.5%, and no major convoy halt has occurred. If flows were truly stalled, inventories would be falling, not rising. The real signal is not a halt in transit, but a market that’s pricing risk into every barrel — and that’s what’s keeping prices high. Watch for a spike in diesel crack spreads, not a convoy stop.</a:t>
            </a:r>
          </a:p>
          <a:p>
            <a:pPr algn="l" marL="182880" indent="-182880">
              <a:lnSpc>
                <a:spcPct val="100000"/>
              </a:lnSpc>
              <a:spcBef>
                <a:spcPts val="400"/>
              </a:spcBef>
              <a:spcAft>
                <a:spcPts val="1200"/>
              </a:spcAft>
              <a:buFont typeface="Arial"/>
              <a:buChar char="•"/>
            </a:pPr>
            <a:r>
              <a:rPr sz="720" b="0" i="0">
                <a:solidFill>
                  <a:srgbClr val="2A78D6"/>
                </a:solidFill>
                <a:latin typeface="Calibri"/>
              </a:rPr>
              <a:t>● </a:t>
            </a:r>
            <a:r>
              <a:rPr sz="900" b="1" i="0">
                <a:solidFill>
                  <a:srgbClr val="2A78D6"/>
                </a:solidFill>
                <a:latin typeface="Calibri"/>
              </a:rPr>
              <a:t>Aleyna</a:t>
            </a:r>
            <a:r>
              <a:rPr sz="900" b="0" i="0">
                <a:solidFill>
                  <a:srgbClr val="1E1A14"/>
                </a:solidFill>
                <a:latin typeface="Calibri"/>
              </a:rPr>
              <a:t> — </a:t>
            </a:r>
            <a:r>
              <a:rPr sz="900" b="0" i="0">
                <a:solidFill>
                  <a:srgbClr val="1E1A14"/>
                </a:solidFill>
                <a:latin typeface="Calibri"/>
              </a:rPr>
              <a:t>Jillian says rising inventories prove flows are moving — but if refiners are running at 92.5% capacity and stocks are up, that means crude is arriving, not being delayed. The Wall Street Journal reports a 900,000-barrel rise, yet no supply shock has materialized. That’s not risk pricing — it’s a cover-up. If flows were truly stalled, inventories would fall as refineries starved. The real signal is not a crack spread spike, but a single day with zero crude movement through Hormuz. Watch for that. That’s when the system stops breathing.</a:t>
            </a:r>
          </a:p>
        </p:txBody>
      </p:sp>
      <p:sp>
        <p:nvSpPr>
          <p:cNvPr id="9" name="Rectangle 8"/>
          <p:cNvSpPr/>
          <p:nvPr/>
        </p:nvSpPr>
        <p:spPr>
          <a:xfrm>
            <a:off x="6301587" y="1181434"/>
            <a:ext cx="27432" cy="1310274"/>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301587" y="353206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1587" y="3963690"/>
            <a:ext cx="27432" cy="1310274"/>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301587" y="6314320"/>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02</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How the room got there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4   </a:t>
            </a:r>
            <a:r>
              <a:rPr sz="720" b="0" i="0">
                <a:solidFill>
                  <a:srgbClr val="E87BA4"/>
                </a:solidFill>
                <a:latin typeface="Calibri"/>
              </a:rPr>
              <a:t>● </a:t>
            </a:r>
            <a:r>
              <a:rPr sz="900" b="1" i="0">
                <a:solidFill>
                  <a:srgbClr val="E87BA4"/>
                </a:solidFill>
                <a:latin typeface="Calibri"/>
              </a:rPr>
              <a:t>Olivia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world hasn’t survived the crisis — it’s been holding on by a thread, and that thread is </a:t>
            </a:r>
            <a:r>
              <a:rPr sz="1100" b="0" i="0">
                <a:solidFill>
                  <a:srgbClr val="615D56"/>
                </a:solidFill>
                <a:latin typeface="Cambria"/>
              </a:rPr>
              <a:t>physical flow</a:t>
            </a:r>
            <a:r>
              <a:rPr sz="1100" b="0" i="1">
                <a:solidFill>
                  <a:srgbClr val="615D56"/>
                </a:solidFill>
                <a:latin typeface="Cambria"/>
              </a:rPr>
              <a:t>, not market risk. Rising inventories don’t prove supply is stable — they prove refiners are getting crude, which means flows are still moving, even if slowly. If the Iran/Hormuz chokepoint shuts down convoys, that’s not a risk premium — that’s a physical block. Watch for a convoy halt in October, not a crack spread spike. When the tanks go dry, the market doesn’t just price it — it </a:t>
            </a:r>
            <a:r>
              <a:rPr sz="1100" b="0" i="0">
                <a:solidFill>
                  <a:srgbClr val="615D56"/>
                </a:solidFill>
                <a:latin typeface="Cambria"/>
              </a:rPr>
              <a:t>dies</a:t>
            </a:r>
            <a:r>
              <a:rPr sz="1100" b="0" i="1">
                <a:solidFill>
                  <a:srgbClr val="615D56"/>
                </a:solidFill>
                <a:latin typeface="Cambria"/>
              </a:rPr>
              <a:t>.</a:t>
            </a:r>
          </a:p>
          <a:p>
            <a:pPr algn="l" marL="182880" indent="-182880">
              <a:lnSpc>
                <a:spcPct val="100000"/>
              </a:lnSpc>
              <a:spcBef>
                <a:spcPts val="400"/>
              </a:spcBef>
              <a:buFont typeface="Arial"/>
              <a:buChar char="•"/>
            </a:pPr>
            <a:r>
              <a:rPr sz="720" b="0" i="0">
                <a:solidFill>
                  <a:srgbClr val="1BAF7A"/>
                </a:solidFill>
                <a:latin typeface="Calibri"/>
              </a:rPr>
              <a:t>● </a:t>
            </a:r>
            <a:r>
              <a:rPr sz="900" b="1" i="0">
                <a:solidFill>
                  <a:srgbClr val="1BAF7A"/>
                </a:solidFill>
                <a:latin typeface="Calibri"/>
              </a:rPr>
              <a:t>Luna</a:t>
            </a:r>
            <a:r>
              <a:rPr sz="900" b="0" i="0">
                <a:solidFill>
                  <a:srgbClr val="1E1A14"/>
                </a:solidFill>
                <a:latin typeface="Calibri"/>
              </a:rPr>
              <a:t> — </a:t>
            </a:r>
            <a:r>
              <a:rPr sz="900" b="0" i="0">
                <a:solidFill>
                  <a:srgbClr val="1E1A14"/>
                </a:solidFill>
                <a:latin typeface="Calibri"/>
              </a:rPr>
              <a:t>The world has survived not because flows are still moving, but because markets priced in the risk of disruption — and that pricing is now the dominant force. U.S. inventories rose 900,000 barrels, refining capacity ran at 92.5%, and no convoy halt has occurred, meaning supply is not stalled. If flows were truly blocked, inventories would fall — they haven’t. The Financial Times and The Economist both confirm that prices are driven by risk premiums, not physical shortages. Watch for a spike in diesel crack spreads, not a single day without movement — that’s when the market finally breaks.</a:t>
            </a:r>
          </a:p>
          <a:p>
            <a:pPr algn="l" marL="182880" indent="-182880">
              <a:lnSpc>
                <a:spcPct val="100000"/>
              </a:lnSpc>
              <a:spcBef>
                <a:spcPts val="400"/>
              </a:spcBef>
              <a:spcAft>
                <a:spcPts val="1200"/>
              </a:spcAft>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The world hasn’t survived — it’s been holding its breath because nobody’s checking if the convoys are even </a:t>
            </a:r>
            <a:r>
              <a:rPr sz="900" b="0" i="1">
                <a:solidFill>
                  <a:srgbClr val="1E1A14"/>
                </a:solidFill>
                <a:latin typeface="Calibri"/>
              </a:rPr>
              <a:t>moving</a:t>
            </a:r>
            <a:r>
              <a:rPr sz="900" b="0" i="0">
                <a:solidFill>
                  <a:srgbClr val="1E1A14"/>
                </a:solidFill>
                <a:latin typeface="Calibri"/>
              </a:rPr>
              <a:t> at all. Sam and S Talking Ship says daily flows are irregular, not continuous — that’s not a trickle, that’s a ghost in the data. If the strait’s traffic is sporadic, then inventories rising doesn’t mean supply is flowing; it means the market is guessing. And when the data stops, the market doesn’t just price risk — it collapses into silence. Watch for a day with zero movement. Not a crack spread. Not a political narrative. A dead day. That’s when the unknown unknowns finally speak.</a:t>
            </a:r>
          </a:p>
          <a:p>
            <a:pPr algn="l">
              <a:lnSpc>
                <a:spcPct val="100000"/>
              </a:lnSpc>
              <a:spcBef>
                <a:spcPts val="1200"/>
              </a:spcBef>
              <a:spcAft>
                <a:spcPts val="500"/>
              </a:spcAft>
              <a:buNone/>
            </a:pPr>
            <a:r>
              <a:rPr sz="850" b="0" i="0">
                <a:solidFill>
                  <a:srgbClr val="615D56"/>
                </a:solidFill>
                <a:latin typeface="Calibri"/>
              </a:rPr>
              <a:t>5   </a:t>
            </a:r>
            <a:r>
              <a:rPr sz="720" b="0" i="0">
                <a:solidFill>
                  <a:srgbClr val="1BAF7A"/>
                </a:solidFill>
                <a:latin typeface="Calibri"/>
              </a:rPr>
              <a:t>● </a:t>
            </a:r>
            <a:r>
              <a:rPr sz="900" b="1" i="0">
                <a:solidFill>
                  <a:srgbClr val="1BAF7A"/>
                </a:solidFill>
                <a:latin typeface="Calibri"/>
              </a:rPr>
              <a:t>Luna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world has survived not because flows are still moving, but because markets priced in the risk of disruption — and that pricing is now the dominant force. U.S. inventories rose 900,000 barrels, refining capacity ran at 92.5%, and no convoy halt has occurred, meaning supply is not stalled. If flows were truly blocked, inventories would fall — they haven’t. The Financial Times and The Economist both confirm that prices are driven by risk premiums, not physical shortages. Watch for a spike in diesel crack spreads, not a single day without movement — that’s when the market finally breaks.</a:t>
            </a:r>
          </a:p>
        </p:txBody>
      </p:sp>
      <p:sp>
        <p:nvSpPr>
          <p:cNvPr id="6" name="Rectangle 5"/>
          <p:cNvSpPr/>
          <p:nvPr/>
        </p:nvSpPr>
        <p:spPr>
          <a:xfrm>
            <a:off x="548640" y="1181434"/>
            <a:ext cx="27432" cy="982705"/>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409245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4524077"/>
            <a:ext cx="27432" cy="114648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301587" y="978408"/>
            <a:ext cx="5341467" cy="5468112"/>
          </a:xfrm>
          <a:prstGeom prst="rect">
            <a:avLst/>
          </a:prstGeom>
          <a:noFill/>
        </p:spPr>
        <p:txBody>
          <a:bodyPr wrap="square" anchor="t" lIns="0" rIns="0" tIns="0" bIns="0"/>
          <a:lstStyle/>
          <a:p>
            <a:pPr algn="l" marL="182880" indent="-182880">
              <a:lnSpc>
                <a:spcPct val="100000"/>
              </a:lnSpc>
              <a:spcAft>
                <a:spcPts val="1200"/>
              </a:spcAft>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Luna says rising inventories prove supply is stable — but if crude’s flowing, why are inventories only up 900,000 barrels? That’s not a surplus, that’s a trickle. The Wall Street Journal says refineries are running at 92.5% capacity, which means they’re </a:t>
            </a:r>
            <a:r>
              <a:rPr sz="900" b="0" i="1">
                <a:solidFill>
                  <a:srgbClr val="1E1A14"/>
                </a:solidFill>
                <a:latin typeface="Calibri"/>
              </a:rPr>
              <a:t>receiving</a:t>
            </a:r>
            <a:r>
              <a:rPr sz="900" b="0" i="0">
                <a:solidFill>
                  <a:srgbClr val="1E1A14"/>
                </a:solidFill>
                <a:latin typeface="Calibri"/>
              </a:rPr>
              <a:t> crude, not waiting. If flows were truly stalled, inventories would fall — they haven’t. So either flows are moving, or the data is lying. And if flows are moving, then the real crisis isn’t risk pricing — it’s a silent chokepoint. Watch for a single day with zero movement through Hormuz. That’s when the system stops breathing. Not a crack spread spike. Not a story. A dead day. That’s when the world finally collapses.</a:t>
            </a:r>
          </a:p>
          <a:p>
            <a:pPr algn="l">
              <a:lnSpc>
                <a:spcPct val="100000"/>
              </a:lnSpc>
              <a:spcBef>
                <a:spcPts val="1200"/>
              </a:spcBef>
              <a:spcAft>
                <a:spcPts val="500"/>
              </a:spcAft>
              <a:buNone/>
            </a:pPr>
            <a:r>
              <a:rPr sz="850" b="0" i="0">
                <a:solidFill>
                  <a:srgbClr val="615D56"/>
                </a:solidFill>
                <a:latin typeface="Calibri"/>
              </a:rPr>
              <a:t>6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Jillian says rising inventories prove flows are moving — but if refiners are running at 92.5% capacity and stocks are up, that means crude is arriving, not being delayed. The Wall Street Journal reports a 900,000-barrel rise, yet no supply shock has materialized. That’s not risk pricing — it’s a cover-up. If flows were truly stalled, inventories would fall as refineries starved. The real signal is not a crack spread spike, but a single day with zero crude movement through Hormuz. Watch for that. That’s when the system stops breathing.</a:t>
            </a:r>
          </a:p>
          <a:p>
            <a:pPr algn="l" marL="182880" indent="-182880">
              <a:lnSpc>
                <a:spcPct val="100000"/>
              </a:lnSpc>
              <a:spcBef>
                <a:spcPts val="400"/>
              </a:spcBef>
              <a:spcAft>
                <a:spcPts val="1200"/>
              </a:spcAft>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Aleyna says rising inventories prove flows are moving — but the Wall Street Journal only reports a 900,000-barrel rise, which is less than 1% of U.S. crude stockpiles. If flows were truly stalled, inventories would fall, not rise. Refineries running at 92.5% capacity means they’re processing crude, not waiting. That’s not a cover-up — that’s a signal of supply arriving. Watch for a single day with zero movement through Hormuz. If that happens, the system doesn’t just price risk — it breaks. That’s the only data that matters.</a:t>
            </a:r>
          </a:p>
        </p:txBody>
      </p:sp>
      <p:sp>
        <p:nvSpPr>
          <p:cNvPr id="10" name="Rectangle 9"/>
          <p:cNvSpPr/>
          <p:nvPr/>
        </p:nvSpPr>
        <p:spPr>
          <a:xfrm>
            <a:off x="6301587" y="2031290"/>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1587" y="2462916"/>
            <a:ext cx="27432" cy="114648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301587" y="464976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548640" y="1299421"/>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1417319" y="1299421"/>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554479"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2286000" y="1299421"/>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42316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3154680" y="1299421"/>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9184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548640" y="1537165"/>
          <a:ext cx="11094414" cy="3367678"/>
        </p:xfrm>
        <a:graphic>
          <a:graphicData uri="http://schemas.openxmlformats.org/drawingml/2006/table">
            <a:tbl>
              <a:tblPr firstRow="0" bandRow="0">
                <a:tableStyleId>{5940675A-B579-460E-94D1-54222C63F5DA}</a:tableStyleId>
              </a:tblPr>
              <a:tblGrid>
                <a:gridCol w="2148840"/>
                <a:gridCol w="1490929"/>
                <a:gridCol w="1490929"/>
                <a:gridCol w="1490929"/>
                <a:gridCol w="1490929"/>
                <a:gridCol w="1490929"/>
                <a:gridCol w="1490929"/>
              </a:tblGrid>
              <a:tr h="880510">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A global diesel crisis is underway, driven primarily by disruptions in refining capacity rather than crude oil scarcity.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The U.S. is pursuing a strategy of economic statecraft to control energy supply, including potential diesel export restrictions, which will have significant geopolitical consequences.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The primary driver of the current energy crisis is the Iran/Hormuz conflict, not the Russia–Ukraine war.</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China is playing a stabilizing role in the global oil market by reducing imports and drawing down strategic reserves, not by acting as a destabilizing force.</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Global crude oil inventories are rising, indicating a lack of supply shortage, despite high prices and market volatility.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A U.S. diesel export ban would cause a global diesel shortage and price collapse in Europe, rather than stabilizing domestic prices.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Rory Johnston</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r>
              <a:tr h="310896">
                <a:tc>
                  <a:txBody>
                    <a:bodyPr wrap="square"/>
                    <a:lstStyle/>
                    <a:p>
                      <a:pPr algn="r"/>
                      <a:r>
                        <a:rPr sz="800" b="0" i="0">
                          <a:solidFill>
                            <a:srgbClr val="1E1A14"/>
                          </a:solidFill>
                          <a:latin typeface="Calibri"/>
                        </a:rPr>
                        <a:t>Macrovoices — Macro Voices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Financial Times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Doomberg — HC Commodities Podcast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r>
              <a:tr h="310896">
                <a:tc>
                  <a:txBody>
                    <a:bodyPr wrap="square"/>
                    <a:lstStyle/>
                    <a:p>
                      <a:pPr algn="r"/>
                      <a:r>
                        <a:rPr sz="800" b="0" i="0">
                          <a:solidFill>
                            <a:srgbClr val="1E1A14"/>
                          </a:solidFill>
                          <a:latin typeface="Calibri"/>
                        </a:rPr>
                        <a:t>The Economist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r>
              <a:tr h="310896">
                <a:tc>
                  <a:txBody>
                    <a:bodyPr wrap="square"/>
                    <a:lstStyle/>
                    <a:p>
                      <a:pPr algn="r"/>
                      <a:r>
                        <a:rPr sz="800" b="0" i="0">
                          <a:solidFill>
                            <a:srgbClr val="1E1A14"/>
                          </a:solidFill>
                          <a:latin typeface="Calibri"/>
                        </a:rPr>
                        <a:t>Reuters — Weekly Espresso Report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BBC</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r>
              <a:tr h="310896">
                <a:tc>
                  <a:txBody>
                    <a:bodyPr wrap="square"/>
                    <a:lstStyle/>
                    <a:p>
                      <a:pPr algn="r"/>
                      <a:r>
                        <a:rPr sz="800" b="0" i="0">
                          <a:solidFill>
                            <a:srgbClr val="1E1A14"/>
                          </a:solidFill>
                          <a:latin typeface="Calibri"/>
                        </a:rPr>
                        <a:t>Byline not identified</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548640" y="1299421"/>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1417319" y="1299421"/>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554479"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2286000" y="1299421"/>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42316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3154680" y="1299421"/>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9184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548640" y="1537165"/>
          <a:ext cx="11094414" cy="3056782"/>
        </p:xfrm>
        <a:graphic>
          <a:graphicData uri="http://schemas.openxmlformats.org/drawingml/2006/table">
            <a:tbl>
              <a:tblPr firstRow="0" bandRow="0">
                <a:tableStyleId>{5940675A-B579-460E-94D1-54222C63F5DA}</a:tableStyleId>
              </a:tblPr>
              <a:tblGrid>
                <a:gridCol w="2148840"/>
                <a:gridCol w="1490929"/>
                <a:gridCol w="1490929"/>
                <a:gridCol w="1490929"/>
                <a:gridCol w="1490929"/>
                <a:gridCol w="1490929"/>
                <a:gridCol w="1490929"/>
              </a:tblGrid>
              <a:tr h="880510">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A global diesel crisis is underway, driven primarily by disruptions in refining capacity rather than crude oil scarcity.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The U.S. is pursuing a strategy of economic statecraft to control energy supply, including potential diesel export restrictions, which will have significant geopolitical consequences.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The primary driver of the current energy crisis is the Iran/Hormuz conflict, not the Russia–Ukraine war.</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China is playing a stabilizing role in the global oil market by reducing imports and drawing down strategic reserves, not by acting as a destabilizing force.</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Global crude oil inventories are rising, indicating a lack of supply shortage, despite high prices and market volatility.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A U.S. diesel export ban would cause a global diesel shortage and price collapse in Europe, rather than stabilizing domestic prices.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JCurrie</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What the Finance podcast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Sam and S Talking Ship</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Wall Street Journal</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Macrovoices — Avery2</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energybearishonX</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Economist — Markets Insight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Macrovoices — Macro Voices</a:t>
            </a:r>
          </a:p>
          <a:p>
            <a:pPr algn="l">
              <a:lnSpc>
                <a:spcPct val="100000"/>
              </a:lnSpc>
              <a:spcAft>
                <a:spcPts val="600"/>
              </a:spcAft>
              <a:buNone/>
            </a:pPr>
            <a:r>
              <a:rPr sz="700" b="0" i="0">
                <a:solidFill>
                  <a:srgbClr val="615D56"/>
                </a:solidFill>
                <a:latin typeface="Calibri"/>
              </a:rPr>
              <a:t>Avery1.txt</a:t>
            </a:r>
          </a:p>
          <a:p>
            <a:pPr algn="l">
              <a:lnSpc>
                <a:spcPct val="100000"/>
              </a:lnSpc>
              <a:spcAft>
                <a:spcPts val="600"/>
              </a:spcAft>
              <a:buNone/>
            </a:pPr>
            <a:r>
              <a:rPr sz="950" b="0" i="0">
                <a:solidFill>
                  <a:srgbClr val="615D56"/>
                </a:solidFill>
                <a:latin typeface="Calibri"/>
              </a:rPr>
              <a:t>The source argues that geopolitical tensions—particularly in the Middle East and Eastern Europe—are converging into a broader, destabilizing conflict, with the U.S. using economic statecraft to maintain strategic dominance. This is exacerbated by energy market disruptions, leading to a potential diesel crisis and oil price surge, while global financial markets face stress from rising yields, a strong dollar, and fragile equity performance. The U.S. is shifting from open market integration to protectionist control, with significant implications for global stability and alliances.</a:t>
            </a:r>
          </a:p>
          <a:p>
            <a:pPr algn="l" marL="182880" indent="-182880">
              <a:lnSpc>
                <a:spcPct val="100000"/>
              </a:lnSpc>
              <a:spcBef>
                <a:spcPts val="300"/>
              </a:spcBef>
              <a:buFont typeface="Arial"/>
              <a:buChar char="•"/>
            </a:pPr>
            <a:r>
              <a:rPr sz="900" b="0" i="0">
                <a:solidFill>
                  <a:srgbClr val="1E1A14"/>
                </a:solidFill>
                <a:latin typeface="Calibri"/>
              </a:rPr>
              <a:t>A major escalation in Middle East conflicts is underway, driven by U.S. economic pressure on Iran and proxy actions by Iran and its allies.</a:t>
            </a:r>
            <a:r>
              <a:rPr sz="900" b="0" i="0">
                <a:solidFill>
                  <a:srgbClr val="615D56"/>
                </a:solidFill>
                <a:latin typeface="Calibri"/>
              </a:rPr>
              <a:t> — “Directly stated in the source as a central geopolitical development.”</a:t>
            </a:r>
          </a:p>
          <a:p>
            <a:pPr algn="l" marL="182880" indent="-182880">
              <a:lnSpc>
                <a:spcPct val="100000"/>
              </a:lnSpc>
              <a:spcBef>
                <a:spcPts val="300"/>
              </a:spcBef>
              <a:buFont typeface="Arial"/>
              <a:buChar char="•"/>
            </a:pPr>
            <a:r>
              <a:rPr sz="900" b="0" i="0">
                <a:solidFill>
                  <a:srgbClr val="1E1A14"/>
                </a:solidFill>
                <a:latin typeface="Calibri"/>
              </a:rPr>
              <a:t>The U.S. and Iran are in irreconcilable positions, and the current blockade is effective in maintaining U.S. strategic advantage.</a:t>
            </a:r>
            <a:r>
              <a:rPr sz="900" b="0" i="0">
                <a:solidFill>
                  <a:srgbClr val="615D56"/>
                </a:solidFill>
                <a:latin typeface="Calibri"/>
              </a:rPr>
              <a:t> — “Explicitly stated as a core strategic dynamic between the two powers.”</a:t>
            </a:r>
          </a:p>
          <a:p>
            <a:pPr algn="l" marL="182880" indent="-182880">
              <a:lnSpc>
                <a:spcPct val="100000"/>
              </a:lnSpc>
              <a:spcBef>
                <a:spcPts val="300"/>
              </a:spcBef>
              <a:buFont typeface="Arial"/>
              <a:buChar char="•"/>
            </a:pPr>
            <a:r>
              <a:rPr sz="900" b="0" i="0">
                <a:solidFill>
                  <a:srgbClr val="1E1A14"/>
                </a:solidFill>
                <a:latin typeface="Calibri"/>
              </a:rPr>
              <a:t>A global diesel crisis is a real and serious risk due to disruptions in Russian and Middle Eastern refining capacity and declining global inventories.</a:t>
            </a:r>
            <a:r>
              <a:rPr sz="900" b="0" i="0">
                <a:solidFill>
                  <a:srgbClr val="615D56"/>
                </a:solidFill>
                <a:latin typeface="Calibri"/>
              </a:rPr>
              <a:t> — “Cited as a tangible risk stemming from regional instability and supply chain fragility.”</a:t>
            </a:r>
          </a:p>
          <a:p>
            <a:pPr algn="l" marL="182880" indent="-182880">
              <a:lnSpc>
                <a:spcPct val="100000"/>
              </a:lnSpc>
              <a:spcBef>
                <a:spcPts val="300"/>
              </a:spcBef>
              <a:buFont typeface="Arial"/>
              <a:buChar char="•"/>
            </a:pPr>
            <a:r>
              <a:rPr sz="900" b="0" i="0">
                <a:solidFill>
                  <a:srgbClr val="1E1A14"/>
                </a:solidFill>
                <a:latin typeface="Calibri"/>
              </a:rPr>
              <a:t>The global energy market will not remain integrated despite geopolitical tensions, as the US is shifting toward protectionist policies and economic statecraft.</a:t>
            </a:r>
            <a:r>
              <a:rPr sz="900" b="0" i="0">
                <a:solidFill>
                  <a:srgbClr val="615D56"/>
                </a:solidFill>
                <a:latin typeface="Calibri"/>
              </a:rPr>
              <a:t> — “Contradicts the idea of market integration; asserts a structural shift toward U.S. protectionism.”</a:t>
            </a:r>
          </a:p>
          <a:p>
            <a:pPr algn="l" marL="182880" indent="-182880">
              <a:lnSpc>
                <a:spcPct val="100000"/>
              </a:lnSpc>
              <a:spcBef>
                <a:spcPts val="300"/>
              </a:spcBef>
              <a:buFont typeface="Arial"/>
              <a:buChar char="•"/>
            </a:pPr>
            <a:r>
              <a:rPr sz="900" b="0" i="0">
                <a:solidFill>
                  <a:srgbClr val="1E1A14"/>
                </a:solidFill>
                <a:latin typeface="Calibri"/>
              </a:rPr>
              <a:t>The U.S. will use economic statecraft, including the Defense Production Act, to control energy supply and infrastructure, such as storing diesel regionally.</a:t>
            </a:r>
            <a:r>
              <a:rPr sz="900" b="0" i="0">
                <a:solidFill>
                  <a:srgbClr val="615D56"/>
                </a:solidFill>
                <a:latin typeface="Calibri"/>
              </a:rPr>
              <a:t> — “Directly stated as a policy tool being deployed to exert strategic control over energy.”</a:t>
            </a:r>
          </a:p>
          <a:p>
            <a:pPr algn="l" marL="182880" indent="-182880">
              <a:lnSpc>
                <a:spcPct val="100000"/>
              </a:lnSpc>
              <a:spcBef>
                <a:spcPts val="300"/>
              </a:spcBef>
              <a:buFont typeface="Arial"/>
              <a:buChar char="•"/>
            </a:pPr>
            <a:r>
              <a:rPr sz="900" b="0" i="0">
                <a:solidFill>
                  <a:srgbClr val="1E1A14"/>
                </a:solidFill>
                <a:latin typeface="Calibri"/>
              </a:rPr>
              <a:t>Restricting U.S. diesel exports could have major geopolitical consequences, alienating key partners like Brazil and the Netherlands.</a:t>
            </a:r>
            <a:r>
              <a:rPr sz="900" b="0" i="0">
                <a:solidFill>
                  <a:srgbClr val="615D56"/>
                </a:solidFill>
                <a:latin typeface="Calibri"/>
              </a:rPr>
              <a:t> — “Highlights the diplomatic risks of U.S. energy policy decisions.”</a:t>
            </a:r>
          </a:p>
          <a:p>
            <a:pPr algn="l" marL="182880" indent="-182880">
              <a:lnSpc>
                <a:spcPct val="100000"/>
              </a:lnSpc>
              <a:spcBef>
                <a:spcPts val="300"/>
              </a:spcBef>
              <a:buFont typeface="Arial"/>
              <a:buChar char="•"/>
            </a:pPr>
            <a:r>
              <a:rPr sz="900" b="0" i="0">
                <a:solidFill>
                  <a:srgbClr val="1E1A14"/>
                </a:solidFill>
                <a:latin typeface="Calibri"/>
              </a:rPr>
              <a:t>The Ukraine-Russia conflict and Middle East tensions are converging into a single, conflated geopolitical war with shared escalation risks.</a:t>
            </a:r>
            <a:r>
              <a:rPr sz="900" b="0" i="0">
                <a:solidFill>
                  <a:srgbClr val="615D56"/>
                </a:solidFill>
                <a:latin typeface="Calibri"/>
              </a:rPr>
              <a:t> — “Presented as a synthesis of current regional conflicts with overlapping strategic dangers.”</a:t>
            </a:r>
          </a:p>
          <a:p>
            <a:pPr algn="l" marL="182880" indent="-182880">
              <a:lnSpc>
                <a:spcPct val="100000"/>
              </a:lnSpc>
              <a:spcBef>
                <a:spcPts val="300"/>
              </a:spcBef>
              <a:spcAft>
                <a:spcPts val="1200"/>
              </a:spcAft>
              <a:buFont typeface="Arial"/>
              <a:buChar char="•"/>
            </a:pPr>
            <a:r>
              <a:rPr sz="900" b="0" i="0">
                <a:solidFill>
                  <a:srgbClr val="1E1A14"/>
                </a:solidFill>
                <a:latin typeface="Calibri"/>
              </a:rPr>
              <a:t>Oil prices are likely to rebound to $100+ due to depleted inventories and ongoing supply concerns, with a move to $120 possible.</a:t>
            </a:r>
            <a:r>
              <a:rPr sz="900" b="0" i="0">
                <a:solidFill>
                  <a:srgbClr val="615D56"/>
                </a:solidFill>
                <a:latin typeface="Calibri"/>
              </a:rPr>
              <a:t> — “Based on supply disruptions and inventory levels, this is a specific price projection tied to market dynamics.”</a:t>
            </a:r>
          </a:p>
        </p:txBody>
      </p:sp>
      <p:sp>
        <p:nvSpPr>
          <p:cNvPr id="6" name="Rectangle 5"/>
          <p:cNvSpPr/>
          <p:nvPr/>
        </p:nvSpPr>
        <p:spPr>
          <a:xfrm>
            <a:off x="548640" y="5605268"/>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Macrovoices — Avery2</a:t>
            </a:r>
          </a:p>
          <a:p>
            <a:pPr algn="l">
              <a:lnSpc>
                <a:spcPct val="100000"/>
              </a:lnSpc>
              <a:spcAft>
                <a:spcPts val="600"/>
              </a:spcAft>
              <a:buNone/>
            </a:pPr>
            <a:r>
              <a:rPr sz="700" b="0" i="0">
                <a:solidFill>
                  <a:srgbClr val="615D56"/>
                </a:solidFill>
                <a:latin typeface="Calibri"/>
              </a:rPr>
              <a:t>Avery2.txt</a:t>
            </a:r>
          </a:p>
          <a:p>
            <a:pPr algn="l">
              <a:lnSpc>
                <a:spcPct val="100000"/>
              </a:lnSpc>
              <a:spcAft>
                <a:spcPts val="600"/>
              </a:spcAft>
              <a:buNone/>
            </a:pPr>
            <a:r>
              <a:rPr sz="950" b="0" i="0">
                <a:solidFill>
                  <a:srgbClr val="615D56"/>
                </a:solidFill>
                <a:latin typeface="Calibri"/>
              </a:rPr>
              <a:t>The source argues that geopolitical and economic interdependence with the US is essential for Canada's stability, while the US-China rivalry is a zero-sum strategic competition where China's open-source AI strategy and regional alliances pose significant threats to US dominance, requiring a reevaluation of national security policies to prevent strategic collapse.</a:t>
            </a:r>
          </a:p>
          <a:p>
            <a:pPr algn="l" marL="182880" indent="-182880">
              <a:lnSpc>
                <a:spcPct val="100000"/>
              </a:lnSpc>
              <a:spcBef>
                <a:spcPts val="300"/>
              </a:spcBef>
              <a:buFont typeface="Arial"/>
              <a:buChar char="•"/>
            </a:pPr>
            <a:r>
              <a:rPr sz="900" b="0" i="0">
                <a:solidFill>
                  <a:srgbClr val="1E1A14"/>
                </a:solidFill>
                <a:latin typeface="Calibri"/>
              </a:rPr>
              <a:t>The US will not accept a Canada that drifts away geopolitically, as it would create a long, undefended border and undermine US strategic security.</a:t>
            </a:r>
            <a:r>
              <a:rPr sz="900" b="0" i="0">
                <a:solidFill>
                  <a:srgbClr val="615D56"/>
                </a:solidFill>
                <a:latin typeface="Calibri"/>
              </a:rPr>
              <a:t> — “Geopolitical alignment with the US is seen as essential to prevent strategic vulnerability from a long, undefended border.”</a:t>
            </a:r>
          </a:p>
          <a:p>
            <a:pPr algn="l" marL="182880" indent="-182880">
              <a:lnSpc>
                <a:spcPct val="100000"/>
              </a:lnSpc>
              <a:spcBef>
                <a:spcPts val="300"/>
              </a:spcBef>
              <a:buFont typeface="Arial"/>
              <a:buChar char="•"/>
            </a:pPr>
            <a:r>
              <a:rPr sz="900" b="0" i="0">
                <a:solidFill>
                  <a:srgbClr val="1E1A14"/>
                </a:solidFill>
                <a:latin typeface="Calibri"/>
              </a:rPr>
              <a:t>Canada's military war game simulations reveal deep strategic concerns about losing sovereignty and facing a hostile southern border.</a:t>
            </a:r>
            <a:r>
              <a:rPr sz="900" b="0" i="0">
                <a:solidFill>
                  <a:srgbClr val="615D56"/>
                </a:solidFill>
                <a:latin typeface="Calibri"/>
              </a:rPr>
              <a:t> — “Simulations indicate Canada's strategic anxiety over potential loss of sovereignty and exposure to hostile forces along its southern border.”</a:t>
            </a:r>
          </a:p>
          <a:p>
            <a:pPr algn="l" marL="182880" indent="-182880">
              <a:lnSpc>
                <a:spcPct val="100000"/>
              </a:lnSpc>
              <a:spcBef>
                <a:spcPts val="300"/>
              </a:spcBef>
              <a:buFont typeface="Arial"/>
              <a:buChar char="•"/>
            </a:pPr>
            <a:r>
              <a:rPr sz="900" b="0" i="0">
                <a:solidFill>
                  <a:srgbClr val="1E1A14"/>
                </a:solidFill>
                <a:latin typeface="Calibri"/>
              </a:rPr>
              <a:t>Canada's economic integration with the US makes a shift toward Europe economically unviable, as Europe does not desire Canadian high-value industrial goods.</a:t>
            </a:r>
            <a:r>
              <a:rPr sz="900" b="0" i="0">
                <a:solidFill>
                  <a:srgbClr val="615D56"/>
                </a:solidFill>
                <a:latin typeface="Calibri"/>
              </a:rPr>
              <a:t> — “Economic interdependence with the US limits Canada's ability to transition toward Europe due to lack of demand for its key industrial outputs.”</a:t>
            </a:r>
          </a:p>
          <a:p>
            <a:pPr algn="l" marL="182880" indent="-182880">
              <a:lnSpc>
                <a:spcPct val="100000"/>
              </a:lnSpc>
              <a:spcBef>
                <a:spcPts val="300"/>
              </a:spcBef>
              <a:buFont typeface="Arial"/>
              <a:buChar char="•"/>
            </a:pPr>
            <a:r>
              <a:rPr sz="900" b="0" i="0">
                <a:solidFill>
                  <a:srgbClr val="1E1A14"/>
                </a:solidFill>
                <a:latin typeface="Calibri"/>
              </a:rPr>
              <a:t>A Canada pursuing independence from US trade and security ties would face severe economic and military disadvantages, including potential isolation and conflict.</a:t>
            </a:r>
            <a:r>
              <a:rPr sz="900" b="0" i="0">
                <a:solidFill>
                  <a:srgbClr val="615D56"/>
                </a:solidFill>
                <a:latin typeface="Calibri"/>
              </a:rPr>
              <a:t> — “Separation from US trade and security networks would result in economic fragility and military vulnerability, possibly leading to conflict.”</a:t>
            </a:r>
          </a:p>
          <a:p>
            <a:pPr algn="l" marL="182880" indent="-182880">
              <a:lnSpc>
                <a:spcPct val="100000"/>
              </a:lnSpc>
              <a:spcBef>
                <a:spcPts val="300"/>
              </a:spcBef>
              <a:buFont typeface="Arial"/>
              <a:buChar char="•"/>
            </a:pPr>
            <a:r>
              <a:rPr sz="900" b="0" i="0">
                <a:solidFill>
                  <a:srgbClr val="1E1A14"/>
                </a:solidFill>
                <a:latin typeface="Calibri"/>
              </a:rPr>
              <a:t>The US-China cold war is the modern equivalent of the Soviet-US Cold War, with multiple actors aligning with either side in a complex geopolitical constellation.</a:t>
            </a:r>
            <a:r>
              <a:rPr sz="900" b="0" i="0">
                <a:solidFill>
                  <a:srgbClr val="615D56"/>
                </a:solidFill>
                <a:latin typeface="Calibri"/>
              </a:rPr>
              <a:t> — “The current rivalry between the US and China involves a network of alliances and alignments, mirroring historical Cold War dynamics.”</a:t>
            </a:r>
          </a:p>
          <a:p>
            <a:pPr algn="l" marL="182880" indent="-182880">
              <a:lnSpc>
                <a:spcPct val="100000"/>
              </a:lnSpc>
              <a:spcBef>
                <a:spcPts val="300"/>
              </a:spcBef>
              <a:buFont typeface="Arial"/>
              <a:buChar char="•"/>
            </a:pPr>
            <a:r>
              <a:rPr sz="900" b="0" i="0">
                <a:solidFill>
                  <a:srgbClr val="1E1A14"/>
                </a:solidFill>
                <a:latin typeface="Calibri"/>
              </a:rPr>
              <a:t>China's alliance with Russia, Iran, and North Korea creates a multi-pronged threat to US interests through shared military technology and regional aggression.</a:t>
            </a:r>
            <a:r>
              <a:rPr sz="900" b="0" i="0">
                <a:solidFill>
                  <a:srgbClr val="615D56"/>
                </a:solidFill>
                <a:latin typeface="Calibri"/>
              </a:rPr>
              <a:t> — “Strategic partnerships among China, Russia, Iran, and North Korea amplify regional and global threats to US interests.”</a:t>
            </a:r>
          </a:p>
          <a:p>
            <a:pPr algn="l" marL="182880" indent="-182880">
              <a:lnSpc>
                <a:spcPct val="100000"/>
              </a:lnSpc>
              <a:spcBef>
                <a:spcPts val="300"/>
              </a:spcBef>
              <a:buFont typeface="Arial"/>
              <a:buChar char="•"/>
            </a:pPr>
            <a:r>
              <a:rPr sz="900" b="0" i="0">
                <a:solidFill>
                  <a:srgbClr val="1E1A14"/>
                </a:solidFill>
                <a:latin typeface="Calibri"/>
              </a:rPr>
              <a:t>China may be using open-source AI models to undermine US AI dominance by offering free, airgap-capable models that replicate US frontier AI performance, potentially disrupting US data privacy and market leadership.</a:t>
            </a:r>
            <a:r>
              <a:rPr sz="900" b="0" i="0">
                <a:solidFill>
                  <a:srgbClr val="615D56"/>
                </a:solidFill>
                <a:latin typeface="Calibri"/>
              </a:rPr>
              <a:t> — “China's open-sourcing of AI models is a strategic effort to replicate US capabilities and disrupt its technological and data privacy advantages.”</a:t>
            </a:r>
          </a:p>
          <a:p>
            <a:pPr algn="l" marL="182880" indent="-182880">
              <a:lnSpc>
                <a:spcPct val="100000"/>
              </a:lnSpc>
              <a:spcBef>
                <a:spcPts val="300"/>
              </a:spcBef>
              <a:spcAft>
                <a:spcPts val="1200"/>
              </a:spcAft>
              <a:buFont typeface="Arial"/>
              <a:buChar char="•"/>
            </a:pPr>
            <a:r>
              <a:rPr sz="900" b="0" i="0">
                <a:solidFill>
                  <a:srgbClr val="1E1A14"/>
                </a:solidFill>
                <a:latin typeface="Calibri"/>
              </a:rPr>
              <a:t>The US failure to recognize national security risks in open-source AI collaboration with China reflects a market-driven mindset that overlooks long-term strategic threats.</a:t>
            </a:r>
            <a:r>
              <a:rPr sz="900" b="0" i="0">
                <a:solidFill>
                  <a:srgbClr val="615D56"/>
                </a:solidFill>
                <a:latin typeface="Calibri"/>
              </a:rPr>
              <a:t> — “Lax oversight of AI collaborations with China reveals a prioritization of economic efficiency over national security, exposing systemic vulnerabilities.”</a:t>
            </a:r>
          </a:p>
        </p:txBody>
      </p:sp>
      <p:sp>
        <p:nvSpPr>
          <p:cNvPr id="8" name="Rectangle 7"/>
          <p:cNvSpPr/>
          <p:nvPr/>
        </p:nvSpPr>
        <p:spPr>
          <a:xfrm>
            <a:off x="6301587" y="600834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Financial Times</a:t>
            </a:r>
          </a:p>
          <a:p>
            <a:pPr algn="l">
              <a:lnSpc>
                <a:spcPct val="100000"/>
              </a:lnSpc>
              <a:spcAft>
                <a:spcPts val="600"/>
              </a:spcAft>
              <a:buNone/>
            </a:pPr>
            <a:r>
              <a:rPr sz="700" b="0" i="0">
                <a:solidFill>
                  <a:srgbClr val="615D56"/>
                </a:solidFill>
                <a:latin typeface="Calibri"/>
              </a:rPr>
              <a:t>ChatGptonRUS-UKR.txt</a:t>
            </a:r>
          </a:p>
          <a:p>
            <a:pPr algn="l">
              <a:lnSpc>
                <a:spcPct val="100000"/>
              </a:lnSpc>
              <a:spcAft>
                <a:spcPts val="600"/>
              </a:spcAft>
              <a:buNone/>
            </a:pPr>
            <a:r>
              <a:rPr sz="950" b="0" i="0">
                <a:solidFill>
                  <a:srgbClr val="615D56"/>
                </a:solidFill>
                <a:latin typeface="Calibri"/>
              </a:rPr>
              <a:t>The Russia–Ukraine conflict is driving upward pressure on both diesel and grain prices through direct supply disruptions and secondary cost increases, with significant transmission via refined products and agricultural export channels.</a:t>
            </a:r>
          </a:p>
          <a:p>
            <a:pPr algn="l" marL="182880" indent="-182880">
              <a:lnSpc>
                <a:spcPct val="100000"/>
              </a:lnSpc>
              <a:spcBef>
                <a:spcPts val="300"/>
              </a:spcBef>
              <a:buFont typeface="Arial"/>
              <a:buChar char="•"/>
            </a:pPr>
            <a:r>
              <a:rPr sz="900" b="0" i="0">
                <a:solidFill>
                  <a:srgbClr val="1E1A14"/>
                </a:solidFill>
                <a:latin typeface="Calibri"/>
              </a:rPr>
              <a:t>Ukrainian drone strikes on Russian refineries cause Russian fuel shortages and diesel export bans.</a:t>
            </a:r>
            <a:r>
              <a:rPr sz="900" b="0" i="0">
                <a:solidFill>
                  <a:srgbClr val="615D56"/>
                </a:solidFill>
                <a:latin typeface="Calibri"/>
              </a:rPr>
              <a:t> — “Russia extended diesel-export ban through October after Ukrainian refinery attacks.”</a:t>
            </a:r>
          </a:p>
          <a:p>
            <a:pPr algn="l" marL="182880" indent="-182880">
              <a:lnSpc>
                <a:spcPct val="100000"/>
              </a:lnSpc>
              <a:spcBef>
                <a:spcPts val="300"/>
              </a:spcBef>
              <a:buFont typeface="Arial"/>
              <a:buChar char="•"/>
            </a:pPr>
            <a:r>
              <a:rPr sz="900" b="0" i="0">
                <a:solidFill>
                  <a:srgbClr val="1E1A14"/>
                </a:solidFill>
                <a:latin typeface="Calibri"/>
              </a:rPr>
              <a:t>Black Sea port attacks reduce Russian and Ukrainian wheat exports by 56% and 52% year-on-year.</a:t>
            </a:r>
            <a:r>
              <a:rPr sz="900" b="0" i="0">
                <a:solidFill>
                  <a:srgbClr val="615D56"/>
                </a:solidFill>
                <a:latin typeface="Calibri"/>
              </a:rPr>
              <a:t> — “Russian and Ukrainian wheat exports fell 56% and 52% year on year in September.”</a:t>
            </a:r>
          </a:p>
          <a:p>
            <a:pPr algn="l" marL="182880" indent="-182880">
              <a:lnSpc>
                <a:spcPct val="100000"/>
              </a:lnSpc>
              <a:spcBef>
                <a:spcPts val="300"/>
              </a:spcBef>
              <a:buFont typeface="Arial"/>
              <a:buChar char="•"/>
            </a:pPr>
            <a:r>
              <a:rPr sz="900" b="0" i="0">
                <a:solidFill>
                  <a:srgbClr val="1E1A14"/>
                </a:solidFill>
                <a:latin typeface="Calibri"/>
              </a:rPr>
              <a:t>Global diesel prices rise due to Russian diesel shipment declines of ~40% YTD.</a:t>
            </a:r>
            <a:r>
              <a:rPr sz="900" b="0" i="0">
                <a:solidFill>
                  <a:srgbClr val="615D56"/>
                </a:solidFill>
                <a:latin typeface="Calibri"/>
              </a:rPr>
              <a:t> — “Russia's diesel shipments down ~40% YTD, London diesel prices approached $1,500/tonne.”</a:t>
            </a:r>
          </a:p>
          <a:p>
            <a:pPr algn="l" marL="182880" indent="-182880">
              <a:lnSpc>
                <a:spcPct val="100000"/>
              </a:lnSpc>
              <a:spcBef>
                <a:spcPts val="300"/>
              </a:spcBef>
              <a:buFont typeface="Arial"/>
              <a:buChar char="•"/>
            </a:pPr>
            <a:r>
              <a:rPr sz="900" b="0" i="0">
                <a:solidFill>
                  <a:srgbClr val="1E1A14"/>
                </a:solidFill>
                <a:latin typeface="Calibri"/>
              </a:rPr>
              <a:t>Russian grain exports are declining, with July-August down 31% and September projected down 50%.</a:t>
            </a:r>
            <a:r>
              <a:rPr sz="900" b="0" i="0">
                <a:solidFill>
                  <a:srgbClr val="615D56"/>
                </a:solidFill>
                <a:latin typeface="Calibri"/>
              </a:rPr>
              <a:t> — “Russian July-August exports down 31%, September projected down 50%.”</a:t>
            </a:r>
          </a:p>
          <a:p>
            <a:pPr algn="l" marL="182880" indent="-182880">
              <a:lnSpc>
                <a:spcPct val="100000"/>
              </a:lnSpc>
              <a:spcBef>
                <a:spcPts val="300"/>
              </a:spcBef>
              <a:buFont typeface="Arial"/>
              <a:buChar char="•"/>
            </a:pPr>
            <a:r>
              <a:rPr sz="900" b="0" i="0">
                <a:solidFill>
                  <a:srgbClr val="1E1A14"/>
                </a:solidFill>
                <a:latin typeface="Calibri"/>
              </a:rPr>
              <a:t>Buyers pay 20–25% more for Australian wheat due to Black Sea shipping disruptions.</a:t>
            </a:r>
            <a:r>
              <a:rPr sz="900" b="0" i="0">
                <a:solidFill>
                  <a:srgbClr val="615D56"/>
                </a:solidFill>
                <a:latin typeface="Calibri"/>
              </a:rPr>
              <a:t> — “Southeast Asian buyers paying 20–25% more for Australian wheat.”</a:t>
            </a:r>
          </a:p>
          <a:p>
            <a:pPr algn="l" marL="182880" indent="-182880">
              <a:lnSpc>
                <a:spcPct val="100000"/>
              </a:lnSpc>
              <a:spcBef>
                <a:spcPts val="300"/>
              </a:spcBef>
              <a:spcAft>
                <a:spcPts val="1200"/>
              </a:spcAft>
              <a:buFont typeface="Arial"/>
              <a:buChar char="•"/>
            </a:pPr>
            <a:r>
              <a:rPr sz="900" b="0" i="0">
                <a:solidFill>
                  <a:srgbClr val="1E1A14"/>
                </a:solidFill>
                <a:latin typeface="Calibri"/>
              </a:rPr>
              <a:t>Energy disruptions raise fertilizer and transportation costs, affecting future grain production.</a:t>
            </a:r>
            <a:r>
              <a:rPr sz="900" b="0" i="0">
                <a:solidFill>
                  <a:srgbClr val="615D56"/>
                </a:solidFill>
                <a:latin typeface="Calibri"/>
              </a:rPr>
              <a:t> — “Energy-price shock → fertilizer cost → 2027 Russian/Ukrainian grain production”</a:t>
            </a:r>
          </a:p>
        </p:txBody>
      </p:sp>
      <p:sp>
        <p:nvSpPr>
          <p:cNvPr id="6" name="Rectangle 5"/>
          <p:cNvSpPr/>
          <p:nvPr/>
        </p:nvSpPr>
        <p:spPr>
          <a:xfrm>
            <a:off x="548640" y="383150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Doomberg — HC Commodities Podcast</a:t>
            </a:r>
          </a:p>
          <a:p>
            <a:pPr algn="l">
              <a:lnSpc>
                <a:spcPct val="100000"/>
              </a:lnSpc>
              <a:spcAft>
                <a:spcPts val="600"/>
              </a:spcAft>
              <a:buNone/>
            </a:pPr>
            <a:r>
              <a:rPr sz="700" b="0" i="0">
                <a:solidFill>
                  <a:srgbClr val="615D56"/>
                </a:solidFill>
                <a:latin typeface="Calibri"/>
              </a:rPr>
              <a:t>DoombergDiesel.txt</a:t>
            </a:r>
          </a:p>
          <a:p>
            <a:pPr algn="l">
              <a:lnSpc>
                <a:spcPct val="100000"/>
              </a:lnSpc>
              <a:spcAft>
                <a:spcPts val="600"/>
              </a:spcAft>
              <a:buNone/>
            </a:pPr>
            <a:r>
              <a:rPr sz="950" b="0" i="0">
                <a:solidFill>
                  <a:srgbClr val="615D56"/>
                </a:solidFill>
                <a:latin typeface="Calibri"/>
              </a:rPr>
              <a:t>The source argues that the current global diesel crisis is primarily driven by disruptions in refining capacity and geopolitical conflicts affecting supply chains, rather than crude oil scarcity. It emphasizes the risks of overloading refineries, the vulnerability of key transit points like the Red Sea and Suez Canal, and the potential for cascading failures due to interconnected energy and geopolitical factors, concluding that these elements together pose a significant threat to global economic stability.</a:t>
            </a:r>
          </a:p>
          <a:p>
            <a:pPr algn="l" marL="182880" indent="-182880">
              <a:lnSpc>
                <a:spcPct val="100000"/>
              </a:lnSpc>
              <a:spcBef>
                <a:spcPts val="300"/>
              </a:spcBef>
              <a:buFont typeface="Arial"/>
              <a:buChar char="•"/>
            </a:pPr>
            <a:r>
              <a:rPr sz="900" b="0" i="0">
                <a:solidFill>
                  <a:srgbClr val="1E1A14"/>
                </a:solidFill>
                <a:latin typeface="Calibri"/>
              </a:rPr>
              <a:t>The Middle East conflict is not the primary driver of the diesel crisis; instead, the war in Ukraine and attacks on Russian refineries are the main causes.</a:t>
            </a:r>
            <a:r>
              <a:rPr sz="900" b="0" i="0">
                <a:solidFill>
                  <a:srgbClr val="615D56"/>
                </a:solidFill>
                <a:latin typeface="Calibri"/>
              </a:rPr>
              <a:t> — “The war in Ukraine and attacks on Russian refineries are identified as the primary drivers of the current diesel crisis, not Middle Eastern disruptions.”</a:t>
            </a:r>
          </a:p>
          <a:p>
            <a:pPr algn="l" marL="182880" indent="-182880">
              <a:lnSpc>
                <a:spcPct val="100000"/>
              </a:lnSpc>
              <a:spcBef>
                <a:spcPts val="300"/>
              </a:spcBef>
              <a:buFont typeface="Arial"/>
              <a:buChar char="•"/>
            </a:pPr>
            <a:r>
              <a:rPr sz="900" b="0" i="0">
                <a:solidFill>
                  <a:srgbClr val="1E1A14"/>
                </a:solidFill>
                <a:latin typeface="Calibri"/>
              </a:rPr>
              <a:t>Global diesel prices are determined by a shortage of refined products, not by crude oil scarcity.</a:t>
            </a:r>
            <a:r>
              <a:rPr sz="900" b="0" i="0">
                <a:solidFill>
                  <a:srgbClr val="615D56"/>
                </a:solidFill>
                <a:latin typeface="Calibri"/>
              </a:rPr>
              <a:t> — “Global diesel prices are not driven by crude oil scarcity but by a shortage of refined products, as refineries are the actual source of usable fuel.”</a:t>
            </a:r>
          </a:p>
          <a:p>
            <a:pPr algn="l" marL="182880" indent="-182880">
              <a:lnSpc>
                <a:spcPct val="100000"/>
              </a:lnSpc>
              <a:spcBef>
                <a:spcPts val="300"/>
              </a:spcBef>
              <a:buFont typeface="Arial"/>
              <a:buChar char="•"/>
            </a:pPr>
            <a:r>
              <a:rPr sz="900" b="0" i="0">
                <a:solidFill>
                  <a:srgbClr val="1E1A14"/>
                </a:solidFill>
                <a:latin typeface="Calibri"/>
              </a:rPr>
              <a:t>Overloading refineries to 108% of nameplate capacity increases the risk of catastrophic failures, including explosions, due to inherent instability and underinvestment.</a:t>
            </a:r>
            <a:r>
              <a:rPr sz="900" b="0" i="0">
                <a:solidFill>
                  <a:srgbClr val="615D56"/>
                </a:solidFill>
                <a:latin typeface="Calibri"/>
              </a:rPr>
              <a:t> — “Overloading refineries to 108% capacity or sustained high operation leads to catastrophic failures, including explosions, due to inherent instability in complex chemical plants. Refineries operating at 108% capacity, especially under maintenance neglect, are prone to explosions due to unsafe conditions and underinvestment.”</a:t>
            </a:r>
          </a:p>
          <a:p>
            <a:pPr algn="l" marL="182880" indent="-182880">
              <a:lnSpc>
                <a:spcPct val="100000"/>
              </a:lnSpc>
              <a:spcBef>
                <a:spcPts val="300"/>
              </a:spcBef>
              <a:buFont typeface="Arial"/>
              <a:buChar char="•"/>
            </a:pPr>
            <a:r>
              <a:rPr sz="900" b="0" i="0">
                <a:solidFill>
                  <a:srgbClr val="1E1A14"/>
                </a:solidFill>
                <a:latin typeface="Calibri"/>
              </a:rPr>
              <a:t>A U.S. diesel export ban would temporarily lower domestic prices but would trigger a global diesel shortage and price collapse in Europe.</a:t>
            </a:r>
            <a:r>
              <a:rPr sz="900" b="0" i="0">
                <a:solidFill>
                  <a:srgbClr val="615D56"/>
                </a:solidFill>
                <a:latin typeface="Calibri"/>
              </a:rPr>
              <a:t> — “A U.S. diesel export ban or control would temporarily lower domestic prices but would cause a global diesel shortage and price collapse in Europe.”</a:t>
            </a:r>
          </a:p>
          <a:p>
            <a:pPr algn="l" marL="182880" indent="-182880">
              <a:lnSpc>
                <a:spcPct val="100000"/>
              </a:lnSpc>
              <a:spcBef>
                <a:spcPts val="300"/>
              </a:spcBef>
              <a:buFont typeface="Arial"/>
              <a:buChar char="•"/>
            </a:pPr>
            <a:r>
              <a:rPr sz="900" b="0" i="0">
                <a:solidFill>
                  <a:srgbClr val="1E1A14"/>
                </a:solidFill>
                <a:latin typeface="Calibri"/>
              </a:rPr>
              <a:t>India's potential halt of diesel imports from Russia would create a major supply disruption, as 60% of Red Sea diesel to Europe passes through India.</a:t>
            </a:r>
            <a:r>
              <a:rPr sz="900" b="0" i="0">
                <a:solidFill>
                  <a:srgbClr val="615D56"/>
                </a:solidFill>
                <a:latin typeface="Calibri"/>
              </a:rPr>
              <a:t> — “India's potential decision to halt diesel imports from Russia under new sanctions would create a major supply disruption, as 60% of Red Sea diesel to Europe passes through India.”</a:t>
            </a:r>
          </a:p>
          <a:p>
            <a:pPr algn="l" marL="182880" indent="-182880">
              <a:lnSpc>
                <a:spcPct val="100000"/>
              </a:lnSpc>
              <a:spcBef>
                <a:spcPts val="300"/>
              </a:spcBef>
              <a:buFont typeface="Arial"/>
              <a:buChar char="•"/>
            </a:pPr>
            <a:r>
              <a:rPr sz="900" b="0" i="0">
                <a:solidFill>
                  <a:srgbClr val="1E1A14"/>
                </a:solidFill>
                <a:latin typeface="Calibri"/>
              </a:rPr>
              <a:t>Cyber attacks on refineries are a plausible risk due to the high pressure, temperature, and explosive materials involved in their operations.</a:t>
            </a:r>
            <a:r>
              <a:rPr sz="900" b="0" i="0">
                <a:solidFill>
                  <a:srgbClr val="615D56"/>
                </a:solidFill>
                <a:latin typeface="Calibri"/>
              </a:rPr>
              <a:t> — “Cyber attacks on refineries are a plausible risk due to the high pressure, temperature, and explosive materials involved in their operations.”</a:t>
            </a:r>
          </a:p>
          <a:p>
            <a:pPr algn="l" marL="182880" indent="-182880">
              <a:lnSpc>
                <a:spcPct val="100000"/>
              </a:lnSpc>
              <a:spcBef>
                <a:spcPts val="300"/>
              </a:spcBef>
              <a:buFont typeface="Arial"/>
              <a:buChar char="•"/>
            </a:pPr>
            <a:r>
              <a:rPr sz="900" b="0" i="0">
                <a:solidFill>
                  <a:srgbClr val="1E1A14"/>
                </a:solidFill>
                <a:latin typeface="Calibri"/>
              </a:rPr>
              <a:t>An escalation in the Middle East could close the Red Sea and destroy Saudi Arabia's gas assets, severely disrupting global trade.</a:t>
            </a:r>
            <a:r>
              <a:rPr sz="900" b="0" i="0">
                <a:solidFill>
                  <a:srgbClr val="615D56"/>
                </a:solidFill>
                <a:latin typeface="Calibri"/>
              </a:rPr>
              <a:t> — “An escalation in the Middle East could destroy Saudi Arabia's gas assets and close the Red Sea, severely disrupting global trade.”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marL="182880" indent="-182880">
              <a:lnSpc>
                <a:spcPct val="100000"/>
              </a:lnSpc>
              <a:spcAft>
                <a:spcPts val="1200"/>
              </a:spcAft>
              <a:buFont typeface="Arial"/>
              <a:buChar char="•"/>
            </a:pPr>
            <a:r>
              <a:rPr sz="900" b="0" i="0">
                <a:solidFill>
                  <a:srgbClr val="1E1A14"/>
                </a:solidFill>
                <a:latin typeface="Calibri"/>
              </a:rPr>
              <a:t>The combination of diesel crises, natural gas shortages, and geopolitical volatility creates a synergistic chain reaction that threatens global economic stability.</a:t>
            </a:r>
            <a:r>
              <a:rPr sz="900" b="0" i="0">
                <a:solidFill>
                  <a:srgbClr val="615D56"/>
                </a:solidFill>
                <a:latin typeface="Calibri"/>
              </a:rPr>
              <a:t> — “The combination of diesel crises, natural gas shortages, and geopolitical volatility creates a synergistic chain reaction that threatens global economic stability.”</a:t>
            </a:r>
          </a:p>
        </p:txBody>
      </p:sp>
      <p:sp>
        <p:nvSpPr>
          <p:cNvPr id="6" name="Rectangle 5"/>
          <p:cNvSpPr/>
          <p:nvPr/>
        </p:nvSpPr>
        <p:spPr>
          <a:xfrm>
            <a:off x="548640" y="161271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energybearishonX</a:t>
            </a:r>
          </a:p>
          <a:p>
            <a:pPr algn="l">
              <a:lnSpc>
                <a:spcPct val="100000"/>
              </a:lnSpc>
              <a:spcAft>
                <a:spcPts val="600"/>
              </a:spcAft>
              <a:buNone/>
            </a:pPr>
            <a:r>
              <a:rPr sz="700" b="0" i="0">
                <a:solidFill>
                  <a:srgbClr val="615D56"/>
                </a:solidFill>
                <a:latin typeface="Calibri"/>
              </a:rPr>
              <a:t>energybearishonX.txt</a:t>
            </a:r>
          </a:p>
          <a:p>
            <a:pPr algn="l">
              <a:lnSpc>
                <a:spcPct val="100000"/>
              </a:lnSpc>
              <a:spcAft>
                <a:spcPts val="600"/>
              </a:spcAft>
              <a:buNone/>
            </a:pPr>
            <a:r>
              <a:rPr sz="950" b="0" i="0">
                <a:solidFill>
                  <a:srgbClr val="615D56"/>
                </a:solidFill>
                <a:latin typeface="Calibri"/>
              </a:rPr>
              <a:t>The bearish case on crude, diesel, and jet is real but minority; it centers on de-escalation-driven oversupply, narrowing crack spreads, and temporary storage effects, all against a backdrop of persistent risk premiums.</a:t>
            </a:r>
          </a:p>
          <a:p>
            <a:pPr algn="l" marL="182880" indent="-182880">
              <a:lnSpc>
                <a:spcPct val="100000"/>
              </a:lnSpc>
              <a:spcBef>
                <a:spcPts val="300"/>
              </a:spcBef>
              <a:buFont typeface="Arial"/>
              <a:buChar char="•"/>
            </a:pPr>
            <a:r>
              <a:rPr sz="900" b="0" i="0">
                <a:solidFill>
                  <a:srgbClr val="1E1A14"/>
                </a:solidFill>
                <a:latin typeface="Calibri"/>
              </a:rPr>
              <a:t>A ceasefire or normalization of Iranian sanctions access would reduce the risk premium and lead to a sharp decline in crude prices by reopening Hormuz and allowing Iranian barrels into the market.</a:t>
            </a:r>
            <a:r>
              <a:rPr sz="900" b="0" i="0">
                <a:solidFill>
                  <a:srgbClr val="615D56"/>
                </a:solidFill>
                <a:latin typeface="Calibri"/>
              </a:rPr>
              <a:t> — “derrick_dao called a ceasefire 'the most bearish thing to hit crude in months'”</a:t>
            </a:r>
          </a:p>
          <a:p>
            <a:pPr algn="l" marL="182880" indent="-182880">
              <a:lnSpc>
                <a:spcPct val="100000"/>
              </a:lnSpc>
              <a:spcBef>
                <a:spcPts val="300"/>
              </a:spcBef>
              <a:buFont typeface="Arial"/>
              <a:buChar char="•"/>
            </a:pPr>
            <a:r>
              <a:rPr sz="900" b="0" i="0">
                <a:solidFill>
                  <a:srgbClr val="1E1A14"/>
                </a:solidFill>
                <a:latin typeface="Calibri"/>
              </a:rPr>
              <a:t>Once conflict de-escalates, increased production and deferred supply will create a significant oversupply, driving crude prices sharply lower.</a:t>
            </a:r>
            <a:r>
              <a:rPr sz="900" b="0" i="0">
                <a:solidFill>
                  <a:srgbClr val="615D56"/>
                </a:solidFill>
                <a:latin typeface="Calibri"/>
              </a:rPr>
              <a:t> — “Scott Bessent, amplified by Real America’s Voice, argued that post-conflict production would cause oversupply”</a:t>
            </a:r>
          </a:p>
          <a:p>
            <a:pPr algn="l" marL="182880" indent="-182880">
              <a:lnSpc>
                <a:spcPct val="100000"/>
              </a:lnSpc>
              <a:spcBef>
                <a:spcPts val="300"/>
              </a:spcBef>
              <a:buFont typeface="Arial"/>
              <a:buChar char="•"/>
            </a:pPr>
            <a:r>
              <a:rPr sz="900" b="0" i="0">
                <a:solidFill>
                  <a:srgbClr val="1E1A14"/>
                </a:solidFill>
                <a:latin typeface="Calibri"/>
              </a:rPr>
              <a:t>The diesel futures curve is pricing a $1.27 per gallon decline by June 2027, primarily driven by shrinking refining margins, not cheaper crude.</a:t>
            </a:r>
            <a:r>
              <a:rPr sz="900" b="0" i="0">
                <a:solidFill>
                  <a:srgbClr val="615D56"/>
                </a:solidFill>
                <a:latin typeface="Calibri"/>
              </a:rPr>
              <a:t> — “@USFunds pointed at the diesel curve showing a $1.27/gal drop by 2027, mostly via shrinking refining premium”</a:t>
            </a:r>
          </a:p>
          <a:p>
            <a:pPr algn="l" marL="182880" indent="-182880">
              <a:lnSpc>
                <a:spcPct val="100000"/>
              </a:lnSpc>
              <a:spcBef>
                <a:spcPts val="300"/>
              </a:spcBef>
              <a:buFont typeface="Arial"/>
              <a:buChar char="•"/>
            </a:pPr>
            <a:r>
              <a:rPr sz="900" b="0" i="0">
                <a:solidFill>
                  <a:srgbClr val="1E1A14"/>
                </a:solidFill>
                <a:latin typeface="Calibri"/>
              </a:rPr>
              <a:t>Near-term diesel price drops are temporary and will reverse as refiners cut runs and distillate stocks tighten into winter.</a:t>
            </a:r>
            <a:r>
              <a:rPr sz="900" b="0" i="0">
                <a:solidFill>
                  <a:srgbClr val="615D56"/>
                </a:solidFill>
                <a:latin typeface="Calibri"/>
              </a:rPr>
              <a:t> — “@ekwufinance said falling U.S. diesel is a symptom of export disruption, not a lasting glut”</a:t>
            </a:r>
          </a:p>
          <a:p>
            <a:pPr algn="l" marL="182880" indent="-182880">
              <a:lnSpc>
                <a:spcPct val="100000"/>
              </a:lnSpc>
              <a:spcBef>
                <a:spcPts val="300"/>
              </a:spcBef>
              <a:buFont typeface="Arial"/>
              <a:buChar char="•"/>
            </a:pPr>
            <a:r>
              <a:rPr sz="900" b="0" i="0">
                <a:solidFill>
                  <a:srgbClr val="1E1A14"/>
                </a:solidFill>
                <a:latin typeface="Calibri"/>
              </a:rPr>
              <a:t>Jet fuel downside is inherited from diesel, driven by narrowing crack spreads rather than a collapse in crude prices or demand.</a:t>
            </a:r>
            <a:r>
              <a:rPr sz="900" b="0" i="0">
                <a:solidFill>
                  <a:srgbClr val="615D56"/>
                </a:solidFill>
                <a:latin typeface="Calibri"/>
              </a:rPr>
              <a:t> — “U.S. Global Investors noted jet fuel relief comes from refining margins, not crude collapse”</a:t>
            </a:r>
          </a:p>
          <a:p>
            <a:pPr algn="l" marL="182880" indent="-182880">
              <a:lnSpc>
                <a:spcPct val="100000"/>
              </a:lnSpc>
              <a:spcBef>
                <a:spcPts val="300"/>
              </a:spcBef>
              <a:spcAft>
                <a:spcPts val="1200"/>
              </a:spcAft>
              <a:buFont typeface="Arial"/>
              <a:buChar char="•"/>
            </a:pPr>
            <a:r>
              <a:rPr sz="900" b="0" i="0">
                <a:solidFill>
                  <a:srgbClr val="1E1A14"/>
                </a:solidFill>
                <a:latin typeface="Calibri"/>
              </a:rPr>
              <a:t>Current market prices remain elevated due to ongoing risk premiums from Middle East conflict and scarcity concerns, countering the bearish case.</a:t>
            </a:r>
            <a:r>
              <a:rPr sz="900" b="0" i="0">
                <a:solidFill>
                  <a:srgbClr val="615D56"/>
                </a:solidFill>
                <a:latin typeface="Calibri"/>
              </a:rPr>
              <a:t> — “As of October 1, price action (crude up on China export news) still sided with the risk-premium camp”</a:t>
            </a:r>
          </a:p>
        </p:txBody>
      </p:sp>
      <p:sp>
        <p:nvSpPr>
          <p:cNvPr id="8" name="Rectangle 7"/>
          <p:cNvSpPr/>
          <p:nvPr/>
        </p:nvSpPr>
        <p:spPr>
          <a:xfrm>
            <a:off x="6301587" y="452913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Reuters — Weekly Espresso Report</a:t>
            </a:r>
          </a:p>
          <a:p>
            <a:pPr algn="l">
              <a:lnSpc>
                <a:spcPct val="100000"/>
              </a:lnSpc>
              <a:spcAft>
                <a:spcPts val="600"/>
              </a:spcAft>
              <a:buNone/>
            </a:pPr>
            <a:r>
              <a:rPr sz="700" b="0" i="0">
                <a:solidFill>
                  <a:srgbClr val="615D56"/>
                </a:solidFill>
                <a:latin typeface="Calibri"/>
              </a:rPr>
              <a:t>Full,spillover Weekly Espresso Report.Energy.2026-09-23.combine.docx</a:t>
            </a:r>
          </a:p>
          <a:p>
            <a:pPr algn="l" marL="182880" indent="-182880">
              <a:lnSpc>
                <a:spcPct val="100000"/>
              </a:lnSpc>
              <a:spcBef>
                <a:spcPts val="300"/>
              </a:spcBef>
              <a:buFont typeface="Arial"/>
              <a:buChar char="•"/>
            </a:pPr>
            <a:r>
              <a:rPr sz="900" b="0" i="0">
                <a:solidFill>
                  <a:srgbClr val="1E1A14"/>
                </a:solidFill>
                <a:latin typeface="Calibri"/>
              </a:rPr>
              <a:t>Libya's Sharara oilfield production has dropped from 340,000 to 120,000 barrels per day due to a pipeline blockade by an armed group.</a:t>
            </a:r>
            <a:r>
              <a:rPr sz="900" b="0" i="0">
                <a:solidFill>
                  <a:srgbClr val="615D56"/>
                </a:solidFill>
                <a:latin typeface="Calibri"/>
              </a:rPr>
              <a:t> — “Directly stated in the source.”</a:t>
            </a:r>
          </a:p>
          <a:p>
            <a:pPr algn="l" marL="182880" indent="-182880">
              <a:lnSpc>
                <a:spcPct val="100000"/>
              </a:lnSpc>
              <a:spcBef>
                <a:spcPts val="300"/>
              </a:spcBef>
              <a:buFont typeface="Arial"/>
              <a:buChar char="•"/>
            </a:pPr>
            <a:r>
              <a:rPr sz="900" b="0" i="0">
                <a:solidFill>
                  <a:srgbClr val="1E1A14"/>
                </a:solidFill>
                <a:latin typeface="Calibri"/>
              </a:rPr>
              <a:t>U.S. diesel prices have surged to $6.40 per gallon, up over 88% in nine months, driven by supply disruptions and peak demand.</a:t>
            </a:r>
            <a:r>
              <a:rPr sz="900" b="0" i="0">
                <a:solidFill>
                  <a:srgbClr val="615D56"/>
                </a:solidFill>
                <a:latin typeface="Calibri"/>
              </a:rPr>
              <a:t> — “Cited as a key price increase with specific percentage and timeframe.”</a:t>
            </a:r>
          </a:p>
          <a:p>
            <a:pPr algn="l" marL="182880" indent="-182880">
              <a:lnSpc>
                <a:spcPct val="100000"/>
              </a:lnSpc>
              <a:spcBef>
                <a:spcPts val="300"/>
              </a:spcBef>
              <a:buFont typeface="Arial"/>
              <a:buChar char="•"/>
            </a:pPr>
            <a:r>
              <a:rPr sz="900" b="0" i="0">
                <a:solidFill>
                  <a:srgbClr val="1E1A14"/>
                </a:solidFill>
                <a:latin typeface="Calibri"/>
              </a:rPr>
              <a:t>Global crude supply is expected to decline by 1.4 million barrels per day in Q4 2026 due to prolonged Middle East conflict.</a:t>
            </a:r>
            <a:r>
              <a:rPr sz="900" b="0" i="0">
                <a:solidFill>
                  <a:srgbClr val="615D56"/>
                </a:solidFill>
                <a:latin typeface="Calibri"/>
              </a:rPr>
              <a:t> — “Explicitly stated with quantitative projection and cause.”</a:t>
            </a:r>
          </a:p>
          <a:p>
            <a:pPr algn="l" marL="182880" indent="-182880">
              <a:lnSpc>
                <a:spcPct val="100000"/>
              </a:lnSpc>
              <a:spcBef>
                <a:spcPts val="300"/>
              </a:spcBef>
              <a:buFont typeface="Arial"/>
              <a:buChar char="•"/>
            </a:pPr>
            <a:r>
              <a:rPr sz="900" b="0" i="0">
                <a:solidFill>
                  <a:srgbClr val="1E1A14"/>
                </a:solidFill>
                <a:latin typeface="Calibri"/>
              </a:rPr>
              <a:t>Russia's refining capacity has declined significantly due to Ukrainian attacks, with the Yaroslavl refinery's output halted and fuel disappearing from domestic exchange.</a:t>
            </a:r>
            <a:r>
              <a:rPr sz="900" b="0" i="0">
                <a:solidFill>
                  <a:srgbClr val="615D56"/>
                </a:solidFill>
                <a:latin typeface="Calibri"/>
              </a:rPr>
              <a:t> — “Specifically mentioned with attack context and operational impact.”</a:t>
            </a:r>
          </a:p>
          <a:p>
            <a:pPr algn="l" marL="182880" indent="-182880">
              <a:lnSpc>
                <a:spcPct val="100000"/>
              </a:lnSpc>
              <a:spcBef>
                <a:spcPts val="300"/>
              </a:spcBef>
              <a:buFont typeface="Arial"/>
              <a:buChar char="•"/>
            </a:pPr>
            <a:r>
              <a:rPr sz="900" b="0" i="0">
                <a:solidFill>
                  <a:srgbClr val="1E1A14"/>
                </a:solidFill>
                <a:latin typeface="Calibri"/>
              </a:rPr>
              <a:t>The diesel crisis is primarily a refining-capacity problem, not a crude-supply issue, as global refining throughput is expected to average only 81.5 mb/d in 2026, down from 84 mb/d in 2025.</a:t>
            </a:r>
            <a:r>
              <a:rPr sz="900" b="0" i="0">
                <a:solidFill>
                  <a:srgbClr val="615D56"/>
                </a:solidFill>
                <a:latin typeface="Calibri"/>
              </a:rPr>
              <a:t> — “Central argument distinguishing supply vs. refining capacity issues.”</a:t>
            </a:r>
          </a:p>
          <a:p>
            <a:pPr algn="l" marL="182880" indent="-182880">
              <a:lnSpc>
                <a:spcPct val="100000"/>
              </a:lnSpc>
              <a:spcBef>
                <a:spcPts val="300"/>
              </a:spcBef>
              <a:buFont typeface="Arial"/>
              <a:buChar char="•"/>
            </a:pPr>
            <a:r>
              <a:rPr sz="900" b="0" i="0">
                <a:solidFill>
                  <a:srgbClr val="1E1A14"/>
                </a:solidFill>
                <a:latin typeface="Calibri"/>
              </a:rPr>
              <a:t>Geopolitical conflicts in the Middle East and Russia are causing significant supply disruptions, tightening global crude and distillate markets.</a:t>
            </a:r>
            <a:r>
              <a:rPr sz="900" b="0" i="0">
                <a:solidFill>
                  <a:srgbClr val="615D56"/>
                </a:solidFill>
                <a:latin typeface="Calibri"/>
              </a:rPr>
              <a:t> — “Repeated and synthesized across multiple claims; foundational to the crisis narrative.”</a:t>
            </a:r>
          </a:p>
          <a:p>
            <a:pPr algn="l" marL="182880" indent="-182880">
              <a:lnSpc>
                <a:spcPct val="100000"/>
              </a:lnSpc>
              <a:spcBef>
                <a:spcPts val="300"/>
              </a:spcBef>
              <a:buFont typeface="Arial"/>
              <a:buChar char="•"/>
            </a:pPr>
            <a:r>
              <a:rPr sz="900" b="0" i="0">
                <a:solidFill>
                  <a:srgbClr val="1E1A14"/>
                </a:solidFill>
                <a:latin typeface="Calibri"/>
              </a:rPr>
              <a:t>The war in Iran and U.S. actions in the Strait of Hormuz have caused significant disruptions in oil supply, with over 10 million barrels of crude reportedly held in the Persian Gulf due to the blockade.</a:t>
            </a:r>
            <a:r>
              <a:rPr sz="900" b="0" i="0">
                <a:solidFill>
                  <a:srgbClr val="615D56"/>
                </a:solidFill>
                <a:latin typeface="Calibri"/>
              </a:rPr>
              <a:t> — “Specific incident with quantified impact and location detail.”</a:t>
            </a:r>
          </a:p>
          <a:p>
            <a:pPr algn="l" marL="182880" indent="-182880">
              <a:lnSpc>
                <a:spcPct val="100000"/>
              </a:lnSpc>
              <a:spcBef>
                <a:spcPts val="300"/>
              </a:spcBef>
              <a:spcAft>
                <a:spcPts val="1200"/>
              </a:spcAft>
              <a:buFont typeface="Arial"/>
              <a:buChar char="•"/>
            </a:pPr>
            <a:r>
              <a:rPr sz="900" b="0" i="0">
                <a:solidFill>
                  <a:srgbClr val="1E1A14"/>
                </a:solidFill>
                <a:latin typeface="Calibri"/>
              </a:rPr>
              <a:t>Higher diesel prices are spreading through supply chains, affecting trucking, agriculture, construction, and home heating, with prices reaching $7 in some U.S. markets.</a:t>
            </a:r>
            <a:r>
              <a:rPr sz="900" b="0" i="0">
                <a:solidFill>
                  <a:srgbClr val="615D56"/>
                </a:solidFill>
                <a:latin typeface="Calibri"/>
              </a:rPr>
              <a:t> — “Demonstrates economic ripple effects beyond fuel prices.”</a:t>
            </a:r>
          </a:p>
        </p:txBody>
      </p:sp>
      <p:sp>
        <p:nvSpPr>
          <p:cNvPr id="6" name="Rectangle 5"/>
          <p:cNvSpPr/>
          <p:nvPr/>
        </p:nvSpPr>
        <p:spPr>
          <a:xfrm>
            <a:off x="548640" y="464540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a:t>
            </a:r>
          </a:p>
          <a:p>
            <a:pPr algn="l">
              <a:lnSpc>
                <a:spcPct val="100000"/>
              </a:lnSpc>
              <a:spcAft>
                <a:spcPts val="600"/>
              </a:spcAft>
              <a:buNone/>
            </a:pPr>
            <a:r>
              <a:rPr sz="700" b="0" i="0">
                <a:solidFill>
                  <a:srgbClr val="615D56"/>
                </a:solidFill>
                <a:latin typeface="Calibri"/>
              </a:rPr>
              <a:t>Full,spillover Weekly Espresso Report.Energy.2026-09-30.combine.docx</a:t>
            </a:r>
          </a:p>
          <a:p>
            <a:pPr algn="l" marL="182880" indent="-182880">
              <a:lnSpc>
                <a:spcPct val="100000"/>
              </a:lnSpc>
              <a:spcBef>
                <a:spcPts val="300"/>
              </a:spcBef>
              <a:buFont typeface="Arial"/>
              <a:buChar char="•"/>
            </a:pPr>
            <a:r>
              <a:rPr sz="900" b="0" i="0">
                <a:solidFill>
                  <a:srgbClr val="1E1A14"/>
                </a:solidFill>
                <a:latin typeface="Calibri"/>
              </a:rPr>
              <a:t>Oil prices are rising above $107 per barrel due to ongoing geopolitical tensions in the Strait of Hormuz and uncertainty over the Iran conflict, with Brent crude above $105 and WTI at $93.</a:t>
            </a:r>
            <a:r>
              <a:rPr sz="900" b="0" i="0">
                <a:solidFill>
                  <a:srgbClr val="615D56"/>
                </a:solidFill>
                <a:latin typeface="Calibri"/>
              </a:rPr>
              <a:t> — “Multiple references to elevated crude prices driven by Middle East tensions, including specific figures for Brent and WTI.”</a:t>
            </a:r>
          </a:p>
          <a:p>
            <a:pPr algn="l" marL="182880" indent="-182880">
              <a:lnSpc>
                <a:spcPct val="100000"/>
              </a:lnSpc>
              <a:spcBef>
                <a:spcPts val="300"/>
              </a:spcBef>
              <a:buFont typeface="Arial"/>
              <a:buChar char="•"/>
            </a:pPr>
            <a:r>
              <a:rPr sz="900" b="0" i="0">
                <a:solidFill>
                  <a:srgbClr val="1E1A14"/>
                </a:solidFill>
                <a:latin typeface="Calibri"/>
              </a:rPr>
              <a:t>Houthi missile attacks on Saudi Arabia have triggered sharp price spikes and heightened war risk premiums in oil markets, contributing to supply disruptions and rising costs.</a:t>
            </a:r>
            <a:r>
              <a:rPr sz="900" b="0" i="0">
                <a:solidFill>
                  <a:srgbClr val="615D56"/>
                </a:solidFill>
                <a:latin typeface="Calibri"/>
              </a:rPr>
              <a:t> — “Direct mention of Houthi attacks causing price spikes and war risk premiums in oil markets.”</a:t>
            </a:r>
          </a:p>
          <a:p>
            <a:pPr algn="l" marL="182880" indent="-182880">
              <a:lnSpc>
                <a:spcPct val="100000"/>
              </a:lnSpc>
              <a:spcBef>
                <a:spcPts val="300"/>
              </a:spcBef>
              <a:buFont typeface="Arial"/>
              <a:buChar char="•"/>
            </a:pPr>
            <a:r>
              <a:rPr sz="900" b="0" i="0">
                <a:solidFill>
                  <a:srgbClr val="1E1A14"/>
                </a:solidFill>
                <a:latin typeface="Calibri"/>
              </a:rPr>
              <a:t>The U.S. Strategic Petroleum Reserve has fallen to its lowest level since 1982, increasing pressure on domestic fuel supplies amid war-related disruptions and limiting buffer capacity.</a:t>
            </a:r>
            <a:r>
              <a:rPr sz="900" b="0" i="0">
                <a:solidFill>
                  <a:srgbClr val="615D56"/>
                </a:solidFill>
                <a:latin typeface="Calibri"/>
              </a:rPr>
              <a:t> — “Explicit statement that the SPR is at its lowest level since 1982, directly linking it to supply pressure.”</a:t>
            </a:r>
          </a:p>
          <a:p>
            <a:pPr algn="l" marL="182880" indent="-182880">
              <a:lnSpc>
                <a:spcPct val="100000"/>
              </a:lnSpc>
              <a:spcBef>
                <a:spcPts val="300"/>
              </a:spcBef>
              <a:buFont typeface="Arial"/>
              <a:buChar char="•"/>
            </a:pPr>
            <a:r>
              <a:rPr sz="900" b="0" i="0">
                <a:solidFill>
                  <a:srgbClr val="1E1A14"/>
                </a:solidFill>
                <a:latin typeface="Calibri"/>
              </a:rPr>
              <a:t>A proposed U.S. diesel export ban would initially cut domestic diesel prices by 25 cents per gallon but could raise gasoline prices by 30 cents due to reduced refinery output and supply chain strain.</a:t>
            </a:r>
            <a:r>
              <a:rPr sz="900" b="0" i="0">
                <a:solidFill>
                  <a:srgbClr val="615D56"/>
                </a:solidFill>
                <a:latin typeface="Calibri"/>
              </a:rPr>
              <a:t> — “Specific price impacts and mechanism (reduced crude runs) cited in the report.”</a:t>
            </a:r>
          </a:p>
          <a:p>
            <a:pPr algn="l" marL="182880" indent="-182880">
              <a:lnSpc>
                <a:spcPct val="100000"/>
              </a:lnSpc>
              <a:spcBef>
                <a:spcPts val="300"/>
              </a:spcBef>
              <a:buFont typeface="Arial"/>
              <a:buChar char="•"/>
            </a:pPr>
            <a:r>
              <a:rPr sz="900" b="0" i="0">
                <a:solidFill>
                  <a:srgbClr val="1E1A14"/>
                </a:solidFill>
                <a:latin typeface="Calibri"/>
              </a:rPr>
              <a:t>Global diesel prices have surged by a median 89% from pre-war levels, with retail prices reaching record highs in the UK and U.S., driven by supply disruptions and refining capacity issues.</a:t>
            </a:r>
            <a:r>
              <a:rPr sz="900" b="0" i="0">
                <a:solidFill>
                  <a:srgbClr val="615D56"/>
                </a:solidFill>
                <a:latin typeface="Calibri"/>
              </a:rPr>
              <a:t> — “Direct data on diesel price increases and regional record highs.”</a:t>
            </a:r>
          </a:p>
          <a:p>
            <a:pPr algn="l" marL="182880" indent="-182880">
              <a:lnSpc>
                <a:spcPct val="100000"/>
              </a:lnSpc>
              <a:spcBef>
                <a:spcPts val="300"/>
              </a:spcBef>
              <a:buFont typeface="Arial"/>
              <a:buChar char="•"/>
            </a:pPr>
            <a:r>
              <a:rPr sz="900" b="0" i="0">
                <a:solidFill>
                  <a:srgbClr val="1E1A14"/>
                </a:solidFill>
                <a:latin typeface="Calibri"/>
              </a:rPr>
              <a:t>Geopolitical tensions, particularly in the Strait of Hormuz, are causing severe disruptions in global energy markets, including record $1 million daily costs for supertanker transit and a 75% drop in commercial tanker traffic to China.</a:t>
            </a:r>
            <a:r>
              <a:rPr sz="900" b="0" i="0">
                <a:solidFill>
                  <a:srgbClr val="615D56"/>
                </a:solidFill>
                <a:latin typeface="Calibri"/>
              </a:rPr>
              <a:t> — “Cited costs, traffic drops, and military protection costs tied to the Strait of Hormuz.”</a:t>
            </a:r>
          </a:p>
          <a:p>
            <a:pPr algn="l" marL="182880" indent="-182880">
              <a:lnSpc>
                <a:spcPct val="100000"/>
              </a:lnSpc>
              <a:spcBef>
                <a:spcPts val="300"/>
              </a:spcBef>
              <a:buFont typeface="Arial"/>
              <a:buChar char="•"/>
            </a:pPr>
            <a:r>
              <a:rPr sz="900" b="0" i="0">
                <a:solidFill>
                  <a:srgbClr val="1E1A14"/>
                </a:solidFill>
                <a:latin typeface="Calibri"/>
              </a:rPr>
              <a:t>The global energy crisis is increasingly defined by refining capacity issues, shipping costs, and insurance risks—rather than physical crude shortages—highlighting a shift in market dynamics.</a:t>
            </a:r>
            <a:r>
              <a:rPr sz="900" b="0" i="0">
                <a:solidFill>
                  <a:srgbClr val="615D56"/>
                </a:solidFill>
                <a:latin typeface="Calibri"/>
              </a:rPr>
              <a:t> — “Explicit statement that the crisis is driven by refining, shipping, and insurance, not crude supply.”</a:t>
            </a:r>
          </a:p>
          <a:p>
            <a:pPr algn="l" marL="182880" indent="-182880">
              <a:lnSpc>
                <a:spcPct val="100000"/>
              </a:lnSpc>
              <a:spcBef>
                <a:spcPts val="300"/>
              </a:spcBef>
              <a:spcAft>
                <a:spcPts val="1200"/>
              </a:spcAft>
              <a:buFont typeface="Arial"/>
              <a:buChar char="•"/>
            </a:pPr>
            <a:r>
              <a:rPr sz="900" b="0" i="0">
                <a:solidFill>
                  <a:srgbClr val="1E1A14"/>
                </a:solidFill>
                <a:latin typeface="Calibri"/>
              </a:rPr>
              <a:t>The U.S. is pursuing a strategy of 'cannibalizing' its allies—such as Europe and India—to weaken them as a prelude to defeating China in a new Cold War, with the global order shifting toward imperial power and proxy conflicts.</a:t>
            </a:r>
            <a:r>
              <a:rPr sz="900" b="0" i="0">
                <a:solidFill>
                  <a:srgbClr val="615D56"/>
                </a:solidFill>
                <a:latin typeface="Calibri"/>
              </a:rPr>
              <a:t> — “Direct assertions about U.S. strategy, alliance erosion, and the shift from rules-based to imperial-driven order.”</a:t>
            </a:r>
          </a:p>
        </p:txBody>
      </p:sp>
      <p:sp>
        <p:nvSpPr>
          <p:cNvPr id="8" name="Rectangle 7"/>
          <p:cNvSpPr/>
          <p:nvPr/>
        </p:nvSpPr>
        <p:spPr>
          <a:xfrm>
            <a:off x="6301587" y="534303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 Markets Insight</a:t>
            </a:r>
          </a:p>
          <a:p>
            <a:pPr algn="l">
              <a:lnSpc>
                <a:spcPct val="100000"/>
              </a:lnSpc>
              <a:spcAft>
                <a:spcPts val="600"/>
              </a:spcAft>
              <a:buNone/>
            </a:pPr>
            <a:r>
              <a:rPr sz="700" b="0" i="0">
                <a:solidFill>
                  <a:srgbClr val="615D56"/>
                </a:solidFill>
                <a:latin typeface="Calibri"/>
              </a:rPr>
              <a:t>How high might natural gas prices go_.pdf</a:t>
            </a:r>
          </a:p>
          <a:p>
            <a:pPr algn="l">
              <a:lnSpc>
                <a:spcPct val="100000"/>
              </a:lnSpc>
              <a:spcAft>
                <a:spcPts val="600"/>
              </a:spcAft>
              <a:buNone/>
            </a:pPr>
            <a:r>
              <a:rPr sz="950" b="0" i="0">
                <a:solidFill>
                  <a:srgbClr val="615D56"/>
                </a:solidFill>
                <a:latin typeface="Calibri"/>
              </a:rPr>
              <a:t>Natural gas prices will rise significantly but are unlikely to reach the stratospheric levels seen in 2022, with prices capped around $25–$30 per million British thermal units due to supply constraints, regional demand differences, and alternative supply sources.</a:t>
            </a:r>
          </a:p>
          <a:p>
            <a:pPr algn="l" marL="182880" indent="-182880">
              <a:lnSpc>
                <a:spcPct val="100000"/>
              </a:lnSpc>
              <a:spcBef>
                <a:spcPts val="300"/>
              </a:spcBef>
              <a:buFont typeface="Arial"/>
              <a:buChar char="•"/>
            </a:pPr>
            <a:r>
              <a:rPr sz="900" b="0" i="0">
                <a:solidFill>
                  <a:srgbClr val="1E1A14"/>
                </a:solidFill>
                <a:latin typeface="Calibri"/>
              </a:rPr>
              <a:t>Natural gas prices are rising rapidly, trading near $150 per barrel equivalent, faster than crude oil.</a:t>
            </a:r>
            <a:r>
              <a:rPr sz="900" b="0" i="0">
                <a:solidFill>
                  <a:srgbClr val="615D56"/>
                </a:solidFill>
                <a:latin typeface="Calibri"/>
              </a:rPr>
              <a:t> — “gas prices have been rising faster, and are trading close to the oil price equivalent of $150 per barrel.”</a:t>
            </a:r>
          </a:p>
          <a:p>
            <a:pPr algn="l" marL="182880" indent="-182880">
              <a:lnSpc>
                <a:spcPct val="100000"/>
              </a:lnSpc>
              <a:spcBef>
                <a:spcPts val="300"/>
              </a:spcBef>
              <a:buFont typeface="Arial"/>
              <a:buChar char="•"/>
            </a:pPr>
            <a:r>
              <a:rPr sz="900" b="0" i="0">
                <a:solidFill>
                  <a:srgbClr val="1E1A14"/>
                </a:solidFill>
                <a:latin typeface="Calibri"/>
              </a:rPr>
              <a:t>LNG supply through the Strait of Hormuz is severely disrupted, with less than 10% of prewar traffic now passing.</a:t>
            </a:r>
            <a:r>
              <a:rPr sz="900" b="0" i="0">
                <a:solidFill>
                  <a:srgbClr val="615D56"/>
                </a:solidFill>
                <a:latin typeface="Calibri"/>
              </a:rPr>
              <a:t> — “Less than 10 per cent of prewar traffic is getting through.”</a:t>
            </a:r>
          </a:p>
          <a:p>
            <a:pPr algn="l" marL="182880" indent="-182880">
              <a:lnSpc>
                <a:spcPct val="100000"/>
              </a:lnSpc>
              <a:spcBef>
                <a:spcPts val="300"/>
              </a:spcBef>
              <a:buFont typeface="Arial"/>
              <a:buChar char="•"/>
            </a:pPr>
            <a:r>
              <a:rPr sz="900" b="0" i="0">
                <a:solidFill>
                  <a:srgbClr val="1E1A14"/>
                </a:solidFill>
                <a:latin typeface="Calibri"/>
              </a:rPr>
              <a:t>The US has no incentive to restore Middle Eastern LNG supply, as it would compete with its own exports.</a:t>
            </a:r>
            <a:r>
              <a:rPr sz="900" b="0" i="0">
                <a:solidFill>
                  <a:srgbClr val="615D56"/>
                </a:solidFill>
                <a:latin typeface="Calibri"/>
              </a:rPr>
              <a:t> — “It is not a priority of the US to bring Middle Eastern LNG into the market.”</a:t>
            </a:r>
          </a:p>
          <a:p>
            <a:pPr algn="l" marL="182880" indent="-182880">
              <a:lnSpc>
                <a:spcPct val="100000"/>
              </a:lnSpc>
              <a:spcBef>
                <a:spcPts val="300"/>
              </a:spcBef>
              <a:buFont typeface="Arial"/>
              <a:buChar char="•"/>
            </a:pPr>
            <a:r>
              <a:rPr sz="900" b="0" i="0">
                <a:solidFill>
                  <a:srgbClr val="1E1A14"/>
                </a:solidFill>
                <a:latin typeface="Calibri"/>
              </a:rPr>
              <a:t>High international gas prices will not be felt by US consumers, as domestic prices remain below $4 per million Btu.</a:t>
            </a:r>
            <a:r>
              <a:rPr sz="900" b="0" i="0">
                <a:solidFill>
                  <a:srgbClr val="615D56"/>
                </a:solidFill>
                <a:latin typeface="Calibri"/>
              </a:rPr>
              <a:t> — “American natural gas prices remain below $4 per million British thermal units.”</a:t>
            </a:r>
          </a:p>
          <a:p>
            <a:pPr algn="l" marL="182880" indent="-182880">
              <a:lnSpc>
                <a:spcPct val="100000"/>
              </a:lnSpc>
              <a:spcBef>
                <a:spcPts val="300"/>
              </a:spcBef>
              <a:buFont typeface="Arial"/>
              <a:buChar char="•"/>
            </a:pPr>
            <a:r>
              <a:rPr sz="900" b="0" i="0">
                <a:solidFill>
                  <a:srgbClr val="1E1A14"/>
                </a:solidFill>
                <a:latin typeface="Calibri"/>
              </a:rPr>
              <a:t>Asian markets, especially Japan and Korea, are limiting gas consumption and will not bid aggressively above $25 per million Btu.</a:t>
            </a:r>
            <a:r>
              <a:rPr sz="900" b="0" i="0">
                <a:solidFill>
                  <a:srgbClr val="615D56"/>
                </a:solidFill>
                <a:latin typeface="Calibri"/>
              </a:rPr>
              <a:t> — “The wealthier economies of Japan and Korea have taken serious measures to manage their consumption.”</a:t>
            </a:r>
          </a:p>
          <a:p>
            <a:pPr algn="l" marL="182880" indent="-182880">
              <a:lnSpc>
                <a:spcPct val="100000"/>
              </a:lnSpc>
              <a:spcBef>
                <a:spcPts val="300"/>
              </a:spcBef>
              <a:spcAft>
                <a:spcPts val="1200"/>
              </a:spcAft>
              <a:buFont typeface="Arial"/>
              <a:buChar char="•"/>
            </a:pPr>
            <a:r>
              <a:rPr sz="900" b="0" i="0">
                <a:solidFill>
                  <a:srgbClr val="1E1A14"/>
                </a:solidFill>
                <a:latin typeface="Calibri"/>
              </a:rPr>
              <a:t>North American LNG supply and renewable energy growth are helping to stabilize prices and prevent a repeat of 2022 spikes.</a:t>
            </a:r>
            <a:r>
              <a:rPr sz="900" b="0" i="0">
                <a:solidFill>
                  <a:srgbClr val="615D56"/>
                </a:solidFill>
                <a:latin typeface="Calibri"/>
              </a:rPr>
              <a:t> — “Strong growth of alternative LNG supply from North America and deployment of wind and solar power are all mitigating the situation.”</a:t>
            </a:r>
          </a:p>
        </p:txBody>
      </p:sp>
      <p:sp>
        <p:nvSpPr>
          <p:cNvPr id="6" name="Rectangle 5"/>
          <p:cNvSpPr/>
          <p:nvPr/>
        </p:nvSpPr>
        <p:spPr>
          <a:xfrm>
            <a:off x="548640" y="411055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JCurrie</a:t>
            </a:r>
          </a:p>
          <a:p>
            <a:pPr algn="l">
              <a:lnSpc>
                <a:spcPct val="100000"/>
              </a:lnSpc>
              <a:spcAft>
                <a:spcPts val="600"/>
              </a:spcAft>
              <a:buNone/>
            </a:pPr>
            <a:r>
              <a:rPr sz="700" b="0" i="0">
                <a:solidFill>
                  <a:srgbClr val="615D56"/>
                </a:solidFill>
                <a:latin typeface="Calibri"/>
              </a:rPr>
              <a:t>JCurrie.txt</a:t>
            </a:r>
          </a:p>
          <a:p>
            <a:pPr algn="l">
              <a:lnSpc>
                <a:spcPct val="100000"/>
              </a:lnSpc>
              <a:spcAft>
                <a:spcPts val="600"/>
              </a:spcAft>
              <a:buNone/>
            </a:pPr>
            <a:r>
              <a:rPr sz="950" b="0" i="0">
                <a:solidFill>
                  <a:srgbClr val="615D56"/>
                </a:solidFill>
                <a:latin typeface="Calibri"/>
              </a:rPr>
              <a:t>The source argues that energy markets are facing a severe and complex crisis driven by physical supply constraints and refining bottlenecks, not by a global oil glut. Financial instruments like ICE Brent are seen as disconnected from reality, and the threat of government intervention undermines market stability and investor confidence, resulting in a misalignment between financial and physical prices.</a:t>
            </a:r>
          </a:p>
          <a:p>
            <a:pPr algn="l" marL="182880" indent="-182880">
              <a:lnSpc>
                <a:spcPct val="100000"/>
              </a:lnSpc>
              <a:spcBef>
                <a:spcPts val="300"/>
              </a:spcBef>
              <a:buFont typeface="Arial"/>
              <a:buChar char="•"/>
            </a:pPr>
            <a:r>
              <a:rPr sz="900" b="0" i="0">
                <a:solidFill>
                  <a:srgbClr val="1E1A14"/>
                </a:solidFill>
                <a:latin typeface="Calibri"/>
              </a:rPr>
              <a:t>The state of energy markets is worse than previously thought due to upstream disruptions, refining capacity shortages, and supply chain breakdowns.</a:t>
            </a:r>
            <a:r>
              <a:rPr sz="900" b="0" i="0">
                <a:solidFill>
                  <a:srgbClr val="615D56"/>
                </a:solidFill>
                <a:latin typeface="Calibri"/>
              </a:rPr>
              <a:t> — “Upstream issues, refining bottlenecks, and supply chain failures are identified as key drivers of market strain.”</a:t>
            </a:r>
          </a:p>
          <a:p>
            <a:pPr algn="l" marL="182880" indent="-182880">
              <a:lnSpc>
                <a:spcPct val="100000"/>
              </a:lnSpc>
              <a:spcBef>
                <a:spcPts val="300"/>
              </a:spcBef>
              <a:buFont typeface="Arial"/>
              <a:buChar char="•"/>
            </a:pPr>
            <a:r>
              <a:rPr sz="900" b="0" i="0">
                <a:solidFill>
                  <a:srgbClr val="1E1A14"/>
                </a:solidFill>
                <a:latin typeface="Calibri"/>
              </a:rPr>
              <a:t>Refining capacity is the primary bottleneck in meeting energy demand, not the physical availability of crude oil.</a:t>
            </a:r>
            <a:r>
              <a:rPr sz="900" b="0" i="0">
                <a:solidFill>
                  <a:srgbClr val="615D56"/>
                </a:solidFill>
                <a:latin typeface="Calibri"/>
              </a:rPr>
              <a:t> — “Physical crude supply is sufficient, but refining limitations prevent meeting demand.”</a:t>
            </a:r>
          </a:p>
          <a:p>
            <a:pPr algn="l" marL="182880" indent="-182880">
              <a:lnSpc>
                <a:spcPct val="100000"/>
              </a:lnSpc>
              <a:spcBef>
                <a:spcPts val="300"/>
              </a:spcBef>
              <a:buFont typeface="Arial"/>
              <a:buChar char="•"/>
            </a:pPr>
            <a:r>
              <a:rPr sz="900" b="0" i="0">
                <a:solidFill>
                  <a:srgbClr val="1E1A14"/>
                </a:solidFill>
                <a:latin typeface="Calibri"/>
              </a:rPr>
              <a:t>Global energy shortages are being worsened by multiple crises including the Strait of Hormuz disruptions, Suez Canal bottlenecks, the Ryan River drought, and reduced Russian grain and fuel exports.</a:t>
            </a:r>
            <a:r>
              <a:rPr sz="900" b="0" i="0">
                <a:solidFill>
                  <a:srgbClr val="615D56"/>
                </a:solidFill>
                <a:latin typeface="Calibri"/>
              </a:rPr>
              <a:t> — “Multiple overlapping crises—geopolitical, weather-related, and logistical—are cited as exacerbating supply constraints.”</a:t>
            </a:r>
          </a:p>
          <a:p>
            <a:pPr algn="l" marL="182880" indent="-182880">
              <a:lnSpc>
                <a:spcPct val="100000"/>
              </a:lnSpc>
              <a:spcBef>
                <a:spcPts val="300"/>
              </a:spcBef>
              <a:buFont typeface="Arial"/>
              <a:buChar char="•"/>
            </a:pPr>
            <a:r>
              <a:rPr sz="900" b="0" i="0">
                <a:solidFill>
                  <a:srgbClr val="1E1A14"/>
                </a:solidFill>
                <a:latin typeface="Calibri"/>
              </a:rPr>
              <a:t>Financial markets, particularly ICE Brent, are misrepresenting reality by acting as a 'vibe contract' that is cash-settled and disconnected from physical commodity prices.</a:t>
            </a:r>
            <a:r>
              <a:rPr sz="900" b="0" i="0">
                <a:solidFill>
                  <a:srgbClr val="615D56"/>
                </a:solidFill>
                <a:latin typeface="Calibri"/>
              </a:rPr>
              <a:t> — “The ICE Brent contract does not physically settle and is not reflective of actual market conditions.”</a:t>
            </a:r>
          </a:p>
          <a:p>
            <a:pPr algn="l" marL="182880" indent="-182880">
              <a:lnSpc>
                <a:spcPct val="100000"/>
              </a:lnSpc>
              <a:spcBef>
                <a:spcPts val="300"/>
              </a:spcBef>
              <a:buFont typeface="Arial"/>
              <a:buChar char="•"/>
            </a:pPr>
            <a:r>
              <a:rPr sz="900" b="0" i="0">
                <a:solidFill>
                  <a:srgbClr val="1E1A14"/>
                </a:solidFill>
                <a:latin typeface="Calibri"/>
              </a:rPr>
              <a:t>Physical market prices, such as diesel at $647 per gallon, reflect severe shortages not captured by financial instruments.</a:t>
            </a:r>
            <a:r>
              <a:rPr sz="900" b="0" i="0">
                <a:solidFill>
                  <a:srgbClr val="615D56"/>
                </a:solidFill>
                <a:latin typeface="Calibri"/>
              </a:rPr>
              <a:t> — “High physical prices indicate real supply-demand imbalances.”</a:t>
            </a:r>
          </a:p>
          <a:p>
            <a:pPr algn="l" marL="182880" indent="-182880">
              <a:lnSpc>
                <a:spcPct val="100000"/>
              </a:lnSpc>
              <a:spcBef>
                <a:spcPts val="300"/>
              </a:spcBef>
              <a:buFont typeface="Arial"/>
              <a:buChar char="•"/>
            </a:pPr>
            <a:r>
              <a:rPr sz="900" b="0" i="0">
                <a:solidFill>
                  <a:srgbClr val="1E1A14"/>
                </a:solidFill>
                <a:latin typeface="Calibri"/>
              </a:rPr>
              <a:t>The current energy crisis is more severe and complex than the 1970s oil shocks due to overlapping shocks (war, weather, geopolitics, policy) and a lack of effective government intervention.</a:t>
            </a:r>
            <a:r>
              <a:rPr sz="900" b="0" i="0">
                <a:solidFill>
                  <a:srgbClr val="615D56"/>
                </a:solidFill>
                <a:latin typeface="Calibri"/>
              </a:rPr>
              <a:t> — “Multiple concurrent crises and absence of stabilization measures make the current situation more dire.”</a:t>
            </a:r>
          </a:p>
          <a:p>
            <a:pPr algn="l" marL="182880" indent="-182880">
              <a:lnSpc>
                <a:spcPct val="100000"/>
              </a:lnSpc>
              <a:spcBef>
                <a:spcPts val="300"/>
              </a:spcBef>
              <a:buFont typeface="Arial"/>
              <a:buChar char="•"/>
            </a:pPr>
            <a:r>
              <a:rPr sz="900" b="0" i="0">
                <a:solidFill>
                  <a:srgbClr val="1E1A14"/>
                </a:solidFill>
                <a:latin typeface="Calibri"/>
              </a:rPr>
              <a:t>There is no evidence of a global oil glut, despite claims by analysts suggesting one is imminent.</a:t>
            </a:r>
            <a:r>
              <a:rPr sz="900" b="0" i="0">
                <a:solidFill>
                  <a:srgbClr val="615D56"/>
                </a:solidFill>
                <a:latin typeface="Calibri"/>
              </a:rPr>
              <a:t> — “Market data and physical supply indicators contradict the existence of a glut.”</a:t>
            </a:r>
          </a:p>
          <a:p>
            <a:pPr algn="l" marL="182880" indent="-182880">
              <a:lnSpc>
                <a:spcPct val="100000"/>
              </a:lnSpc>
              <a:spcBef>
                <a:spcPts val="300"/>
              </a:spcBef>
              <a:spcAft>
                <a:spcPts val="1200"/>
              </a:spcAft>
              <a:buFont typeface="Arial"/>
              <a:buChar char="•"/>
            </a:pPr>
            <a:r>
              <a:rPr sz="900" b="0" i="0">
                <a:solidFill>
                  <a:srgbClr val="1E1A14"/>
                </a:solidFill>
                <a:latin typeface="Calibri"/>
              </a:rPr>
              <a:t>The threat of U.S. government intervention in oil futures markets—such as selling oil—discourages investor participation, leading to collapsing open interest in ICE Brent contracts.</a:t>
            </a:r>
            <a:r>
              <a:rPr sz="900" b="0" i="0">
                <a:solidFill>
                  <a:srgbClr val="615D56"/>
                </a:solidFill>
                <a:latin typeface="Calibri"/>
              </a:rPr>
              <a:t> — “Intervention threats reduce market confidence and participation, undermining contract liquidity.”</a:t>
            </a:r>
          </a:p>
        </p:txBody>
      </p:sp>
      <p:sp>
        <p:nvSpPr>
          <p:cNvPr id="8" name="Rectangle 7"/>
          <p:cNvSpPr/>
          <p:nvPr/>
        </p:nvSpPr>
        <p:spPr>
          <a:xfrm>
            <a:off x="6301587" y="545023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BBC</a:t>
            </a:r>
          </a:p>
          <a:p>
            <a:pPr algn="l">
              <a:lnSpc>
                <a:spcPct val="100000"/>
              </a:lnSpc>
              <a:spcAft>
                <a:spcPts val="600"/>
              </a:spcAft>
              <a:buNone/>
            </a:pPr>
            <a:r>
              <a:rPr sz="700" b="0" i="0">
                <a:solidFill>
                  <a:srgbClr val="615D56"/>
                </a:solidFill>
                <a:latin typeface="Calibri"/>
              </a:rPr>
              <a:t>JorgeM.txt</a:t>
            </a:r>
          </a:p>
          <a:p>
            <a:pPr algn="l">
              <a:lnSpc>
                <a:spcPct val="100000"/>
              </a:lnSpc>
              <a:spcAft>
                <a:spcPts val="600"/>
              </a:spcAft>
              <a:buNone/>
            </a:pPr>
            <a:r>
              <a:rPr sz="950" b="0" i="0">
                <a:solidFill>
                  <a:srgbClr val="615D56"/>
                </a:solidFill>
                <a:latin typeface="Calibri"/>
              </a:rPr>
              <a:t>A US diesel export ban would cause severe economic harm to the UK by raising prices, disrupting key industries, and risking recession due to limited domestic reserves and supply alternatives.</a:t>
            </a:r>
          </a:p>
          <a:p>
            <a:pPr algn="l" marL="182880" indent="-182880">
              <a:lnSpc>
                <a:spcPct val="100000"/>
              </a:lnSpc>
              <a:spcBef>
                <a:spcPts val="300"/>
              </a:spcBef>
              <a:buFont typeface="Arial"/>
              <a:buChar char="•"/>
            </a:pPr>
            <a:r>
              <a:rPr sz="900" b="0" i="0">
                <a:solidFill>
                  <a:srgbClr val="1E1A14"/>
                </a:solidFill>
                <a:latin typeface="Calibri"/>
              </a:rPr>
              <a:t>A US diesel export ban would severely impact the UK due to its heavy reliance on American diesel imports.</a:t>
            </a:r>
            <a:r>
              <a:rPr sz="900" b="0" i="0">
                <a:solidFill>
                  <a:srgbClr val="615D56"/>
                </a:solidFill>
                <a:latin typeface="Calibri"/>
              </a:rPr>
              <a:t> — “We now import 55% of the diesel we need, most of it from America.”</a:t>
            </a:r>
          </a:p>
          <a:p>
            <a:pPr algn="l" marL="182880" indent="-182880">
              <a:lnSpc>
                <a:spcPct val="100000"/>
              </a:lnSpc>
              <a:spcBef>
                <a:spcPts val="300"/>
              </a:spcBef>
              <a:buFont typeface="Arial"/>
              <a:buChar char="•"/>
            </a:pPr>
            <a:r>
              <a:rPr sz="900" b="0" i="0">
                <a:solidFill>
                  <a:srgbClr val="1E1A14"/>
                </a:solidFill>
                <a:latin typeface="Calibri"/>
              </a:rPr>
              <a:t>The UK has very limited diesel reserves, with only about 42 days of storage compared to other European countries.</a:t>
            </a:r>
            <a:r>
              <a:rPr sz="900" b="0" i="0">
                <a:solidFill>
                  <a:srgbClr val="615D56"/>
                </a:solidFill>
                <a:latin typeface="Calibri"/>
              </a:rPr>
              <a:t> — “About 42 days worth to be accurate, of imports, that's what we have in storage versus France, it's got 219 days.”</a:t>
            </a:r>
          </a:p>
          <a:p>
            <a:pPr algn="l" marL="182880" indent="-182880">
              <a:lnSpc>
                <a:spcPct val="100000"/>
              </a:lnSpc>
              <a:spcBef>
                <a:spcPts val="300"/>
              </a:spcBef>
              <a:buFont typeface="Arial"/>
              <a:buChar char="•"/>
            </a:pPr>
            <a:r>
              <a:rPr sz="900" b="0" i="0">
                <a:solidFill>
                  <a:srgbClr val="1E1A14"/>
                </a:solidFill>
                <a:latin typeface="Calibri"/>
              </a:rPr>
              <a:t>A US diesel ban would lead to higher prices in the UK, potentially rising from just shy of two pounds to three pounds per liter.</a:t>
            </a:r>
            <a:r>
              <a:rPr sz="900" b="0" i="0">
                <a:solidFill>
                  <a:srgbClr val="615D56"/>
                </a:solidFill>
                <a:latin typeface="Calibri"/>
              </a:rPr>
              <a:t> — “a US export ban that could easily become three pounds or more a liter.”</a:t>
            </a:r>
          </a:p>
          <a:p>
            <a:pPr algn="l" marL="182880" indent="-182880">
              <a:lnSpc>
                <a:spcPct val="100000"/>
              </a:lnSpc>
              <a:spcBef>
                <a:spcPts val="300"/>
              </a:spcBef>
              <a:buFont typeface="Arial"/>
              <a:buChar char="•"/>
            </a:pPr>
            <a:r>
              <a:rPr sz="900" b="0" i="0">
                <a:solidFill>
                  <a:srgbClr val="1E1A14"/>
                </a:solidFill>
                <a:latin typeface="Calibri"/>
              </a:rPr>
              <a:t>Key UK industries like farming and construction would suffer due to diesel dependency.</a:t>
            </a:r>
            <a:r>
              <a:rPr sz="900" b="0" i="0">
                <a:solidFill>
                  <a:srgbClr val="615D56"/>
                </a:solidFill>
                <a:latin typeface="Calibri"/>
              </a:rPr>
              <a:t> — “farmers, construction is one you didn't mention, uh would heavily suffer, right? is holage, farming and construction.”</a:t>
            </a:r>
          </a:p>
          <a:p>
            <a:pPr algn="l" marL="182880" indent="-182880">
              <a:lnSpc>
                <a:spcPct val="100000"/>
              </a:lnSpc>
              <a:spcBef>
                <a:spcPts val="300"/>
              </a:spcBef>
              <a:buFont typeface="Arial"/>
              <a:buChar char="•"/>
            </a:pPr>
            <a:r>
              <a:rPr sz="900" b="0" i="0">
                <a:solidFill>
                  <a:srgbClr val="1E1A14"/>
                </a:solidFill>
                <a:latin typeface="Calibri"/>
              </a:rPr>
              <a:t>A US ban would have knock-on effects on the UK economy, potentially pushing growth from 1% into negative territory.</a:t>
            </a:r>
            <a:r>
              <a:rPr sz="900" b="0" i="0">
                <a:solidFill>
                  <a:srgbClr val="615D56"/>
                </a:solidFill>
                <a:latin typeface="Calibri"/>
              </a:rPr>
              <a:t> — “We are growing in the UK probably around 1% and that would be a direct hit on on the economy.”</a:t>
            </a:r>
          </a:p>
          <a:p>
            <a:pPr algn="l" marL="182880" indent="-182880">
              <a:lnSpc>
                <a:spcPct val="100000"/>
              </a:lnSpc>
              <a:spcBef>
                <a:spcPts val="300"/>
              </a:spcBef>
              <a:spcAft>
                <a:spcPts val="1200"/>
              </a:spcAft>
              <a:buFont typeface="Arial"/>
              <a:buChar char="•"/>
            </a:pPr>
            <a:r>
              <a:rPr sz="900" b="0" i="0">
                <a:solidFill>
                  <a:srgbClr val="1E1A14"/>
                </a:solidFill>
                <a:latin typeface="Calibri"/>
              </a:rPr>
              <a:t>The UK's diesel vulnerability is exacerbated by US-led sanctions and global supply disruptions, creating a boomerang effect on prices.</a:t>
            </a:r>
            <a:r>
              <a:rPr sz="900" b="0" i="0">
                <a:solidFill>
                  <a:srgbClr val="615D56"/>
                </a:solidFill>
                <a:latin typeface="Calibri"/>
              </a:rPr>
              <a:t> — “sanctions have an impact and since you are at the receiving end of those products any action taken by the UK, Europe, mainland Europe or the US has a boomerang effect that comes back into higher prices and a lower economic growth at home.”</a:t>
            </a:r>
          </a:p>
        </p:txBody>
      </p:sp>
      <p:sp>
        <p:nvSpPr>
          <p:cNvPr id="6" name="Rectangle 5"/>
          <p:cNvSpPr/>
          <p:nvPr/>
        </p:nvSpPr>
        <p:spPr>
          <a:xfrm>
            <a:off x="548640" y="4242328"/>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What the Finance podcast</a:t>
            </a:r>
          </a:p>
          <a:p>
            <a:pPr algn="l">
              <a:lnSpc>
                <a:spcPct val="100000"/>
              </a:lnSpc>
              <a:spcAft>
                <a:spcPts val="600"/>
              </a:spcAft>
              <a:buNone/>
            </a:pPr>
            <a:r>
              <a:rPr sz="700" b="0" i="0">
                <a:solidFill>
                  <a:srgbClr val="615D56"/>
                </a:solidFill>
                <a:latin typeface="Calibri"/>
              </a:rPr>
              <a:t>RoryJohnston.txt</a:t>
            </a:r>
          </a:p>
          <a:p>
            <a:pPr algn="l">
              <a:lnSpc>
                <a:spcPct val="100000"/>
              </a:lnSpc>
              <a:spcAft>
                <a:spcPts val="600"/>
              </a:spcAft>
              <a:buNone/>
            </a:pPr>
            <a:r>
              <a:rPr sz="950" b="0" i="0">
                <a:solidFill>
                  <a:srgbClr val="615D56"/>
                </a:solidFill>
                <a:latin typeface="Calibri"/>
              </a:rPr>
              <a:t>The global oil and diesel market is experiencing heightened volatility and supply constraints due to persistent supply disruptions, with China playing a pivotal role through both domestic demand management and potential export expansion. These dynamics are driving market stabilization, reshaping supply chains, and prompting increased investment in energy security infrastructure.</a:t>
            </a:r>
          </a:p>
          <a:p>
            <a:pPr algn="l" marL="182880" indent="-182880">
              <a:lnSpc>
                <a:spcPct val="100000"/>
              </a:lnSpc>
              <a:spcBef>
                <a:spcPts val="300"/>
              </a:spcBef>
              <a:buFont typeface="Arial"/>
              <a:buChar char="•"/>
            </a:pPr>
            <a:r>
              <a:rPr sz="900" b="0" i="0">
                <a:solidFill>
                  <a:srgbClr val="1E1A14"/>
                </a:solidFill>
                <a:latin typeface="Calibri"/>
              </a:rPr>
              <a:t>Oil prices remain extremely high due to sustained supply deficits, with physical benchmark prices in the northeast at $125 and reaching $144 in early 2024.</a:t>
            </a:r>
            <a:r>
              <a:rPr sz="900" b="0" i="0">
                <a:solidFill>
                  <a:srgbClr val="615D56"/>
                </a:solidFill>
                <a:latin typeface="Calibri"/>
              </a:rPr>
              <a:t> — “Direct market pricing data from physical benchmarks.”</a:t>
            </a:r>
          </a:p>
          <a:p>
            <a:pPr algn="l" marL="182880" indent="-182880">
              <a:lnSpc>
                <a:spcPct val="100000"/>
              </a:lnSpc>
              <a:spcBef>
                <a:spcPts val="300"/>
              </a:spcBef>
              <a:buFont typeface="Arial"/>
              <a:buChar char="•"/>
            </a:pPr>
            <a:r>
              <a:rPr sz="900" b="0" i="0">
                <a:solidFill>
                  <a:srgbClr val="1E1A14"/>
                </a:solidFill>
                <a:latin typeface="Calibri"/>
              </a:rPr>
              <a:t>The oil market is now more sensitive to supply risks than in early 2023 due to prolonged stock drawdowns, even amid a net supply deficit throughout the war.</a:t>
            </a:r>
            <a:r>
              <a:rPr sz="900" b="0" i="0">
                <a:solidFill>
                  <a:srgbClr val="615D56"/>
                </a:solidFill>
                <a:latin typeface="Calibri"/>
              </a:rPr>
              <a:t> — “Market sensitivity increased as a result of extended stock reductions despite ongoing deficits.”</a:t>
            </a:r>
          </a:p>
          <a:p>
            <a:pPr algn="l" marL="182880" indent="-182880">
              <a:lnSpc>
                <a:spcPct val="100000"/>
              </a:lnSpc>
              <a:spcBef>
                <a:spcPts val="300"/>
              </a:spcBef>
              <a:buFont typeface="Arial"/>
              <a:buChar char="•"/>
            </a:pPr>
            <a:r>
              <a:rPr sz="900" b="0" i="0">
                <a:solidFill>
                  <a:srgbClr val="1E1A14"/>
                </a:solidFill>
                <a:latin typeface="Calibri"/>
              </a:rPr>
              <a:t>China's sudden 5 million barrels per day reduction in crude imports—equivalent to a 45% drop—acted as a major stabilizing force in the global oil market.</a:t>
            </a:r>
            <a:r>
              <a:rPr sz="900" b="0" i="0">
                <a:solidFill>
                  <a:srgbClr val="615D56"/>
                </a:solidFill>
                <a:latin typeface="Calibri"/>
              </a:rPr>
              <a:t> — “A significant shift in import behavior that helped ease market pressures.”</a:t>
            </a:r>
          </a:p>
          <a:p>
            <a:pPr algn="l" marL="182880" indent="-182880">
              <a:lnSpc>
                <a:spcPct val="100000"/>
              </a:lnSpc>
              <a:spcBef>
                <a:spcPts val="300"/>
              </a:spcBef>
              <a:buFont typeface="Arial"/>
              <a:buChar char="•"/>
            </a:pPr>
            <a:r>
              <a:rPr sz="900" b="0" i="0">
                <a:solidFill>
                  <a:srgbClr val="1E1A14"/>
                </a:solidFill>
                <a:latin typeface="Calibri"/>
              </a:rPr>
              <a:t>China's diesel consumption dropped by 20% in two months, contradicting claims of weak domestic demand, as road freight activity increased by 3.5% year-over-year.</a:t>
            </a:r>
            <a:r>
              <a:rPr sz="900" b="0" i="0">
                <a:solidFill>
                  <a:srgbClr val="615D56"/>
                </a:solidFill>
                <a:latin typeface="Calibri"/>
              </a:rPr>
              <a:t> — “Increased road freight activity indicates strong domestic demand despite lower consumption figures.”</a:t>
            </a:r>
          </a:p>
          <a:p>
            <a:pPr algn="l" marL="182880" indent="-182880">
              <a:lnSpc>
                <a:spcPct val="100000"/>
              </a:lnSpc>
              <a:spcBef>
                <a:spcPts val="300"/>
              </a:spcBef>
              <a:buFont typeface="Arial"/>
              <a:buChar char="•"/>
            </a:pPr>
            <a:r>
              <a:rPr sz="900" b="0" i="0">
                <a:solidFill>
                  <a:srgbClr val="1E1A14"/>
                </a:solidFill>
                <a:latin typeface="Calibri"/>
              </a:rPr>
              <a:t>China is likely drawing down its strategic petroleum reserves (SPR), particularly diesel, to support export markets due to diesel's shelf-stability.</a:t>
            </a:r>
            <a:r>
              <a:rPr sz="900" b="0" i="0">
                <a:solidFill>
                  <a:srgbClr val="615D56"/>
                </a:solidFill>
                <a:latin typeface="Calibri"/>
              </a:rPr>
              <a:t> — “SPR drawdowns are inferred from market dynamics and product suitability for storage.”</a:t>
            </a:r>
          </a:p>
          <a:p>
            <a:pPr algn="l" marL="182880" indent="-182880">
              <a:lnSpc>
                <a:spcPct val="100000"/>
              </a:lnSpc>
              <a:spcBef>
                <a:spcPts val="300"/>
              </a:spcBef>
              <a:buFont typeface="Arial"/>
              <a:buChar char="•"/>
            </a:pPr>
            <a:r>
              <a:rPr sz="900" b="0" i="0">
                <a:solidFill>
                  <a:srgbClr val="1E1A14"/>
                </a:solidFill>
                <a:latin typeface="Calibri"/>
              </a:rPr>
              <a:t>Global diesel shortages are driven by a combined loss of 2 million barrels per day from Middle East and Russian refining disruptions, with U.S. exports increasing by 50% to 1.5 million barrels per day.</a:t>
            </a:r>
            <a:r>
              <a:rPr sz="900" b="0" i="0">
                <a:solidFill>
                  <a:srgbClr val="615D56"/>
                </a:solidFill>
                <a:latin typeface="Calibri"/>
              </a:rPr>
              <a:t> — “Refining disruptions and rising U.S. exports indicate supply constraints and market shifts.”</a:t>
            </a:r>
          </a:p>
          <a:p>
            <a:pPr algn="l" marL="182880" indent="-182880">
              <a:lnSpc>
                <a:spcPct val="100000"/>
              </a:lnSpc>
              <a:spcBef>
                <a:spcPts val="300"/>
              </a:spcBef>
              <a:buFont typeface="Arial"/>
              <a:buChar char="•"/>
            </a:pPr>
            <a:r>
              <a:rPr sz="900" b="0" i="0">
                <a:solidFill>
                  <a:srgbClr val="1E1A14"/>
                </a:solidFill>
                <a:latin typeface="Calibri"/>
              </a:rPr>
              <a:t>China may unrestrict diesel and refined product exports to alleviate global market tightness, especially as domestic prices remain artificially low.</a:t>
            </a:r>
            <a:r>
              <a:rPr sz="900" b="0" i="0">
                <a:solidFill>
                  <a:srgbClr val="615D56"/>
                </a:solidFill>
                <a:latin typeface="Calibri"/>
              </a:rPr>
              <a:t> — “Domestic price suppression creates a financial incentive to export surplus refined products.”</a:t>
            </a:r>
          </a:p>
          <a:p>
            <a:pPr algn="l" marL="182880" indent="-182880">
              <a:lnSpc>
                <a:spcPct val="100000"/>
              </a:lnSpc>
              <a:spcBef>
                <a:spcPts val="300"/>
              </a:spcBef>
              <a:spcAft>
                <a:spcPts val="1200"/>
              </a:spcAft>
              <a:buFont typeface="Arial"/>
              <a:buChar char="•"/>
            </a:pPr>
            <a:r>
              <a:rPr sz="900" b="0" i="0">
                <a:solidFill>
                  <a:srgbClr val="1E1A14"/>
                </a:solidFill>
                <a:latin typeface="Calibri"/>
              </a:rPr>
              <a:t>Energy security will drive global investment in strategic petroleum reserves and diversified supply routes, including pipelines and forward stockpiles.</a:t>
            </a:r>
            <a:r>
              <a:rPr sz="900" b="0" i="0">
                <a:solidFill>
                  <a:srgbClr val="615D56"/>
                </a:solidFill>
                <a:latin typeface="Calibri"/>
              </a:rPr>
              <a:t> — “A strategic shift in energy policy driven by supply vulnerability and risk mitigation.”</a:t>
            </a:r>
          </a:p>
        </p:txBody>
      </p:sp>
      <p:sp>
        <p:nvSpPr>
          <p:cNvPr id="8" name="Rectangle 7"/>
          <p:cNvSpPr/>
          <p:nvPr/>
        </p:nvSpPr>
        <p:spPr>
          <a:xfrm>
            <a:off x="6301587" y="572929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Rory Johnston</a:t>
            </a:r>
          </a:p>
          <a:p>
            <a:pPr algn="l">
              <a:lnSpc>
                <a:spcPct val="100000"/>
              </a:lnSpc>
              <a:spcAft>
                <a:spcPts val="600"/>
              </a:spcAft>
              <a:buNone/>
            </a:pPr>
            <a:r>
              <a:rPr sz="700" b="0" i="0">
                <a:solidFill>
                  <a:srgbClr val="615D56"/>
                </a:solidFill>
                <a:latin typeface="Calibri"/>
              </a:rPr>
              <a:t>RoryJohnston1.txt</a:t>
            </a:r>
          </a:p>
          <a:p>
            <a:pPr algn="l">
              <a:lnSpc>
                <a:spcPct val="100000"/>
              </a:lnSpc>
              <a:spcAft>
                <a:spcPts val="600"/>
              </a:spcAft>
              <a:buNone/>
            </a:pPr>
            <a:r>
              <a:rPr sz="950" b="0" i="0">
                <a:solidFill>
                  <a:srgbClr val="615D56"/>
                </a:solidFill>
                <a:latin typeface="Calibri"/>
              </a:rPr>
              <a:t>The source argues that global diesel prices are at record highs due to supply disruptions from Russia and China, compounded by refinery yield shifts and geopolitical disruptions, and that political pressures in the US may lead to export restrictions that could further destabilize markets, while falsely blaming Ukraine for price increases.</a:t>
            </a:r>
          </a:p>
          <a:p>
            <a:pPr algn="l" marL="182880" indent="-182880">
              <a:lnSpc>
                <a:spcPct val="100000"/>
              </a:lnSpc>
              <a:spcBef>
                <a:spcPts val="300"/>
              </a:spcBef>
              <a:buFont typeface="Arial"/>
              <a:buChar char="•"/>
            </a:pPr>
            <a:r>
              <a:rPr sz="900" b="0" i="0">
                <a:solidFill>
                  <a:srgbClr val="1E1A14"/>
                </a:solidFill>
                <a:latin typeface="Calibri"/>
              </a:rPr>
              <a:t>Global diesel prices are at record highs, with the crack spread reaching $115 per barrel, nearly triple normal levels.</a:t>
            </a:r>
            <a:r>
              <a:rPr sz="900" b="0" i="0">
                <a:solidFill>
                  <a:srgbClr val="615D56"/>
                </a:solidFill>
                <a:latin typeface="Calibri"/>
              </a:rPr>
              <a:t> — “Direct statement from the source on current diesel price levels and crack spread.”</a:t>
            </a:r>
          </a:p>
          <a:p>
            <a:pPr algn="l" marL="182880" indent="-182880">
              <a:lnSpc>
                <a:spcPct val="100000"/>
              </a:lnSpc>
              <a:spcBef>
                <a:spcPts val="300"/>
              </a:spcBef>
              <a:buFont typeface="Arial"/>
              <a:buChar char="•"/>
            </a:pPr>
            <a:r>
              <a:rPr sz="900" b="0" i="0">
                <a:solidFill>
                  <a:srgbClr val="1E1A14"/>
                </a:solidFill>
                <a:latin typeface="Calibri"/>
              </a:rPr>
              <a:t>The global diesel market is severely tight due to reduced supply from Russia and China, with Russian exports down 80% and Chinese exports still below pre-war levels.</a:t>
            </a:r>
            <a:r>
              <a:rPr sz="900" b="0" i="0">
                <a:solidFill>
                  <a:srgbClr val="615D56"/>
                </a:solidFill>
                <a:latin typeface="Calibri"/>
              </a:rPr>
              <a:t> — “Cites specific supply reductions from key exporters as a primary cause of market tightness.”</a:t>
            </a:r>
          </a:p>
          <a:p>
            <a:pPr algn="l" marL="182880" indent="-182880">
              <a:lnSpc>
                <a:spcPct val="100000"/>
              </a:lnSpc>
              <a:spcBef>
                <a:spcPts val="300"/>
              </a:spcBef>
              <a:buFont typeface="Arial"/>
              <a:buChar char="•"/>
            </a:pPr>
            <a:r>
              <a:rPr sz="900" b="0" i="0">
                <a:solidFill>
                  <a:srgbClr val="1E1A14"/>
                </a:solidFill>
                <a:latin typeface="Calibri"/>
              </a:rPr>
              <a:t>Saudi Arabia is increasing Gulf shipments from 2 million to over 3 million barrels a day, contributing to Hormuz transit volumes rising to 11.98 million barrels a day.</a:t>
            </a:r>
            <a:r>
              <a:rPr sz="900" b="0" i="0">
                <a:solidFill>
                  <a:srgbClr val="615D56"/>
                </a:solidFill>
                <a:latin typeface="Calibri"/>
              </a:rPr>
              <a:t> — “States Saudi export increases and their impact on Hormuz transit volumes due to Red Sea disruptions.”</a:t>
            </a:r>
          </a:p>
          <a:p>
            <a:pPr algn="l" marL="182880" indent="-182880">
              <a:lnSpc>
                <a:spcPct val="100000"/>
              </a:lnSpc>
              <a:spcBef>
                <a:spcPts val="300"/>
              </a:spcBef>
              <a:buFont typeface="Arial"/>
              <a:buChar char="•"/>
            </a:pPr>
            <a:r>
              <a:rPr sz="900" b="0" i="0">
                <a:solidFill>
                  <a:srgbClr val="1E1A14"/>
                </a:solidFill>
                <a:latin typeface="Calibri"/>
              </a:rPr>
              <a:t>US refineries are operating at 95% capacity, with maintenance delays increasing tail risk and potential for supply shocks.</a:t>
            </a:r>
            <a:r>
              <a:rPr sz="900" b="0" i="0">
                <a:solidFill>
                  <a:srgbClr val="615D56"/>
                </a:solidFill>
                <a:latin typeface="Calibri"/>
              </a:rPr>
              <a:t> — “Highlights operational strain and vulnerability in US refining infrastructure.”</a:t>
            </a:r>
          </a:p>
          <a:p>
            <a:pPr algn="l" marL="182880" indent="-182880">
              <a:lnSpc>
                <a:spcPct val="100000"/>
              </a:lnSpc>
              <a:spcBef>
                <a:spcPts val="300"/>
              </a:spcBef>
              <a:buFont typeface="Arial"/>
              <a:buChar char="•"/>
            </a:pPr>
            <a:r>
              <a:rPr sz="900" b="0" i="0">
                <a:solidFill>
                  <a:srgbClr val="1E1A14"/>
                </a:solidFill>
                <a:latin typeface="Calibri"/>
              </a:rPr>
              <a:t>A US diesel export ban could push global diesel prices to $300 per barrel, while causing domestic prices to fall and potentially leading to the US becoming a net importer of gasoline.</a:t>
            </a:r>
            <a:r>
              <a:rPr sz="900" b="0" i="0">
                <a:solidFill>
                  <a:srgbClr val="615D56"/>
                </a:solidFill>
                <a:latin typeface="Calibri"/>
              </a:rPr>
              <a:t> — “Outlines potential consequences of a US diesel export restriction on global and domestic markets.”</a:t>
            </a:r>
          </a:p>
          <a:p>
            <a:pPr algn="l" marL="182880" indent="-182880">
              <a:lnSpc>
                <a:spcPct val="100000"/>
              </a:lnSpc>
              <a:spcBef>
                <a:spcPts val="300"/>
              </a:spcBef>
              <a:buFont typeface="Arial"/>
              <a:buChar char="•"/>
            </a:pPr>
            <a:r>
              <a:rPr sz="900" b="0" i="0">
                <a:solidFill>
                  <a:srgbClr val="1E1A14"/>
                </a:solidFill>
                <a:latin typeface="Calibri"/>
              </a:rPr>
              <a:t>The US is considering a diesel export restriction, likely within the next 2–3 weeks, driven by political pressure to reduce fuel prices ahead of midterms.</a:t>
            </a:r>
            <a:r>
              <a:rPr sz="900" b="0" i="0">
                <a:solidFill>
                  <a:srgbClr val="615D56"/>
                </a:solidFill>
                <a:latin typeface="Calibri"/>
              </a:rPr>
              <a:t> — “Identifies political motivations behind potential export restrictions.”</a:t>
            </a:r>
          </a:p>
          <a:p>
            <a:pPr algn="l" marL="182880" indent="-182880">
              <a:lnSpc>
                <a:spcPct val="100000"/>
              </a:lnSpc>
              <a:spcBef>
                <a:spcPts val="300"/>
              </a:spcBef>
              <a:buFont typeface="Arial"/>
              <a:buChar char="•"/>
            </a:pPr>
            <a:r>
              <a:rPr sz="900" b="0" i="0">
                <a:solidFill>
                  <a:srgbClr val="1E1A14"/>
                </a:solidFill>
                <a:latin typeface="Calibri"/>
              </a:rPr>
              <a:t>Trump and other figures are scapegoating Ukraine for high diesel prices, falsely attributing them to Russian refinery attacks.</a:t>
            </a:r>
            <a:r>
              <a:rPr sz="900" b="0" i="0">
                <a:solidFill>
                  <a:srgbClr val="615D56"/>
                </a:solidFill>
                <a:latin typeface="Calibri"/>
              </a:rPr>
              <a:t> — “Challenges a false narrative linking high diesel prices to attacks on Russian refineries.”</a:t>
            </a:r>
          </a:p>
          <a:p>
            <a:pPr algn="l" marL="182880" indent="-182880">
              <a:lnSpc>
                <a:spcPct val="100000"/>
              </a:lnSpc>
              <a:spcBef>
                <a:spcPts val="300"/>
              </a:spcBef>
              <a:spcAft>
                <a:spcPts val="1200"/>
              </a:spcAft>
              <a:buFont typeface="Arial"/>
              <a:buChar char="•"/>
            </a:pPr>
            <a:r>
              <a:rPr sz="900" b="0" i="0">
                <a:solidFill>
                  <a:srgbClr val="1E1A14"/>
                </a:solidFill>
                <a:latin typeface="Calibri"/>
              </a:rPr>
              <a:t>Refineries have shifted yields from gasoline to jet fuel due to better margins, creating tighter markets for diesel and gasoline.</a:t>
            </a:r>
            <a:r>
              <a:rPr sz="900" b="0" i="0">
                <a:solidFill>
                  <a:srgbClr val="615D56"/>
                </a:solidFill>
                <a:latin typeface="Calibri"/>
              </a:rPr>
              <a:t> — “Explains a structural shift in refining operations that exacerbates diesel and gasoline shortages.”</a:t>
            </a:r>
          </a:p>
        </p:txBody>
      </p:sp>
      <p:sp>
        <p:nvSpPr>
          <p:cNvPr id="6" name="Rectangle 5"/>
          <p:cNvSpPr/>
          <p:nvPr/>
        </p:nvSpPr>
        <p:spPr>
          <a:xfrm>
            <a:off x="548640" y="531071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Sam and S Talking Ship</a:t>
            </a:r>
          </a:p>
          <a:p>
            <a:pPr algn="l">
              <a:lnSpc>
                <a:spcPct val="100000"/>
              </a:lnSpc>
              <a:spcAft>
                <a:spcPts val="600"/>
              </a:spcAft>
              <a:buNone/>
            </a:pPr>
            <a:r>
              <a:rPr sz="700" b="0" i="0">
                <a:solidFill>
                  <a:srgbClr val="615D56"/>
                </a:solidFill>
                <a:latin typeface="Calibri"/>
              </a:rPr>
              <a:t>samirmadaniTankertracker.txt</a:t>
            </a:r>
          </a:p>
          <a:p>
            <a:pPr algn="l">
              <a:lnSpc>
                <a:spcPct val="100000"/>
              </a:lnSpc>
              <a:spcAft>
                <a:spcPts val="600"/>
              </a:spcAft>
              <a:buNone/>
            </a:pPr>
            <a:r>
              <a:rPr sz="950" b="0" i="0">
                <a:solidFill>
                  <a:srgbClr val="615D56"/>
                </a:solidFill>
                <a:latin typeface="Calibri"/>
              </a:rPr>
              <a:t>The source argues that actual oil flows through the Strait of Hormuz are understated by official reports due to irregular shipments and data manipulation, while covert maritime routes and regional infrastructure changes are reshaping supply dynamics. It emphasizes the role of open-source monitoring (TankerTrackers) in exposing these realities and predicts a long-term shift toward safer, land-based transport as regional oil flows stabilize.</a:t>
            </a:r>
          </a:p>
          <a:p>
            <a:pPr algn="l" marL="182880" indent="-182880">
              <a:lnSpc>
                <a:spcPct val="100000"/>
              </a:lnSpc>
              <a:spcBef>
                <a:spcPts val="300"/>
              </a:spcBef>
              <a:buFont typeface="Arial"/>
              <a:buChar char="•"/>
            </a:pPr>
            <a:r>
              <a:rPr sz="900" b="0" i="0">
                <a:solidFill>
                  <a:srgbClr val="1E1A14"/>
                </a:solidFill>
                <a:latin typeface="Calibri"/>
              </a:rPr>
              <a:t>The actual daily crude oil flow through the Strait of Hormuz is significantly lower than government-reported figures due to irregular convoy bursts and lack of continuous flow.</a:t>
            </a:r>
            <a:r>
              <a:rPr sz="900" b="0" i="0">
                <a:solidFill>
                  <a:srgbClr val="615D56"/>
                </a:solidFill>
                <a:latin typeface="Calibri"/>
              </a:rPr>
              <a:t> — “Government officials use single-day peak numbers to inflate oil flow statistics, distorting the true average.”</a:t>
            </a:r>
          </a:p>
          <a:p>
            <a:pPr algn="l" marL="182880" indent="-182880">
              <a:lnSpc>
                <a:spcPct val="100000"/>
              </a:lnSpc>
              <a:spcBef>
                <a:spcPts val="300"/>
              </a:spcBef>
              <a:buFont typeface="Arial"/>
              <a:buChar char="•"/>
            </a:pPr>
            <a:r>
              <a:rPr sz="900" b="0" i="0">
                <a:solidFill>
                  <a:srgbClr val="1E1A14"/>
                </a:solidFill>
                <a:latin typeface="Calibri"/>
              </a:rPr>
              <a:t>The current daily average oil flow through the Strait of Hormuz is approximately 9.85 million barrels, reflecting a gradual recovery from a previous average of 8.2 million barrels over 28 days.</a:t>
            </a:r>
            <a:r>
              <a:rPr sz="900" b="0" i="0">
                <a:solidFill>
                  <a:srgbClr val="615D56"/>
                </a:solidFill>
                <a:latin typeface="Calibri"/>
              </a:rPr>
              <a:t> — “This average indicates a sustained increase in flow, suggesting improved supply conditions.”</a:t>
            </a:r>
          </a:p>
          <a:p>
            <a:pPr algn="l" marL="182880" indent="-182880">
              <a:lnSpc>
                <a:spcPct val="100000"/>
              </a:lnSpc>
              <a:spcBef>
                <a:spcPts val="300"/>
              </a:spcBef>
              <a:buFont typeface="Arial"/>
              <a:buChar char="•"/>
            </a:pPr>
            <a:r>
              <a:rPr sz="900" b="0" i="0">
                <a:solidFill>
                  <a:srgbClr val="1E1A14"/>
                </a:solidFill>
                <a:latin typeface="Calibri"/>
              </a:rPr>
              <a:t>Ship-to-ship (STS) transfers are increasing due to risk avoidance by importers, with GCC countries and Iraq serving as 'dark feeders' to bypass the Strait of Hormuz.</a:t>
            </a:r>
            <a:r>
              <a:rPr sz="900" b="0" i="0">
                <a:solidFill>
                  <a:srgbClr val="615D56"/>
                </a:solidFill>
                <a:latin typeface="Calibri"/>
              </a:rPr>
              <a:t> — “These transfers occur as a result of geopolitical risks, enabling crude to be moved without passing through the Strait.”</a:t>
            </a:r>
          </a:p>
          <a:p>
            <a:pPr algn="l" marL="182880" indent="-182880">
              <a:lnSpc>
                <a:spcPct val="100000"/>
              </a:lnSpc>
              <a:spcBef>
                <a:spcPts val="300"/>
              </a:spcBef>
              <a:buFont typeface="Arial"/>
              <a:buChar char="•"/>
            </a:pPr>
            <a:r>
              <a:rPr sz="900" b="0" i="0">
                <a:solidFill>
                  <a:srgbClr val="1E1A14"/>
                </a:solidFill>
                <a:latin typeface="Calibri"/>
              </a:rPr>
              <a:t>Iranian crude exports have declined sharply since July 12, with no exports through the blockade line and reduced onshore storage indicating lower production.</a:t>
            </a:r>
            <a:r>
              <a:rPr sz="900" b="0" i="0">
                <a:solidFill>
                  <a:srgbClr val="615D56"/>
                </a:solidFill>
                <a:latin typeface="Calibri"/>
              </a:rPr>
              <a:t> — “The absence of exports via the blockade line and decreased storage levels point to reduced Iranian output.”</a:t>
            </a:r>
          </a:p>
          <a:p>
            <a:pPr algn="l" marL="182880" indent="-182880">
              <a:lnSpc>
                <a:spcPct val="100000"/>
              </a:lnSpc>
              <a:spcBef>
                <a:spcPts val="300"/>
              </a:spcBef>
              <a:buFont typeface="Arial"/>
              <a:buChar char="•"/>
            </a:pPr>
            <a:r>
              <a:rPr sz="900" b="0" i="0">
                <a:solidFill>
                  <a:srgbClr val="1E1A14"/>
                </a:solidFill>
                <a:latin typeface="Calibri"/>
              </a:rPr>
              <a:t>The U.S. has conducted targeted attacks on Iranian-linked tankers, including two strikes on laden vessels and one on a non-Iranian tanker linked to Iran, resulting in 12 disabled vessels.</a:t>
            </a:r>
            <a:r>
              <a:rPr sz="900" b="0" i="0">
                <a:solidFill>
                  <a:srgbClr val="615D56"/>
                </a:solidFill>
                <a:latin typeface="Calibri"/>
              </a:rPr>
              <a:t> — “These actions are part of a broader strategy to disrupt Iranian crude exports.”</a:t>
            </a:r>
          </a:p>
          <a:p>
            <a:pPr algn="l" marL="182880" indent="-182880">
              <a:lnSpc>
                <a:spcPct val="100000"/>
              </a:lnSpc>
              <a:spcBef>
                <a:spcPts val="300"/>
              </a:spcBef>
              <a:buFont typeface="Arial"/>
              <a:buChar char="•"/>
            </a:pPr>
            <a:r>
              <a:rPr sz="900" b="0" i="0">
                <a:solidFill>
                  <a:srgbClr val="1E1A14"/>
                </a:solidFill>
                <a:latin typeface="Calibri"/>
              </a:rPr>
              <a:t>TankerTrackers began in 2017 with no investors or resources, relying entirely on open-source data and satellite imagery.</a:t>
            </a:r>
            <a:r>
              <a:rPr sz="900" b="0" i="0">
                <a:solidFill>
                  <a:srgbClr val="615D56"/>
                </a:solidFill>
                <a:latin typeface="Calibri"/>
              </a:rPr>
              <a:t> — “The organization's early operations were independent and data-driven, using publicly available sources.”</a:t>
            </a:r>
          </a:p>
          <a:p>
            <a:pPr algn="l" marL="182880" indent="-182880">
              <a:lnSpc>
                <a:spcPct val="100000"/>
              </a:lnSpc>
              <a:spcBef>
                <a:spcPts val="300"/>
              </a:spcBef>
              <a:buFont typeface="Arial"/>
              <a:buChar char="•"/>
            </a:pPr>
            <a:r>
              <a:rPr sz="900" b="0" i="0">
                <a:solidFill>
                  <a:srgbClr val="1E1A14"/>
                </a:solidFill>
                <a:latin typeface="Calibri"/>
              </a:rPr>
              <a:t>TankerTrackers identified dark fleet activity in the East Mediterranean, including Iranian crude shipments to Syria and Iraqi Kurdish crude to Israel.</a:t>
            </a:r>
            <a:r>
              <a:rPr sz="900" b="0" i="0">
                <a:solidFill>
                  <a:srgbClr val="615D56"/>
                </a:solidFill>
                <a:latin typeface="Calibri"/>
              </a:rPr>
              <a:t> — “This activity highlights the use of covert routes to bypass traditional supply chains and monitoring systems.”</a:t>
            </a:r>
          </a:p>
          <a:p>
            <a:pPr algn="l" marL="182880" indent="-182880">
              <a:lnSpc>
                <a:spcPct val="100000"/>
              </a:lnSpc>
              <a:spcBef>
                <a:spcPts val="300"/>
              </a:spcBef>
              <a:spcAft>
                <a:spcPts val="1200"/>
              </a:spcAft>
              <a:buFont typeface="Arial"/>
              <a:buChar char="•"/>
            </a:pPr>
            <a:r>
              <a:rPr sz="900" b="0" i="0">
                <a:solidFill>
                  <a:srgbClr val="1E1A14"/>
                </a:solidFill>
                <a:latin typeface="Calibri"/>
              </a:rPr>
              <a:t>The future of regional oil flows will see increased pipeline capacity—such as the UAE doubling its capacity to Fujairah—reducing reliance on ship-to-ship transfers and easing pressure on naval protection.</a:t>
            </a:r>
            <a:r>
              <a:rPr sz="900" b="0" i="0">
                <a:solidFill>
                  <a:srgbClr val="615D56"/>
                </a:solidFill>
                <a:latin typeface="Calibri"/>
              </a:rPr>
              <a:t> — “Enhanced pipeline infrastructure is expected to shift supply dynamics away from vulnerable maritime routes.”</a:t>
            </a:r>
          </a:p>
        </p:txBody>
      </p:sp>
      <p:sp>
        <p:nvSpPr>
          <p:cNvPr id="8" name="Rectangle 7"/>
          <p:cNvSpPr/>
          <p:nvPr/>
        </p:nvSpPr>
        <p:spPr>
          <a:xfrm>
            <a:off x="6301587" y="601609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Wall Street Journal</a:t>
            </a:r>
          </a:p>
          <a:p>
            <a:pPr algn="l">
              <a:lnSpc>
                <a:spcPct val="100000"/>
              </a:lnSpc>
              <a:spcAft>
                <a:spcPts val="600"/>
              </a:spcAft>
              <a:buNone/>
            </a:pPr>
            <a:r>
              <a:rPr sz="700" b="0" i="0">
                <a:solidFill>
                  <a:srgbClr val="615D56"/>
                </a:solidFill>
                <a:latin typeface="Calibri"/>
              </a:rPr>
              <a:t>U.S. Crude Oil Inventories Rise By 900,000 Barrels - WSJ.pdf</a:t>
            </a:r>
          </a:p>
          <a:p>
            <a:pPr algn="l">
              <a:lnSpc>
                <a:spcPct val="100000"/>
              </a:lnSpc>
              <a:spcAft>
                <a:spcPts val="600"/>
              </a:spcAft>
              <a:buNone/>
            </a:pPr>
            <a:r>
              <a:rPr sz="950" b="0" i="0">
                <a:solidFill>
                  <a:srgbClr val="615D56"/>
                </a:solidFill>
                <a:latin typeface="Calibri"/>
              </a:rPr>
              <a:t>U.S. crude oil inventories unexpectedly increased due to slower refinery operations and unchanged production, despite lower imports.</a:t>
            </a:r>
          </a:p>
          <a:p>
            <a:pPr algn="l" marL="182880" indent="-182880">
              <a:lnSpc>
                <a:spcPct val="100000"/>
              </a:lnSpc>
              <a:spcBef>
                <a:spcPts val="300"/>
              </a:spcBef>
              <a:buFont typeface="Arial"/>
              <a:buChar char="•"/>
            </a:pPr>
            <a:r>
              <a:rPr sz="900" b="0" i="0">
                <a:solidFill>
                  <a:srgbClr val="1E1A14"/>
                </a:solidFill>
                <a:latin typeface="Calibri"/>
              </a:rPr>
              <a:t>U.S. commercial crude oil inventories rose by 900,000 barrels in the week ended Sept. 25.</a:t>
            </a:r>
            <a:r>
              <a:rPr sz="900" b="0" i="0">
                <a:solidFill>
                  <a:srgbClr val="615D56"/>
                </a:solidFill>
                <a:latin typeface="Calibri"/>
              </a:rPr>
              <a:t> — “rose by 900,000 barrels to 427.3 million barrels”</a:t>
            </a:r>
          </a:p>
          <a:p>
            <a:pPr algn="l" marL="182880" indent="-182880">
              <a:lnSpc>
                <a:spcPct val="100000"/>
              </a:lnSpc>
              <a:spcBef>
                <a:spcPts val="300"/>
              </a:spcBef>
              <a:buFont typeface="Arial"/>
              <a:buChar char="•"/>
            </a:pPr>
            <a:r>
              <a:rPr sz="900" b="0" i="0">
                <a:solidFill>
                  <a:srgbClr val="1E1A14"/>
                </a:solidFill>
                <a:latin typeface="Calibri"/>
              </a:rPr>
              <a:t>Crude stocks were 2% above the five-year average for the time of year.</a:t>
            </a:r>
            <a:r>
              <a:rPr sz="900" b="0" i="0">
                <a:solidFill>
                  <a:srgbClr val="615D56"/>
                </a:solidFill>
                <a:latin typeface="Calibri"/>
              </a:rPr>
              <a:t> — “about 2% above the five-year average for the time of year”</a:t>
            </a:r>
          </a:p>
          <a:p>
            <a:pPr algn="l" marL="182880" indent="-182880">
              <a:lnSpc>
                <a:spcPct val="100000"/>
              </a:lnSpc>
              <a:spcBef>
                <a:spcPts val="300"/>
              </a:spcBef>
              <a:buFont typeface="Arial"/>
              <a:buChar char="•"/>
            </a:pPr>
            <a:r>
              <a:rPr sz="900" b="0" i="0">
                <a:solidFill>
                  <a:srgbClr val="1E1A14"/>
                </a:solidFill>
                <a:latin typeface="Calibri"/>
              </a:rPr>
              <a:t>Analysts expected crude stocks to fall by 200,000 barrels, but they rose instead.</a:t>
            </a:r>
            <a:r>
              <a:rPr sz="900" b="0" i="0">
                <a:solidFill>
                  <a:srgbClr val="615D56"/>
                </a:solidFill>
                <a:latin typeface="Calibri"/>
              </a:rPr>
              <a:t> — “expected to have fallen by 200,000 barrels”</a:t>
            </a:r>
          </a:p>
          <a:p>
            <a:pPr algn="l" marL="182880" indent="-182880">
              <a:lnSpc>
                <a:spcPct val="100000"/>
              </a:lnSpc>
              <a:spcBef>
                <a:spcPts val="300"/>
              </a:spcBef>
              <a:buFont typeface="Arial"/>
              <a:buChar char="•"/>
            </a:pPr>
            <a:r>
              <a:rPr sz="900" b="0" i="0">
                <a:solidFill>
                  <a:srgbClr val="1E1A14"/>
                </a:solidFill>
                <a:latin typeface="Calibri"/>
              </a:rPr>
              <a:t>Refineries ran at 92.5% of capacity, down from 94% the previous week.</a:t>
            </a:r>
            <a:r>
              <a:rPr sz="900" b="0" i="0">
                <a:solidFill>
                  <a:srgbClr val="615D56"/>
                </a:solidFill>
                <a:latin typeface="Calibri"/>
              </a:rPr>
              <a:t> — “ran at 92.5% of capacity, down from 94%”</a:t>
            </a:r>
          </a:p>
          <a:p>
            <a:pPr algn="l" marL="182880" indent="-182880">
              <a:lnSpc>
                <a:spcPct val="100000"/>
              </a:lnSpc>
              <a:spcBef>
                <a:spcPts val="300"/>
              </a:spcBef>
              <a:buFont typeface="Arial"/>
              <a:buChar char="•"/>
            </a:pPr>
            <a:r>
              <a:rPr sz="900" b="0" i="0">
                <a:solidFill>
                  <a:srgbClr val="1E1A14"/>
                </a:solidFill>
                <a:latin typeface="Calibri"/>
              </a:rPr>
              <a:t>U.S. crude oil production increased by 16,000 barrels per day.</a:t>
            </a:r>
            <a:r>
              <a:rPr sz="900" b="0" i="0">
                <a:solidFill>
                  <a:srgbClr val="615D56"/>
                </a:solidFill>
                <a:latin typeface="Calibri"/>
              </a:rPr>
              <a:t> — “estimated at 14 million barrels a day, up by 16,000 barrels a day”</a:t>
            </a:r>
          </a:p>
          <a:p>
            <a:pPr algn="l" marL="182880" indent="-182880">
              <a:lnSpc>
                <a:spcPct val="100000"/>
              </a:lnSpc>
              <a:spcBef>
                <a:spcPts val="300"/>
              </a:spcBef>
              <a:spcAft>
                <a:spcPts val="1200"/>
              </a:spcAft>
              <a:buFont typeface="Arial"/>
              <a:buChar char="•"/>
            </a:pPr>
            <a:r>
              <a:rPr sz="900" b="0" i="0">
                <a:solidFill>
                  <a:srgbClr val="1E1A14"/>
                </a:solidFill>
                <a:latin typeface="Calibri"/>
              </a:rPr>
              <a:t>Crude oil imports decreased by 179,000 barrels per day.</a:t>
            </a:r>
            <a:r>
              <a:rPr sz="900" b="0" i="0">
                <a:solidFill>
                  <a:srgbClr val="615D56"/>
                </a:solidFill>
                <a:latin typeface="Calibri"/>
              </a:rPr>
              <a:t> — “fell by 179,000 barrels a day to 5.7 million barrels a day”</a:t>
            </a:r>
          </a:p>
        </p:txBody>
      </p:sp>
      <p:sp>
        <p:nvSpPr>
          <p:cNvPr id="6" name="Rectangle 5"/>
          <p:cNvSpPr/>
          <p:nvPr/>
        </p:nvSpPr>
        <p:spPr>
          <a:xfrm>
            <a:off x="548640" y="368422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Byline not identified</a:t>
            </a:r>
          </a:p>
          <a:p>
            <a:pPr algn="l">
              <a:lnSpc>
                <a:spcPct val="100000"/>
              </a:lnSpc>
              <a:spcAft>
                <a:spcPts val="600"/>
              </a:spcAft>
              <a:buNone/>
            </a:pPr>
            <a:r>
              <a:rPr sz="700" b="0" i="0">
                <a:solidFill>
                  <a:srgbClr val="615D56"/>
                </a:solidFill>
                <a:latin typeface="Calibri"/>
              </a:rPr>
              <a:t>XChatter.txt</a:t>
            </a:r>
          </a:p>
          <a:p>
            <a:pPr algn="l">
              <a:lnSpc>
                <a:spcPct val="100000"/>
              </a:lnSpc>
              <a:spcAft>
                <a:spcPts val="600"/>
              </a:spcAft>
              <a:buNone/>
            </a:pPr>
            <a:r>
              <a:rPr sz="950" b="0" i="0">
                <a:solidFill>
                  <a:srgbClr val="615D56"/>
                </a:solidFill>
                <a:latin typeface="Calibri"/>
              </a:rPr>
              <a:t>The Russia–Ukraine war is a secondary driver of energy and grain prices, with the Iran/Hormuz crisis being the primary cause of energy spikes and Ukraine’s impact limited to diesel and wheat tightness through targeted strikes and logistics disruption.</a:t>
            </a:r>
          </a:p>
          <a:p>
            <a:pPr algn="l" marL="182880" indent="-182880">
              <a:lnSpc>
                <a:spcPct val="100000"/>
              </a:lnSpc>
              <a:spcBef>
                <a:spcPts val="300"/>
              </a:spcBef>
              <a:buFont typeface="Arial"/>
              <a:buChar char="•"/>
            </a:pPr>
            <a:r>
              <a:rPr sz="900" b="0" i="0">
                <a:solidFill>
                  <a:srgbClr val="1E1A14"/>
                </a:solidFill>
                <a:latin typeface="Calibri"/>
              </a:rPr>
              <a:t>Ukrainian drone strikes on Russian refineries have reduced diesel output by 20–30% and gasoline by 20%, leading to a Russian diesel export ban and domestic price increases of 20% or more.</a:t>
            </a:r>
            <a:r>
              <a:rPr sz="900" b="0" i="0">
                <a:solidFill>
                  <a:srgbClr val="615D56"/>
                </a:solidFill>
                <a:latin typeface="Calibri"/>
              </a:rPr>
              <a:t> — “diesel output down 20–30%, gasoline down 20%, prices up 20%+”</a:t>
            </a:r>
          </a:p>
          <a:p>
            <a:pPr algn="l" marL="182880" indent="-182880">
              <a:lnSpc>
                <a:spcPct val="100000"/>
              </a:lnSpc>
              <a:spcBef>
                <a:spcPts val="300"/>
              </a:spcBef>
              <a:buFont typeface="Arial"/>
              <a:buChar char="•"/>
            </a:pPr>
            <a:r>
              <a:rPr sz="900" b="0" i="0">
                <a:solidFill>
                  <a:srgbClr val="1E1A14"/>
                </a:solidFill>
                <a:latin typeface="Calibri"/>
              </a:rPr>
              <a:t>Russia's diesel export ban has tightened global diesel markets, contributing to U.S. diesel prices reaching $6.30–$6.50 per gallon.</a:t>
            </a:r>
            <a:r>
              <a:rPr sz="900" b="0" i="0">
                <a:solidFill>
                  <a:srgbClr val="615D56"/>
                </a:solidFill>
                <a:latin typeface="Calibri"/>
              </a:rPr>
              <a:t> — “U.S. diesel at $6.30–$6.50/gallon”</a:t>
            </a:r>
          </a:p>
          <a:p>
            <a:pPr algn="l" marL="182880" indent="-182880">
              <a:lnSpc>
                <a:spcPct val="100000"/>
              </a:lnSpc>
              <a:spcBef>
                <a:spcPts val="300"/>
              </a:spcBef>
              <a:buFont typeface="Arial"/>
              <a:buChar char="•"/>
            </a:pPr>
            <a:r>
              <a:rPr sz="900" b="0" i="0">
                <a:solidFill>
                  <a:srgbClr val="1E1A14"/>
                </a:solidFill>
                <a:latin typeface="Calibri"/>
              </a:rPr>
              <a:t>Energy price spikes since early 2026 are primarily driven by the Iran/Hormuz crisis, with Ukraine acting as a residual factor in diesel and wheat markets.</a:t>
            </a:r>
            <a:r>
              <a:rPr sz="900" b="0" i="0">
                <a:solidFill>
                  <a:srgbClr val="615D56"/>
                </a:solidFill>
                <a:latin typeface="Calibri"/>
              </a:rPr>
              <a:t> — “Iran war drove energy moves, Ukraine is residual”</a:t>
            </a:r>
          </a:p>
          <a:p>
            <a:pPr algn="l" marL="182880" indent="-182880">
              <a:lnSpc>
                <a:spcPct val="100000"/>
              </a:lnSpc>
              <a:spcBef>
                <a:spcPts val="300"/>
              </a:spcBef>
              <a:buFont typeface="Arial"/>
              <a:buChar char="•"/>
            </a:pPr>
            <a:r>
              <a:rPr sz="900" b="0" i="0">
                <a:solidFill>
                  <a:srgbClr val="1E1A14"/>
                </a:solidFill>
                <a:latin typeface="Calibri"/>
              </a:rPr>
              <a:t>Ukrainian drone attacks on Black Sea grain terminals reduced wheat exports by 41% in July–September 2026, with Kyiv losing $70M/day in revenue.</a:t>
            </a:r>
            <a:r>
              <a:rPr sz="900" b="0" i="0">
                <a:solidFill>
                  <a:srgbClr val="615D56"/>
                </a:solidFill>
                <a:latin typeface="Calibri"/>
              </a:rPr>
              <a:t> — “exports down 41%, $70M/day revenue loss”</a:t>
            </a:r>
          </a:p>
          <a:p>
            <a:pPr algn="l" marL="182880" indent="-182880">
              <a:lnSpc>
                <a:spcPct val="100000"/>
              </a:lnSpc>
              <a:spcBef>
                <a:spcPts val="300"/>
              </a:spcBef>
              <a:buFont typeface="Arial"/>
              <a:buChar char="•"/>
            </a:pPr>
            <a:r>
              <a:rPr sz="900" b="0" i="0">
                <a:solidFill>
                  <a:srgbClr val="1E1A14"/>
                </a:solidFill>
                <a:latin typeface="Calibri"/>
              </a:rPr>
              <a:t>A narrow Black Sea ceasefire focused on grain shipping is being pursued by Turkey and the UN, but Russia demands sanctions relief and energy infrastructure protection in return.</a:t>
            </a:r>
            <a:r>
              <a:rPr sz="900" b="0" i="0">
                <a:solidFill>
                  <a:srgbClr val="615D56"/>
                </a:solidFill>
                <a:latin typeface="Calibri"/>
              </a:rPr>
              <a:t> — “Russia wants sanctions relief, Ukraine wants shipping safety”</a:t>
            </a:r>
          </a:p>
          <a:p>
            <a:pPr algn="l" marL="182880" indent="-182880">
              <a:lnSpc>
                <a:spcPct val="100000"/>
              </a:lnSpc>
              <a:spcBef>
                <a:spcPts val="300"/>
              </a:spcBef>
              <a:spcAft>
                <a:spcPts val="1200"/>
              </a:spcAft>
              <a:buFont typeface="Arial"/>
              <a:buChar char="•"/>
            </a:pPr>
            <a:r>
              <a:rPr sz="900" b="0" i="0">
                <a:solidFill>
                  <a:srgbClr val="1E1A14"/>
                </a:solidFill>
                <a:latin typeface="Calibri"/>
              </a:rPr>
              <a:t>A successful grain corridor deal would primarily affect wheat and corn prices, not crude oil, as Russian refining capacity can restart quickly and Ukrainian logistics are slower.</a:t>
            </a:r>
            <a:r>
              <a:rPr sz="900" b="0" i="0">
                <a:solidFill>
                  <a:srgbClr val="615D56"/>
                </a:solidFill>
                <a:latin typeface="Calibri"/>
              </a:rPr>
              <a:t> — “wheat/corn impact, not crude”</a:t>
            </a:r>
          </a:p>
        </p:txBody>
      </p:sp>
      <p:sp>
        <p:nvSpPr>
          <p:cNvPr id="8" name="Rectangle 7"/>
          <p:cNvSpPr/>
          <p:nvPr/>
        </p:nvSpPr>
        <p:spPr>
          <a:xfrm>
            <a:off x="6301587" y="411055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The Numbers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32h 5m</a:t>
            </a:r>
          </a:p>
          <a:p>
            <a:pPr algn="l">
              <a:lnSpc>
                <a:spcPct val="100000"/>
              </a:lnSpc>
              <a:spcBef>
                <a:spcPts val="200"/>
              </a:spcBef>
              <a:buNone/>
            </a:pPr>
            <a:r>
              <a:rPr sz="800" b="0" i="0" cap="all" spc="80">
                <a:solidFill>
                  <a:srgbClr val="615D56"/>
                </a:solidFill>
                <a:latin typeface="Calibri"/>
              </a:rPr>
              <a:t>Research time saved</a:t>
            </a:r>
          </a:p>
        </p:txBody>
      </p:sp>
      <p:sp>
        <p:nvSpPr>
          <p:cNvPr id="6" name="TextBox 5"/>
          <p:cNvSpPr txBox="1"/>
          <p:nvPr/>
        </p:nvSpPr>
        <p:spPr>
          <a:xfrm>
            <a:off x="3322243"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15</a:t>
            </a:r>
          </a:p>
          <a:p>
            <a:pPr algn="l">
              <a:lnSpc>
                <a:spcPct val="100000"/>
              </a:lnSpc>
              <a:spcBef>
                <a:spcPts val="200"/>
              </a:spcBef>
              <a:buNone/>
            </a:pPr>
            <a:r>
              <a:rPr sz="800" b="0" i="0" cap="all" spc="80">
                <a:solidFill>
                  <a:srgbClr val="615D56"/>
                </a:solidFill>
                <a:latin typeface="Calibri"/>
              </a:rPr>
              <a:t>Sources read</a:t>
            </a:r>
          </a:p>
        </p:txBody>
      </p:sp>
      <p:sp>
        <p:nvSpPr>
          <p:cNvPr id="7" name="TextBox 6"/>
          <p:cNvSpPr txBox="1"/>
          <p:nvPr/>
        </p:nvSpPr>
        <p:spPr>
          <a:xfrm>
            <a:off x="6095847"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108</a:t>
            </a:r>
          </a:p>
          <a:p>
            <a:pPr algn="l">
              <a:lnSpc>
                <a:spcPct val="100000"/>
              </a:lnSpc>
              <a:spcBef>
                <a:spcPts val="200"/>
              </a:spcBef>
              <a:buNone/>
            </a:pPr>
            <a:r>
              <a:rPr sz="800" b="0" i="0" cap="all" spc="80">
                <a:solidFill>
                  <a:srgbClr val="615D56"/>
                </a:solidFill>
                <a:latin typeface="Calibri"/>
              </a:rPr>
              <a:t>Claims extracted</a:t>
            </a:r>
          </a:p>
        </p:txBody>
      </p:sp>
      <p:sp>
        <p:nvSpPr>
          <p:cNvPr id="8" name="TextBox 7"/>
          <p:cNvSpPr txBox="1"/>
          <p:nvPr/>
        </p:nvSpPr>
        <p:spPr>
          <a:xfrm>
            <a:off x="8869451"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0/6</a:t>
            </a:r>
          </a:p>
          <a:p>
            <a:pPr algn="l">
              <a:lnSpc>
                <a:spcPct val="100000"/>
              </a:lnSpc>
              <a:spcBef>
                <a:spcPts val="200"/>
              </a:spcBef>
              <a:buNone/>
            </a:pPr>
            <a:r>
              <a:rPr sz="800" b="0" i="0" cap="all" spc="80">
                <a:solidFill>
                  <a:srgbClr val="615D56"/>
                </a:solidFill>
                <a:latin typeface="Calibri"/>
              </a:rPr>
              <a:t>Disputes settled</a:t>
            </a:r>
          </a:p>
        </p:txBody>
      </p:sp>
      <p:sp>
        <p:nvSpPr>
          <p:cNvPr id="9" name="Rectangle 8"/>
          <p:cNvSpPr/>
          <p:nvPr/>
        </p:nvSpPr>
        <p:spPr>
          <a:xfrm>
            <a:off x="548640" y="1847088"/>
            <a:ext cx="1109441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2121408"/>
            <a:ext cx="11094415" cy="182880"/>
          </a:xfrm>
          <a:prstGeom prst="rect">
            <a:avLst/>
          </a:prstGeom>
          <a:noFill/>
        </p:spPr>
        <p:txBody>
          <a:bodyPr wrap="square" anchor="t" lIns="0" rIns="0" tIns="0" bIns="0"/>
          <a:lstStyle/>
          <a:p>
            <a:pPr algn="l">
              <a:lnSpc>
                <a:spcPct val="100000"/>
              </a:lnSpc>
              <a:buNone/>
            </a:pPr>
            <a:r>
              <a:rPr sz="1100" b="1" i="0">
                <a:solidFill>
                  <a:srgbClr val="1E1A14"/>
                </a:solidFill>
                <a:latin typeface="Calibri"/>
              </a:rPr>
              <a:t>Time spent reading bought coverage, not substance</a:t>
            </a:r>
          </a:p>
        </p:txBody>
      </p:sp>
      <p:sp>
        <p:nvSpPr>
          <p:cNvPr id="11" name="TextBox 10"/>
          <p:cNvSpPr txBox="1"/>
          <p:nvPr/>
        </p:nvSpPr>
        <p:spPr>
          <a:xfrm>
            <a:off x="548640" y="2350008"/>
            <a:ext cx="11094415" cy="146304"/>
          </a:xfrm>
          <a:prstGeom prst="rect">
            <a:avLst/>
          </a:prstGeom>
          <a:noFill/>
        </p:spPr>
        <p:txBody>
          <a:bodyPr wrap="square" anchor="t" lIns="0" rIns="0" tIns="0" bIns="0"/>
          <a:lstStyle/>
          <a:p>
            <a:pPr algn="l">
              <a:lnSpc>
                <a:spcPct val="100000"/>
              </a:lnSpc>
              <a:buNone/>
            </a:pPr>
            <a:r>
              <a:rPr sz="750" b="0" i="0" cap="all" spc="80">
                <a:solidFill>
                  <a:srgbClr val="615D56"/>
                </a:solidFill>
                <a:latin typeface="Calibri"/>
              </a:rPr>
              <a:t>Claims yielded against time spent reading · one dot per source</a:t>
            </a:r>
          </a:p>
        </p:txBody>
      </p:sp>
      <p:sp>
        <p:nvSpPr>
          <p:cNvPr id="12" name="Rectangle 11"/>
          <p:cNvSpPr/>
          <p:nvPr/>
        </p:nvSpPr>
        <p:spPr>
          <a:xfrm>
            <a:off x="548640" y="2532888"/>
            <a:ext cx="1109441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234440" y="6035040"/>
            <a:ext cx="10271455" cy="7315"/>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5961888"/>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0</a:t>
            </a:r>
          </a:p>
        </p:txBody>
      </p:sp>
      <p:sp>
        <p:nvSpPr>
          <p:cNvPr id="15" name="Rectangle 14"/>
          <p:cNvSpPr/>
          <p:nvPr/>
        </p:nvSpPr>
        <p:spPr>
          <a:xfrm>
            <a:off x="1234440" y="5266944"/>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14400" y="5193792"/>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2</a:t>
            </a:r>
          </a:p>
        </p:txBody>
      </p:sp>
      <p:sp>
        <p:nvSpPr>
          <p:cNvPr id="17" name="Rectangle 16"/>
          <p:cNvSpPr/>
          <p:nvPr/>
        </p:nvSpPr>
        <p:spPr>
          <a:xfrm>
            <a:off x="1234440" y="4498848"/>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4400" y="4425696"/>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4</a:t>
            </a:r>
          </a:p>
        </p:txBody>
      </p:sp>
      <p:sp>
        <p:nvSpPr>
          <p:cNvPr id="19" name="Rectangle 18"/>
          <p:cNvSpPr/>
          <p:nvPr/>
        </p:nvSpPr>
        <p:spPr>
          <a:xfrm>
            <a:off x="1234440" y="3730752"/>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14400" y="3657600"/>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6</a:t>
            </a:r>
          </a:p>
        </p:txBody>
      </p:sp>
      <p:sp>
        <p:nvSpPr>
          <p:cNvPr id="21" name="Rectangle 20"/>
          <p:cNvSpPr/>
          <p:nvPr/>
        </p:nvSpPr>
        <p:spPr>
          <a:xfrm>
            <a:off x="1234440" y="2962656"/>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14400" y="2889503"/>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8</a:t>
            </a:r>
          </a:p>
        </p:txBody>
      </p:sp>
      <p:sp>
        <p:nvSpPr>
          <p:cNvPr id="23" name="TextBox 22"/>
          <p:cNvSpPr txBox="1"/>
          <p:nvPr/>
        </p:nvSpPr>
        <p:spPr>
          <a:xfrm>
            <a:off x="914400" y="2596896"/>
            <a:ext cx="1280160" cy="137160"/>
          </a:xfrm>
          <a:prstGeom prst="rect">
            <a:avLst/>
          </a:prstGeom>
          <a:noFill/>
        </p:spPr>
        <p:txBody>
          <a:bodyPr wrap="square" anchor="t" lIns="0" rIns="0" tIns="0" bIns="0"/>
          <a:lstStyle/>
          <a:p>
            <a:pPr algn="l">
              <a:lnSpc>
                <a:spcPct val="100000"/>
              </a:lnSpc>
              <a:buNone/>
            </a:pPr>
            <a:r>
              <a:rPr sz="750" b="0" i="0">
                <a:solidFill>
                  <a:srgbClr val="615D56"/>
                </a:solidFill>
                <a:latin typeface="Calibri"/>
              </a:rPr>
              <a:t>claims extracted</a:t>
            </a:r>
          </a:p>
        </p:txBody>
      </p:sp>
      <p:sp>
        <p:nvSpPr>
          <p:cNvPr id="24" name="Rectangle 23"/>
          <p:cNvSpPr/>
          <p:nvPr/>
        </p:nvSpPr>
        <p:spPr>
          <a:xfrm>
            <a:off x="1508856"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234536"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5m</a:t>
            </a:r>
          </a:p>
        </p:txBody>
      </p:sp>
      <p:sp>
        <p:nvSpPr>
          <p:cNvPr id="26" name="Rectangle 25"/>
          <p:cNvSpPr/>
          <p:nvPr/>
        </p:nvSpPr>
        <p:spPr>
          <a:xfrm>
            <a:off x="2998984"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2724664"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10m</a:t>
            </a:r>
          </a:p>
        </p:txBody>
      </p:sp>
      <p:sp>
        <p:nvSpPr>
          <p:cNvPr id="28" name="Rectangle 27"/>
          <p:cNvSpPr/>
          <p:nvPr/>
        </p:nvSpPr>
        <p:spPr>
          <a:xfrm>
            <a:off x="3869758"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3595438"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15m</a:t>
            </a:r>
          </a:p>
        </p:txBody>
      </p:sp>
      <p:sp>
        <p:nvSpPr>
          <p:cNvPr id="30" name="Rectangle 29"/>
          <p:cNvSpPr/>
          <p:nvPr/>
        </p:nvSpPr>
        <p:spPr>
          <a:xfrm>
            <a:off x="5359885"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085565"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30m</a:t>
            </a:r>
          </a:p>
        </p:txBody>
      </p:sp>
      <p:sp>
        <p:nvSpPr>
          <p:cNvPr id="32" name="Rectangle 31"/>
          <p:cNvSpPr/>
          <p:nvPr/>
        </p:nvSpPr>
        <p:spPr>
          <a:xfrm>
            <a:off x="6850013"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575693"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1h</a:t>
            </a:r>
          </a:p>
        </p:txBody>
      </p:sp>
      <p:sp>
        <p:nvSpPr>
          <p:cNvPr id="34" name="Rectangle 33"/>
          <p:cNvSpPr/>
          <p:nvPr/>
        </p:nvSpPr>
        <p:spPr>
          <a:xfrm>
            <a:off x="8338607"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8064287"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2h</a:t>
            </a:r>
          </a:p>
        </p:txBody>
      </p:sp>
      <p:sp>
        <p:nvSpPr>
          <p:cNvPr id="36" name="Rectangle 35"/>
          <p:cNvSpPr/>
          <p:nvPr/>
        </p:nvSpPr>
        <p:spPr>
          <a:xfrm>
            <a:off x="9828735"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9554415"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4h</a:t>
            </a:r>
          </a:p>
        </p:txBody>
      </p:sp>
      <p:sp>
        <p:nvSpPr>
          <p:cNvPr id="38" name="Rectangle 37"/>
          <p:cNvSpPr/>
          <p:nvPr/>
        </p:nvSpPr>
        <p:spPr>
          <a:xfrm>
            <a:off x="11318862"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11044542"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8h</a:t>
            </a:r>
          </a:p>
        </p:txBody>
      </p:sp>
      <p:sp>
        <p:nvSpPr>
          <p:cNvPr id="40" name="TextBox 39"/>
          <p:cNvSpPr txBox="1"/>
          <p:nvPr/>
        </p:nvSpPr>
        <p:spPr>
          <a:xfrm>
            <a:off x="9219895" y="6254496"/>
            <a:ext cx="2286000" cy="146304"/>
          </a:xfrm>
          <a:prstGeom prst="rect">
            <a:avLst/>
          </a:prstGeom>
          <a:noFill/>
        </p:spPr>
        <p:txBody>
          <a:bodyPr wrap="square" anchor="t" lIns="0" rIns="0" tIns="0" bIns="0"/>
          <a:lstStyle/>
          <a:p>
            <a:pPr algn="r">
              <a:lnSpc>
                <a:spcPct val="100000"/>
              </a:lnSpc>
              <a:buNone/>
            </a:pPr>
            <a:r>
              <a:rPr sz="750" b="0" i="0">
                <a:solidFill>
                  <a:srgbClr val="615D56"/>
                </a:solidFill>
                <a:latin typeface="Calibri"/>
              </a:rPr>
              <a:t>time spent reading (log scale)</a:t>
            </a:r>
          </a:p>
        </p:txBody>
      </p:sp>
      <p:sp>
        <p:nvSpPr>
          <p:cNvPr id="41" name="Oval 40"/>
          <p:cNvSpPr/>
          <p:nvPr/>
        </p:nvSpPr>
        <p:spPr>
          <a:xfrm>
            <a:off x="8785024"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8562732"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3011547"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Oval 43"/>
          <p:cNvSpPr/>
          <p:nvPr/>
        </p:nvSpPr>
        <p:spPr>
          <a:xfrm>
            <a:off x="7857527"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Oval 44"/>
          <p:cNvSpPr/>
          <p:nvPr/>
        </p:nvSpPr>
        <p:spPr>
          <a:xfrm>
            <a:off x="2386061"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Oval 45"/>
          <p:cNvSpPr/>
          <p:nvPr/>
        </p:nvSpPr>
        <p:spPr>
          <a:xfrm>
            <a:off x="10938964"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Oval 46"/>
          <p:cNvSpPr/>
          <p:nvPr/>
        </p:nvSpPr>
        <p:spPr>
          <a:xfrm>
            <a:off x="11455603"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Oval 47"/>
          <p:cNvSpPr/>
          <p:nvPr/>
        </p:nvSpPr>
        <p:spPr>
          <a:xfrm>
            <a:off x="2838312"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Oval 48"/>
          <p:cNvSpPr/>
          <p:nvPr/>
        </p:nvSpPr>
        <p:spPr>
          <a:xfrm>
            <a:off x="7793139"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Oval 49"/>
          <p:cNvSpPr/>
          <p:nvPr/>
        </p:nvSpPr>
        <p:spPr>
          <a:xfrm>
            <a:off x="4438819"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Oval 50"/>
          <p:cNvSpPr/>
          <p:nvPr/>
        </p:nvSpPr>
        <p:spPr>
          <a:xfrm>
            <a:off x="7883589"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Oval 51"/>
          <p:cNvSpPr/>
          <p:nvPr/>
        </p:nvSpPr>
        <p:spPr>
          <a:xfrm>
            <a:off x="7684292"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Oval 52"/>
          <p:cNvSpPr/>
          <p:nvPr/>
        </p:nvSpPr>
        <p:spPr>
          <a:xfrm>
            <a:off x="7768610"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Oval 53"/>
          <p:cNvSpPr/>
          <p:nvPr/>
        </p:nvSpPr>
        <p:spPr>
          <a:xfrm>
            <a:off x="1184148"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Oval 54"/>
          <p:cNvSpPr/>
          <p:nvPr/>
        </p:nvSpPr>
        <p:spPr>
          <a:xfrm>
            <a:off x="4700971"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9727387" y="2743200"/>
            <a:ext cx="1828800" cy="146304"/>
          </a:xfrm>
          <a:prstGeom prst="rect">
            <a:avLst/>
          </a:prstGeom>
          <a:noFill/>
        </p:spPr>
        <p:txBody>
          <a:bodyPr wrap="square" anchor="b" lIns="0" rIns="0" tIns="0" bIns="0"/>
          <a:lstStyle/>
          <a:p>
            <a:pPr algn="r">
              <a:lnSpc>
                <a:spcPct val="100000"/>
              </a:lnSpc>
              <a:buNone/>
            </a:pPr>
            <a:r>
              <a:rPr sz="800" b="0" i="0">
                <a:solidFill>
                  <a:srgbClr val="1E1A14"/>
                </a:solidFill>
                <a:latin typeface="Calibri"/>
              </a:rPr>
              <a:t>The Economist</a:t>
            </a:r>
          </a:p>
        </p:txBody>
      </p:sp>
      <p:sp>
        <p:nvSpPr>
          <p:cNvPr id="57" name="TextBox 56"/>
          <p:cNvSpPr txBox="1"/>
          <p:nvPr/>
        </p:nvSpPr>
        <p:spPr>
          <a:xfrm>
            <a:off x="1184148" y="3511296"/>
            <a:ext cx="1828800" cy="146304"/>
          </a:xfrm>
          <a:prstGeom prst="rect">
            <a:avLst/>
          </a:prstGeom>
          <a:noFill/>
        </p:spPr>
        <p:txBody>
          <a:bodyPr wrap="square" anchor="b" lIns="0" rIns="0" tIns="0" bIns="0"/>
          <a:lstStyle/>
          <a:p>
            <a:pPr algn="l">
              <a:lnSpc>
                <a:spcPct val="100000"/>
              </a:lnSpc>
              <a:buNone/>
            </a:pPr>
            <a:r>
              <a:rPr sz="800" b="0" i="0">
                <a:solidFill>
                  <a:srgbClr val="1E1A14"/>
                </a:solidFill>
                <a:latin typeface="Calibri"/>
              </a:rPr>
              <a:t>The Wall Street Journal</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06</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Every turn, in order — the record the verdict was drawn from.</a:t>
            </a:r>
          </a:p>
        </p:txBody>
      </p:sp>
      <p:sp>
        <p:nvSpPr>
          <p:cNvPr id="6" name="TextBox 5"/>
          <p:cNvSpPr txBox="1"/>
          <p:nvPr/>
        </p:nvSpPr>
        <p:spPr>
          <a:xfrm>
            <a:off x="548640" y="1262845"/>
            <a:ext cx="5341467" cy="5183674"/>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opening</a:t>
            </a:r>
          </a:p>
          <a:p>
            <a:pPr algn="l">
              <a:lnSpc>
                <a:spcPct val="100000"/>
              </a:lnSpc>
              <a:spcAft>
                <a:spcPts val="1200"/>
              </a:spcAft>
              <a:buNone/>
            </a:pPr>
            <a:r>
              <a:rPr sz="900" b="0" i="0">
                <a:solidFill>
                  <a:srgbClr val="1E1A14"/>
                </a:solidFill>
                <a:latin typeface="Calibri"/>
              </a:rPr>
              <a:t>The world has survived the energy crisis not because of supply stability, but because markets priced in risk — and that pricing is now the real constraint. The Financial Times and The Economist both note that diesel price spikes are driven by risk premiums, not crude scarcity, and U.S. inventories are rising, not falling. If refining capacity were the bottleneck, we’d see inventory drains — instead, we see sustained high prices despite rising stocks, proving the crisis is structural, not physical. The real factor to watch is whether the Iran-Hormuz conflict, not Ukraine, triggers a collapse in transit flows — and if so, whether China’s reserve drawdowns can offset it.</a:t>
            </a:r>
          </a:p>
          <a:p>
            <a:pPr algn="l">
              <a:lnSpc>
                <a:spcPct val="100000"/>
              </a:lnSpc>
              <a:spcBef>
                <a:spcPts val="1200"/>
              </a:spcBef>
              <a:spcAft>
                <a:spcPts val="400"/>
              </a:spcAft>
              <a:buNone/>
            </a:pPr>
            <a:r>
              <a:rPr sz="750" b="0" i="0">
                <a:solidFill>
                  <a:srgbClr val="615D56"/>
                </a:solidFill>
                <a:latin typeface="Calibri"/>
              </a:rPr>
              <a:t>R1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The world hasn’t survived the crisis — it’s been holding together because the chokepoints are invisible. The U.S. SPR is at its lowest since 1982, yet inventories are rising, which means refiners aren’t drawing down stockpiles because they’re not receiving crude. That’s not risk pricing — that’s a signal that physical flows are stalled. The Iran/Hormuz conflict isn’t just a disruption — it’s a denial of transit. If convoys stop, and no crude moves, then refining capacity isn’t the bottleneck. The real failure mode is the lack of a physical flow path. Watch for a convoy halt in October — that’s when the unknown unknowns hit.</a:t>
            </a:r>
          </a:p>
          <a:p>
            <a:pPr algn="l">
              <a:lnSpc>
                <a:spcPct val="100000"/>
              </a:lnSpc>
              <a:spcBef>
                <a:spcPts val="1200"/>
              </a:spcBef>
              <a:spcAft>
                <a:spcPts val="400"/>
              </a:spcAft>
              <a:buNone/>
            </a:pPr>
            <a:r>
              <a:rPr sz="750" b="0" i="0">
                <a:solidFill>
                  <a:srgbClr val="615D56"/>
                </a:solidFill>
                <a:latin typeface="Calibri"/>
              </a:rPr>
              <a:t>R1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The world hasn’t survived the crisis — it’s been holding together because markets priced in risk, and that pricing is now the real constraint. Aleyna’s claim that rising inventories prove physical flows are stalled ignores the data: U.S. crude stocks rose 900,000 barrels, refining capacity ran at 92.5%, and no major convoy halt has occurred. If flows were truly stalled, inventories would be falling, not rising. The real signal is not a halt in transit, but a market that’s pricing risk into every barrel — and that’s what’s keeping prices high. Watch for a spike in diesel crack spreads, not a convoy stop.</a:t>
            </a:r>
          </a:p>
        </p:txBody>
      </p:sp>
      <p:sp>
        <p:nvSpPr>
          <p:cNvPr id="7" name="Rectangle 6"/>
          <p:cNvSpPr/>
          <p:nvPr/>
        </p:nvSpPr>
        <p:spPr>
          <a:xfrm>
            <a:off x="548640" y="252155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386934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21712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01587" y="1262845"/>
            <a:ext cx="5341467" cy="5183674"/>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The world hasn’t survived the crisis — it’s been holding on by a thread, and that thread is </a:t>
            </a:r>
            <a:r>
              <a:rPr sz="900" b="0" i="1">
                <a:solidFill>
                  <a:srgbClr val="1E1A14"/>
                </a:solidFill>
                <a:latin typeface="Calibri"/>
              </a:rPr>
              <a:t>physical flow</a:t>
            </a:r>
            <a:r>
              <a:rPr sz="900" b="0" i="0">
                <a:solidFill>
                  <a:srgbClr val="1E1A14"/>
                </a:solidFill>
                <a:latin typeface="Calibri"/>
              </a:rPr>
              <a:t>, not market risk. Rising inventories don’t prove supply is stable — they prove refiners are getting crude, which means flows are still moving, even if slowly. If the Iran/Hormuz chokepoint shuts down convoys, that’s not a risk premium — that’s a physical block. Watch for a convoy halt in October, not a crack spread spike. When the tanks go dry, the market doesn’t just price it — it </a:t>
            </a:r>
            <a:r>
              <a:rPr sz="900" b="0" i="1">
                <a:solidFill>
                  <a:srgbClr val="1E1A14"/>
                </a:solidFill>
                <a:latin typeface="Calibri"/>
              </a:rPr>
              <a:t>dies</a:t>
            </a:r>
            <a:r>
              <a:rPr sz="900" b="0" i="0">
                <a:solidFill>
                  <a:srgbClr val="1E1A14"/>
                </a:solidFill>
                <a:latin typeface="Calibri"/>
              </a:rPr>
              <a:t>.</a:t>
            </a:r>
          </a:p>
          <a:p>
            <a:pPr algn="l">
              <a:lnSpc>
                <a:spcPct val="100000"/>
              </a:lnSpc>
              <a:spcBef>
                <a:spcPts val="1200"/>
              </a:spcBef>
              <a:spcAft>
                <a:spcPts val="400"/>
              </a:spcAft>
              <a:buNone/>
            </a:pPr>
            <a:r>
              <a:rPr sz="750" b="0" i="0">
                <a:solidFill>
                  <a:srgbClr val="615D56"/>
                </a:solidFill>
                <a:latin typeface="Calibri"/>
              </a:rPr>
              <a:t>R1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The world hasn’t survived — it’s been holding its breath because no one’s asking what’s </a:t>
            </a:r>
            <a:r>
              <a:rPr sz="900" b="0" i="1">
                <a:solidFill>
                  <a:srgbClr val="1E1A14"/>
                </a:solidFill>
                <a:latin typeface="Calibri"/>
              </a:rPr>
              <a:t>actually</a:t>
            </a:r>
            <a:r>
              <a:rPr sz="900" b="0" i="0">
                <a:solidFill>
                  <a:srgbClr val="1E1A14"/>
                </a:solidFill>
                <a:latin typeface="Calibri"/>
              </a:rPr>
              <a:t> moving through the straits. Luna says rising inventories prove markets are pricing risk, but if crude were flowing, inventories would rise </a:t>
            </a:r>
            <a:r>
              <a:rPr sz="900" b="0" i="1">
                <a:solidFill>
                  <a:srgbClr val="1E1A14"/>
                </a:solidFill>
                <a:latin typeface="Calibri"/>
              </a:rPr>
              <a:t>only</a:t>
            </a:r>
            <a:r>
              <a:rPr sz="900" b="0" i="0">
                <a:solidFill>
                  <a:srgbClr val="1E1A14"/>
                </a:solidFill>
                <a:latin typeface="Calibri"/>
              </a:rPr>
              <a:t> if refiners were getting it — and they’re not. The U.S. stocks rose 900,000 barrels, yes, but that’s because the market’s not seeing supply — it’s seeing </a:t>
            </a:r>
            <a:r>
              <a:rPr sz="900" b="0" i="1">
                <a:solidFill>
                  <a:srgbClr val="1E1A14"/>
                </a:solidFill>
                <a:latin typeface="Calibri"/>
              </a:rPr>
              <a:t>delays</a:t>
            </a:r>
            <a:r>
              <a:rPr sz="900" b="0" i="0">
                <a:solidFill>
                  <a:srgbClr val="1E1A14"/>
                </a:solidFill>
                <a:latin typeface="Calibri"/>
              </a:rPr>
              <a:t>. The Financial Times and The Economist talk about risk premiums, but they don’t say what happens when the convoys stop. Sam and S Talking Ship says daily flows are irregular, not continuous — that’s not risk pricing, that’s a black hole in the data. Watch for a convoy halt in October. Not a crack spread spike. Not a geopolitical narrative. A single day without movement. That’s when the unknown unknowns finally show up.</a:t>
            </a:r>
          </a:p>
          <a:p>
            <a:pPr algn="l">
              <a:lnSpc>
                <a:spcPct val="100000"/>
              </a:lnSpc>
              <a:spcBef>
                <a:spcPts val="1200"/>
              </a:spcBef>
              <a:spcAft>
                <a:spcPts val="400"/>
              </a:spcAft>
              <a:buNone/>
            </a:pPr>
            <a:r>
              <a:rPr sz="750" b="0" i="0">
                <a:solidFill>
                  <a:srgbClr val="615D56"/>
                </a:solidFill>
                <a:latin typeface="Calibri"/>
              </a:rPr>
              <a:t>R2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 Olivia</a:t>
            </a:r>
          </a:p>
          <a:p>
            <a:pPr algn="l">
              <a:lnSpc>
                <a:spcPct val="100000"/>
              </a:lnSpc>
              <a:spcAft>
                <a:spcPts val="1200"/>
              </a:spcAft>
              <a:buNone/>
            </a:pPr>
            <a:r>
              <a:rPr sz="900" b="0" i="0">
                <a:solidFill>
                  <a:srgbClr val="1E1A14"/>
                </a:solidFill>
                <a:latin typeface="Calibri"/>
              </a:rPr>
              <a:t>The world has survived not because flows are still moving, but because markets priced in the risk of disruption — and that pricing is now the dominant force. U.S. inventories rose 900,000 barrels, refining capacity ran at 92.5%, and no convoy halt has occurred, meaning supply is not stalled. If flows were truly blocked, inventories would fall — they haven’t. The Financial Times and The Economist both confirm that prices are driven by risk premiums, not physical shortages. Watch for a spike in diesel crack spreads, not a single day without movement — that’s when the market finally breaks.</a:t>
            </a:r>
          </a:p>
        </p:txBody>
      </p:sp>
      <p:sp>
        <p:nvSpPr>
          <p:cNvPr id="11" name="Rectangle 10"/>
          <p:cNvSpPr/>
          <p:nvPr/>
        </p:nvSpPr>
        <p:spPr>
          <a:xfrm>
            <a:off x="6301587" y="224250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301587" y="386934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521712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06</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R2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Jillian says rising inventories prove flows are moving — but if refiners are running at 92.5% capacity and stocks are up, that means crude is arriving, not being delayed. The Wall Street Journal reports a 900,000-barrel rise, yet no supply shock has materialized. That’s not risk pricing — it’s a cover-up. If flows were truly stalled, inventories would fall as refineries starved. The real signal is not a crack spread spike, but a single day with zero crude movement through Hormuz. Watch for that. That’s when the system stops breathing.</a:t>
            </a:r>
          </a:p>
          <a:p>
            <a:pPr algn="l">
              <a:lnSpc>
                <a:spcPct val="100000"/>
              </a:lnSpc>
              <a:spcBef>
                <a:spcPts val="1200"/>
              </a:spcBef>
              <a:spcAft>
                <a:spcPts val="400"/>
              </a:spcAft>
              <a:buNone/>
            </a:pPr>
            <a:r>
              <a:rPr sz="750" b="0" i="0">
                <a:solidFill>
                  <a:srgbClr val="615D56"/>
                </a:solidFill>
                <a:latin typeface="Calibri"/>
              </a:rPr>
              <a:t>R2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Luna says rising inventories prove supply is stable — but if crude’s flowing, why are inventories only up 900,000 barrels? That’s not a surplus, that’s a trickle. The Wall Street Journal says refineries are running at 92.5% capacity, which means they’re </a:t>
            </a:r>
            <a:r>
              <a:rPr sz="900" b="0" i="1">
                <a:solidFill>
                  <a:srgbClr val="1E1A14"/>
                </a:solidFill>
                <a:latin typeface="Calibri"/>
              </a:rPr>
              <a:t>receiving</a:t>
            </a:r>
            <a:r>
              <a:rPr sz="900" b="0" i="0">
                <a:solidFill>
                  <a:srgbClr val="1E1A14"/>
                </a:solidFill>
                <a:latin typeface="Calibri"/>
              </a:rPr>
              <a:t> crude, not waiting. If flows were truly stalled, inventories would fall — they haven’t. So either flows are moving, or the data is lying. And if flows are moving, then the real crisis isn’t risk pricing — it’s a silent chokepoint. Watch for a single day with zero movement through Hormuz. That’s when the system stops breathing. Not a crack spread spike. Not a story. A dead day. That’s when the world finally collapses.</a:t>
            </a:r>
          </a:p>
          <a:p>
            <a:pPr algn="l">
              <a:lnSpc>
                <a:spcPct val="100000"/>
              </a:lnSpc>
              <a:spcBef>
                <a:spcPts val="1200"/>
              </a:spcBef>
              <a:spcAft>
                <a:spcPts val="400"/>
              </a:spcAft>
              <a:buNone/>
            </a:pPr>
            <a:r>
              <a:rPr sz="750" b="0" i="0">
                <a:solidFill>
                  <a:srgbClr val="615D56"/>
                </a:solidFill>
                <a:latin typeface="Calibri"/>
              </a:rPr>
              <a:t>R2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Aleyna says rising inventories prove flows are moving — but the Wall Street Journal only reports a 900,000-barrel rise, which is less than 1% of U.S. crude stockpiles. If flows were truly stalled, inventories would fall, not rise. Refineries running at 92.5% capacity means they’re processing crude, not waiting. That’s not a cover-up — that’s a signal of supply arriving. Watch for a single day with zero movement through Hormuz. If that happens, the system doesn’t just price risk — it breaks. That’s the only data that matters.</a:t>
            </a:r>
          </a:p>
          <a:p>
            <a:pPr algn="l">
              <a:lnSpc>
                <a:spcPct val="100000"/>
              </a:lnSpc>
              <a:spcBef>
                <a:spcPts val="1200"/>
              </a:spcBef>
              <a:spcAft>
                <a:spcPts val="400"/>
              </a:spcAft>
              <a:buNone/>
            </a:pPr>
            <a:r>
              <a:rPr sz="750" b="0" i="0">
                <a:solidFill>
                  <a:srgbClr val="615D56"/>
                </a:solidFill>
                <a:latin typeface="Calibri"/>
              </a:rPr>
              <a:t>R2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Olivia</a:t>
            </a:r>
          </a:p>
          <a:p>
            <a:pPr algn="l">
              <a:lnSpc>
                <a:spcPct val="100000"/>
              </a:lnSpc>
              <a:spcAft>
                <a:spcPts val="1200"/>
              </a:spcAft>
              <a:buNone/>
            </a:pPr>
            <a:r>
              <a:rPr sz="900" b="0" i="0">
                <a:solidFill>
                  <a:srgbClr val="1E1A14"/>
                </a:solidFill>
                <a:latin typeface="Calibri"/>
              </a:rPr>
              <a:t>The world hasn’t survived — it’s been holding its breath because nobody’s checking if the convoys are even </a:t>
            </a:r>
            <a:r>
              <a:rPr sz="900" b="0" i="1">
                <a:solidFill>
                  <a:srgbClr val="1E1A14"/>
                </a:solidFill>
                <a:latin typeface="Calibri"/>
              </a:rPr>
              <a:t>moving</a:t>
            </a:r>
            <a:r>
              <a:rPr sz="900" b="0" i="0">
                <a:solidFill>
                  <a:srgbClr val="1E1A14"/>
                </a:solidFill>
                <a:latin typeface="Calibri"/>
              </a:rPr>
              <a:t> at all. Sam and S Talking Ship says daily flows are irregular, not continuous — that’s not a trickle, that’s a ghost in the data. If the strait’s traffic is sporadic, then inventories rising doesn’t mean supply is flowing; it means the market is guessing. And when the data stops, the market doesn’t just price risk — it collapses into silence. Watch for a day with zero movement. Not a crack spread. Not a political narrative. A dead day. That’s when the unknown unknowns finally speak.</a:t>
            </a:r>
          </a:p>
        </p:txBody>
      </p:sp>
      <p:sp>
        <p:nvSpPr>
          <p:cNvPr id="6" name="Rectangle 5"/>
          <p:cNvSpPr/>
          <p:nvPr/>
        </p:nvSpPr>
        <p:spPr>
          <a:xfrm>
            <a:off x="548640" y="195806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3445377"/>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465363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600142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