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8534095" y="411480"/>
            <a:ext cx="3108960"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10 September 2026</a:t>
            </a:r>
          </a:p>
        </p:txBody>
      </p:sp>
      <p:sp>
        <p:nvSpPr>
          <p:cNvPr id="3" name="TextBox 2"/>
          <p:cNvSpPr txBox="1"/>
          <p:nvPr/>
        </p:nvSpPr>
        <p:spPr>
          <a:xfrm>
            <a:off x="548640" y="411480"/>
            <a:ext cx="7711135" cy="774252"/>
          </a:xfrm>
          <a:prstGeom prst="rect">
            <a:avLst/>
          </a:prstGeom>
          <a:noFill/>
        </p:spPr>
        <p:txBody>
          <a:bodyPr wrap="square" anchor="t" lIns="0" rIns="0" tIns="0" bIns="0"/>
          <a:lstStyle/>
          <a:p>
            <a:pPr algn="l">
              <a:lnSpc>
                <a:spcPct val="100000"/>
              </a:lnSpc>
              <a:buNone/>
            </a:pPr>
            <a:r>
              <a:rPr sz="2600" b="1" i="0">
                <a:solidFill>
                  <a:srgbClr val="1E1A14"/>
                </a:solidFill>
                <a:latin typeface="Cambria"/>
              </a:rPr>
              <a:t>Final run before the Fed Rate decision - what is the market reaction likely to be?</a:t>
            </a:r>
          </a:p>
        </p:txBody>
      </p:sp>
      <p:sp>
        <p:nvSpPr>
          <p:cNvPr id="4" name="TextBox 3"/>
          <p:cNvSpPr txBox="1"/>
          <p:nvPr/>
        </p:nvSpPr>
        <p:spPr>
          <a:xfrm>
            <a:off x="548640" y="1414332"/>
            <a:ext cx="7071055"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48640" y="1578924"/>
            <a:ext cx="707105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48640" y="1725228"/>
            <a:ext cx="7071055"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927183" y="1697796"/>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351446" y="1697796"/>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846420" y="1697796"/>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4038447" y="1697796"/>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6725448" y="1697796"/>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1862388"/>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Sudden Panic</a:t>
            </a:r>
          </a:p>
        </p:txBody>
      </p:sp>
      <p:sp>
        <p:nvSpPr>
          <p:cNvPr id="13" name="TextBox 12"/>
          <p:cNvSpPr txBox="1"/>
          <p:nvPr/>
        </p:nvSpPr>
        <p:spPr>
          <a:xfrm>
            <a:off x="4876495" y="1862388"/>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Gradual Erosion</a:t>
            </a:r>
          </a:p>
        </p:txBody>
      </p:sp>
      <p:sp>
        <p:nvSpPr>
          <p:cNvPr id="14" name="TextBox 13"/>
          <p:cNvSpPr txBox="1"/>
          <p:nvPr/>
        </p:nvSpPr>
        <p:spPr>
          <a:xfrm>
            <a:off x="7985455" y="1414332"/>
            <a:ext cx="2103120" cy="603504"/>
          </a:xfrm>
          <a:prstGeom prst="rect">
            <a:avLst/>
          </a:prstGeom>
          <a:noFill/>
        </p:spPr>
        <p:txBody>
          <a:bodyPr wrap="square" anchor="b" lIns="0" rIns="0" tIns="0" bIns="0"/>
          <a:lstStyle/>
          <a:p>
            <a:pPr algn="l">
              <a:lnSpc>
                <a:spcPct val="100000"/>
              </a:lnSpc>
              <a:buNone/>
            </a:pPr>
            <a:r>
              <a:rPr sz="2600" b="1" i="0">
                <a:solidFill>
                  <a:srgbClr val="B3260E"/>
                </a:solidFill>
                <a:latin typeface="Calibri"/>
              </a:rPr>
              <a:t>8h 51m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80015" y="1414332"/>
            <a:ext cx="1463040"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11</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48640" y="2337876"/>
            <a:ext cx="5364327" cy="1137490"/>
          </a:xfrm>
          <a:prstGeom prst="rect">
            <a:avLst/>
          </a:prstGeom>
          <a:noFill/>
        </p:spPr>
        <p:txBody>
          <a:bodyPr wrap="square" anchor="t" lIns="0" rIns="0" tIns="0" bIns="0"/>
          <a:lstStyle/>
          <a:p>
            <a:pPr algn="l">
              <a:lnSpc>
                <a:spcPct val="100000"/>
              </a:lnSpc>
              <a:spcAft>
                <a:spcPts val="400"/>
              </a:spcAft>
              <a:buNone/>
            </a:pPr>
            <a:r>
              <a:rPr sz="1500" b="1" i="0">
                <a:solidFill>
                  <a:srgbClr val="1E1A14"/>
                </a:solidFill>
                <a:latin typeface="Cambria"/>
              </a:rPr>
              <a:t>A room divided</a:t>
            </a:r>
          </a:p>
          <a:p>
            <a:pPr algn="l" marL="164592">
              <a:lnSpc>
                <a:spcPct val="100000"/>
              </a:lnSpc>
              <a:buNone/>
            </a:pPr>
            <a:r>
              <a:rPr sz="1300" b="0" i="1">
                <a:solidFill>
                  <a:srgbClr val="1E1A14"/>
                </a:solidFill>
                <a:latin typeface="Cambria"/>
              </a:rPr>
              <a:t>The market reaction won't be a reaction to a policy shift, but a desperate scramble to price the cost of the theater.</a:t>
            </a:r>
          </a:p>
        </p:txBody>
      </p:sp>
      <p:sp>
        <p:nvSpPr>
          <p:cNvPr id="17" name="Rectangle 16"/>
          <p:cNvSpPr/>
          <p:nvPr/>
        </p:nvSpPr>
        <p:spPr>
          <a:xfrm>
            <a:off x="548640" y="2612019"/>
            <a:ext cx="27432" cy="38712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278727" y="2337876"/>
            <a:ext cx="5364327" cy="1137490"/>
          </a:xfrm>
          <a:prstGeom prst="rect">
            <a:avLst/>
          </a:prstGeom>
          <a:noFill/>
        </p:spPr>
        <p:txBody>
          <a:bodyPr wrap="square" anchor="t" lIns="0" rIns="0" tIns="0" bIns="0"/>
          <a:lstStyle/>
          <a:p>
            <a:pPr algn="l" marL="182880" indent="-182880">
              <a:lnSpc>
                <a:spcPct val="100000"/>
              </a:lnSpc>
              <a:spcBef>
                <a:spcPts val="300"/>
              </a:spcBef>
              <a:buAutoNum type="arabicPeriod"/>
            </a:pPr>
            <a:r>
              <a:rPr sz="1100" b="0" i="0">
                <a:solidFill>
                  <a:srgbClr val="1E1A14"/>
                </a:solidFill>
                <a:latin typeface="Calibri"/>
              </a:rPr>
              <a:t>The market is going to freak out because it's realizing that the Fed and Treasury are running on a hamster wheel to buy time.</a:t>
            </a:r>
          </a:p>
          <a:p>
            <a:pPr algn="l" marL="182880" indent="-182880">
              <a:lnSpc>
                <a:spcPct val="100000"/>
              </a:lnSpc>
              <a:spcBef>
                <a:spcPts val="300"/>
              </a:spcBef>
              <a:buAutoNum type="arabicPeriod"/>
            </a:pPr>
            <a:r>
              <a:rPr sz="1100" b="0" i="0">
                <a:solidFill>
                  <a:srgbClr val="1E1A14"/>
                </a:solidFill>
                <a:latin typeface="Calibri"/>
              </a:rPr>
              <a:t>As the Financial Times in the Excess Returns piece notes, they are trying to let air out of the balloon without a massive sell-off, making the next move a desperate balancing act.</a:t>
            </a:r>
          </a:p>
          <a:p>
            <a:pPr algn="l" marL="182880" indent="-182880">
              <a:lnSpc>
                <a:spcPct val="100000"/>
              </a:lnSpc>
              <a:spcBef>
                <a:spcPts val="300"/>
              </a:spcBef>
              <a:buAutoNum type="arabicPeriod"/>
            </a:pPr>
            <a:r>
              <a:rPr sz="1100" b="0" i="0">
                <a:solidFill>
                  <a:srgbClr val="1E1A14"/>
                </a:solidFill>
                <a:latin typeface="Calibri"/>
              </a:rPr>
              <a:t>Samuel, you call it a train with no brakes, but the reality is they are trying to slow the descent just enough to avoid a total crash.</a:t>
            </a:r>
          </a:p>
        </p:txBody>
      </p:sp>
      <p:sp>
        <p:nvSpPr>
          <p:cNvPr id="19" name="Rounded Rectangle 18"/>
          <p:cNvSpPr/>
          <p:nvPr/>
        </p:nvSpPr>
        <p:spPr>
          <a:xfrm>
            <a:off x="548640" y="3749687"/>
            <a:ext cx="5432907" cy="2696832"/>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3767975"/>
            <a:ext cx="36576" cy="266025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3914279"/>
            <a:ext cx="5021427" cy="2422512"/>
          </a:xfrm>
          <a:prstGeom prst="rect">
            <a:avLst/>
          </a:prstGeom>
          <a:noFill/>
        </p:spPr>
        <p:txBody>
          <a:bodyPr wrap="square" anchor="t" lIns="0" rIns="0" tIns="0" bIns="0"/>
          <a:lstStyle/>
          <a:p>
            <a:pPr algn="l">
              <a:lnSpc>
                <a:spcPct val="100000"/>
              </a:lnSpc>
              <a:spcAft>
                <a:spcPts val="500"/>
              </a:spcAft>
              <a:buNone/>
            </a:pPr>
            <a:r>
              <a:rPr sz="750" b="0" i="0" cap="all" spc="80">
                <a:solidFill>
                  <a:srgbClr val="B3260E"/>
                </a:solidFill>
                <a:latin typeface="Calibri"/>
              </a:rPr>
              <a:t>Pushback</a:t>
            </a:r>
          </a:p>
          <a:p>
            <a:pPr algn="l" marL="182880" indent="-182880">
              <a:lnSpc>
                <a:spcPct val="100000"/>
              </a:lnSpc>
              <a:spcBef>
                <a:spcPts val="300"/>
              </a:spcBef>
              <a:buFont typeface="Arial"/>
              <a:buChar char="•"/>
            </a:pPr>
            <a:r>
              <a:rPr sz="1100" b="0" i="0">
                <a:solidFill>
                  <a:srgbClr val="1E1A14"/>
                </a:solidFill>
                <a:latin typeface="Calibri"/>
              </a:rPr>
              <a:t>You call it a train without brakes, but the reality is a technical failure of the steering. The market reaction won't be a scramble for a new pilot, but a frantic attempt to price the specific, looming point where the Treasury's theater fails to mask the underlying debt insolvency. If the market sees the kabuki theater fail to hold the lid on the balloon, the transition from panic to liquidation becomes instantaneous.</a:t>
            </a:r>
          </a:p>
        </p:txBody>
      </p:sp>
      <p:sp>
        <p:nvSpPr>
          <p:cNvPr id="22" name="Rounded Rectangle 21"/>
          <p:cNvSpPr/>
          <p:nvPr/>
        </p:nvSpPr>
        <p:spPr>
          <a:xfrm>
            <a:off x="6210147" y="3749687"/>
            <a:ext cx="5432907" cy="2696832"/>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210147" y="3767975"/>
            <a:ext cx="36576" cy="2660256"/>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38747" y="3914279"/>
            <a:ext cx="5021427" cy="2422512"/>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Caution</a:t>
            </a:r>
          </a:p>
          <a:p>
            <a:pPr algn="l" marL="182880" indent="-182880">
              <a:lnSpc>
                <a:spcPct val="100000"/>
              </a:lnSpc>
              <a:spcBef>
                <a:spcPts val="300"/>
              </a:spcBef>
              <a:buFont typeface="Arial"/>
              <a:buChar char="•"/>
            </a:pPr>
            <a:r>
              <a:rPr sz="1100" b="0" i="0">
                <a:solidFill>
                  <a:srgbClr val="1E1A14"/>
                </a:solidFill>
                <a:latin typeface="Calibri"/>
              </a:rPr>
              <a:t>The joke is that we are still debating if the theater is failing; the fact that the government is performing it at all assumes the audience is still willing to stay in their seats. If the market were truly anticipating an immediate collapse into liquidation, we wouldn't be discussing the nuance of the theater, we'd be watching the exits.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3990470"/>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301332">
                <a:tc>
                  <a:txBody>
                    <a:bodyPr wrap="square"/>
                    <a:lstStyle/>
                    <a:p>
                      <a:pPr algn="l"/>
                      <a:r>
                        <a:rPr sz="1000" b="0" i="0">
                          <a:solidFill>
                            <a:srgbClr val="1E1A14"/>
                          </a:solidFill>
                          <a:latin typeface="Calibri"/>
                        </a:rPr>
                        <a:t>Financial Times — Excess Returns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79.9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Financial Times — Treasury Buyback Plan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5</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Financial Times — 1 September 2026</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51.7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CNBC — Squawk on the Street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33.1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Gunlock Unlocked — webcast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58.9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Financial Times — FT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The Economist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17.6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Lacy Hunt — thoughtfulmoney.com/conference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119.9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Financial Times — The new fiscal threats to monetary policy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14.9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Financial Times — ft.com</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Financial Times — WSJ</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23.6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39607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1864956"/>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1864956"/>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216628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2166289"/>
            <a:ext cx="256283"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2467622"/>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2467622"/>
            <a:ext cx="16408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276895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2768955"/>
            <a:ext cx="291975"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311335" y="307028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311335" y="3070288"/>
            <a:ext cx="36682"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311335" y="337162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311335" y="3371621"/>
            <a:ext cx="87245"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9311335" y="367295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9311335" y="3672954"/>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311335" y="4129316"/>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311335" y="4129316"/>
            <a:ext cx="7386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9311335" y="4585677"/>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9311335" y="4585677"/>
            <a:ext cx="5551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a:off x="9311335" y="488701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9311335" y="4887010"/>
            <a:ext cx="11698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