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10 September 2026</a:t>
            </a:r>
          </a:p>
        </p:txBody>
      </p:sp>
      <p:sp>
        <p:nvSpPr>
          <p:cNvPr id="3" name="TextBox 2"/>
          <p:cNvSpPr txBox="1"/>
          <p:nvPr/>
        </p:nvSpPr>
        <p:spPr>
          <a:xfrm>
            <a:off x="548640" y="411480"/>
            <a:ext cx="7711135" cy="774252"/>
          </a:xfrm>
          <a:prstGeom prst="rect">
            <a:avLst/>
          </a:prstGeom>
          <a:noFill/>
        </p:spPr>
        <p:txBody>
          <a:bodyPr wrap="square" anchor="t" lIns="0" rIns="0" tIns="0" bIns="0"/>
          <a:lstStyle/>
          <a:p>
            <a:pPr algn="l">
              <a:lnSpc>
                <a:spcPct val="100000"/>
              </a:lnSpc>
              <a:buNone/>
            </a:pPr>
            <a:r>
              <a:rPr sz="2600" b="1" i="0">
                <a:solidFill>
                  <a:srgbClr val="1E1A14"/>
                </a:solidFill>
                <a:latin typeface="Cambria"/>
              </a:rPr>
              <a:t>Final run before the Fed Rate decision - what is the market reaction likely to be?</a:t>
            </a:r>
          </a:p>
        </p:txBody>
      </p:sp>
      <p:sp>
        <p:nvSpPr>
          <p:cNvPr id="4" name="TextBox 3"/>
          <p:cNvSpPr txBox="1"/>
          <p:nvPr/>
        </p:nvSpPr>
        <p:spPr>
          <a:xfrm>
            <a:off x="548640" y="1414332"/>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1578924"/>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1725228"/>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927183" y="1697796"/>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351446" y="1697796"/>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846420" y="1697796"/>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4038447" y="1697796"/>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6725448" y="1697796"/>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1862388"/>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Sudden Panic</a:t>
            </a:r>
          </a:p>
        </p:txBody>
      </p:sp>
      <p:sp>
        <p:nvSpPr>
          <p:cNvPr id="13" name="TextBox 12"/>
          <p:cNvSpPr txBox="1"/>
          <p:nvPr/>
        </p:nvSpPr>
        <p:spPr>
          <a:xfrm>
            <a:off x="4876495" y="1862388"/>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Gradual Erosion</a:t>
            </a:r>
          </a:p>
        </p:txBody>
      </p:sp>
      <p:sp>
        <p:nvSpPr>
          <p:cNvPr id="14" name="TextBox 13"/>
          <p:cNvSpPr txBox="1"/>
          <p:nvPr/>
        </p:nvSpPr>
        <p:spPr>
          <a:xfrm>
            <a:off x="7985455" y="1414332"/>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8h 51m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1414332"/>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11</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2337876"/>
            <a:ext cx="5364327" cy="1048395"/>
          </a:xfrm>
          <a:prstGeom prst="rect">
            <a:avLst/>
          </a:prstGeom>
          <a:noFill/>
        </p:spPr>
        <p:txBody>
          <a:bodyPr wrap="square" anchor="t" lIns="0" rIns="0" tIns="0" bIns="0"/>
          <a:lstStyle/>
          <a:p>
            <a:pPr algn="l">
              <a:lnSpc>
                <a:spcPct val="100000"/>
              </a:lnSpc>
              <a:spcAft>
                <a:spcPts val="400"/>
              </a:spcAft>
              <a:buNone/>
            </a:pPr>
            <a:r>
              <a:rPr sz="1500" b="1" i="0">
                <a:solidFill>
                  <a:srgbClr val="1E1A14"/>
                </a:solidFill>
                <a:latin typeface="Cambria"/>
              </a:rPr>
              <a:t>A room divided</a:t>
            </a:r>
          </a:p>
          <a:p>
            <a:pPr algn="l" marL="164592">
              <a:lnSpc>
                <a:spcPct val="100000"/>
              </a:lnSpc>
              <a:buNone/>
            </a:pPr>
            <a:r>
              <a:rPr sz="1300" b="0" i="1">
                <a:solidFill>
                  <a:srgbClr val="1E1A14"/>
                </a:solidFill>
                <a:latin typeface="Cambria"/>
              </a:rPr>
              <a:t>The debaters agree that the market's reaction will be driven by the perceived failure of fiscal and monetary coordination rather than the interest rate itself, though they differ on whether this will manifest as a gradual erosion of policy effectiveness or a sudden, panicked liquidation.</a:t>
            </a:r>
          </a:p>
        </p:txBody>
      </p:sp>
      <p:sp>
        <p:nvSpPr>
          <p:cNvPr id="17" name="Rectangle 16"/>
          <p:cNvSpPr/>
          <p:nvPr/>
        </p:nvSpPr>
        <p:spPr>
          <a:xfrm>
            <a:off x="548640" y="2612019"/>
            <a:ext cx="27432" cy="774252"/>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2337876"/>
            <a:ext cx="5364327" cy="1048395"/>
          </a:xfrm>
          <a:prstGeom prst="rect">
            <a:avLst/>
          </a:prstGeom>
          <a:noFill/>
        </p:spPr>
        <p:txBody>
          <a:bodyPr wrap="square" anchor="t" lIns="0" rIns="0" tIns="0" bIns="0"/>
          <a:lstStyle/>
          <a:p>
            <a:pPr algn="l">
              <a:lnSpc>
                <a:spcPct val="100000"/>
              </a:lnSpc>
              <a:buNone/>
            </a:pPr>
            <a:r>
              <a:rPr sz="1100" b="0" i="0">
                <a:solidFill>
                  <a:srgbClr val="1E1A14"/>
                </a:solidFill>
                <a:latin typeface="Calibri"/>
              </a:rPr>
              <a:t>The participants agree that the Federal Reserve's ability to influence the market is being undermined by high debt levels and the 'Kabuki theater' of Treasury interventions. While Aleyna and Olivia warn of a potential tipping point where the market realizes the Fed's impotence and the Treasury's maneuvers are failing to contain inflation, Jillian and Samuel argue that the market's reaction depends on whether the audience remains 'conditioned' to the current performance or recognizes the lack of a 'pilot' at the helm.</a:t>
            </a:r>
          </a:p>
        </p:txBody>
      </p:sp>
      <p:sp>
        <p:nvSpPr>
          <p:cNvPr id="19" name="Rounded Rectangle 18"/>
          <p:cNvSpPr/>
          <p:nvPr/>
        </p:nvSpPr>
        <p:spPr>
          <a:xfrm>
            <a:off x="548640" y="3660592"/>
            <a:ext cx="5432907" cy="2785927"/>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3678880"/>
            <a:ext cx="36576" cy="2749351"/>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3825184"/>
            <a:ext cx="5021427" cy="2511607"/>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(3)</a:t>
            </a:r>
          </a:p>
          <a:p>
            <a:pPr algn="l" marL="182880" indent="-182880">
              <a:lnSpc>
                <a:spcPct val="100000"/>
              </a:lnSpc>
              <a:spcBef>
                <a:spcPts val="300"/>
              </a:spcBef>
              <a:buFont typeface="Arial"/>
              <a:buChar char="•"/>
            </a:pPr>
            <a:r>
              <a:rPr sz="1100" b="0" i="0">
                <a:solidFill>
                  <a:srgbClr val="1E1A14"/>
                </a:solidFill>
                <a:latin typeface="Calibri"/>
              </a:rPr>
              <a:t>The market's reaction will be driven by the realization of fiscal and monetary friction rather than the specific interest rate change.</a:t>
            </a:r>
          </a:p>
          <a:p>
            <a:pPr algn="l" marL="182880" indent="-182880">
              <a:lnSpc>
                <a:spcPct val="100000"/>
              </a:lnSpc>
              <a:spcBef>
                <a:spcPts val="300"/>
              </a:spcBef>
              <a:buFont typeface="Arial"/>
              <a:buChar char="•"/>
            </a:pPr>
            <a:r>
              <a:rPr sz="1100" b="0" i="0">
                <a:solidFill>
                  <a:srgbClr val="1E1A14"/>
                </a:solidFill>
                <a:latin typeface="Calibri"/>
              </a:rPr>
              <a:t>The Treasury's buyback programs are viewed as a performative effort to manage market sentiment regarding debt.</a:t>
            </a:r>
          </a:p>
          <a:p>
            <a:pPr algn="l" marL="182880" indent="-182880">
              <a:lnSpc>
                <a:spcPct val="100000"/>
              </a:lnSpc>
              <a:spcBef>
                <a:spcPts val="300"/>
              </a:spcBef>
              <a:buFont typeface="Arial"/>
              <a:buChar char="•"/>
            </a:pPr>
            <a:r>
              <a:rPr sz="1100" b="0" i="0">
                <a:solidFill>
                  <a:srgbClr val="1E1A14"/>
                </a:solidFill>
                <a:latin typeface="Calibri"/>
              </a:rPr>
              <a:t>High debt levels are currently undermining the Federal Reserve's ability to control inflation and manage the economy.</a:t>
            </a:r>
          </a:p>
        </p:txBody>
      </p:sp>
      <p:sp>
        <p:nvSpPr>
          <p:cNvPr id="22" name="Rounded Rectangle 21"/>
          <p:cNvSpPr/>
          <p:nvPr/>
        </p:nvSpPr>
        <p:spPr>
          <a:xfrm>
            <a:off x="6210147" y="3660592"/>
            <a:ext cx="5432907" cy="2785927"/>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0147" y="3678880"/>
            <a:ext cx="36576" cy="2749351"/>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38747" y="3825184"/>
            <a:ext cx="5021427" cy="2511607"/>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(2)</a:t>
            </a:r>
          </a:p>
          <a:p>
            <a:pPr algn="l" marL="182880" indent="-182880">
              <a:lnSpc>
                <a:spcPct val="100000"/>
              </a:lnSpc>
              <a:spcBef>
                <a:spcPts val="300"/>
              </a:spcBef>
              <a:buFont typeface="Arial"/>
              <a:buChar char="•"/>
            </a:pPr>
            <a:r>
              <a:rPr sz="1100" b="0" i="0">
                <a:solidFill>
                  <a:srgbClr val="1E1A14"/>
                </a:solidFill>
                <a:latin typeface="Calibri"/>
              </a:rPr>
              <a:t>Whether the market's reaction will be a gradual erosion of confidence or a sudden, panicked liquidation.</a:t>
            </a:r>
          </a:p>
          <a:p>
            <a:pPr algn="l" marL="182880" indent="-182880">
              <a:lnSpc>
                <a:spcPct val="100000"/>
              </a:lnSpc>
              <a:spcBef>
                <a:spcPts val="300"/>
              </a:spcBef>
              <a:buFont typeface="Arial"/>
              <a:buChar char="•"/>
            </a:pPr>
            <a:r>
              <a:rPr sz="1100" b="0" i="0">
                <a:solidFill>
                  <a:srgbClr val="1E1A14"/>
                </a:solidFill>
                <a:latin typeface="Calibri"/>
              </a:rPr>
              <a:t>Whether the market participants are currently 'conditioned' to believe the government's performance or are nearing a breaking point of realization.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3990470"/>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301332">
                <a:tc>
                  <a:txBody>
                    <a:bodyPr wrap="square"/>
                    <a:lstStyle/>
                    <a:p>
                      <a:pPr algn="l"/>
                      <a:r>
                        <a:rPr sz="1000" b="0" i="0">
                          <a:solidFill>
                            <a:srgbClr val="1E1A14"/>
                          </a:solidFill>
                          <a:latin typeface="Calibri"/>
                        </a:rPr>
                        <a:t>Financial Times — Excess Returns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79.9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Financial Times — Treasury Buyback Plan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5</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Financial Times — 1 September 2026</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51.7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CNBC — Squawk on the Street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33.1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Gunlock Unlocked — webcast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58.9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Financial Times — FT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7.4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The Economist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17.6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Lacy Hunt — thoughtfulmoney.com/conference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119.9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456361">
                <a:tc>
                  <a:txBody>
                    <a:bodyPr wrap="square"/>
                    <a:lstStyle/>
                    <a:p>
                      <a:pPr algn="l"/>
                      <a:r>
                        <a:rPr sz="1000" b="0" i="0">
                          <a:solidFill>
                            <a:srgbClr val="1E1A14"/>
                          </a:solidFill>
                          <a:latin typeface="Calibri"/>
                        </a:rPr>
                        <a:t>Financial Times — The new fiscal threats to monetary policy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14.9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Financial Times — ft.com</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11.2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Financial Times — WSJ</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23.6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39607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186495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1864956"/>
            <a:ext cx="365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16628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166289"/>
            <a:ext cx="25628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2467622"/>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2467622"/>
            <a:ext cx="16408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2768955"/>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2768955"/>
            <a:ext cx="29197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ounded Rectangle 15"/>
          <p:cNvSpPr/>
          <p:nvPr/>
        </p:nvSpPr>
        <p:spPr>
          <a:xfrm>
            <a:off x="9311335" y="307028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ounded Rectangle 16"/>
          <p:cNvSpPr/>
          <p:nvPr/>
        </p:nvSpPr>
        <p:spPr>
          <a:xfrm>
            <a:off x="9311335" y="3070288"/>
            <a:ext cx="36682"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9311335" y="3371621"/>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ounded Rectangle 18"/>
          <p:cNvSpPr/>
          <p:nvPr/>
        </p:nvSpPr>
        <p:spPr>
          <a:xfrm>
            <a:off x="9311335" y="3371621"/>
            <a:ext cx="8724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ounded Rectangle 19"/>
          <p:cNvSpPr/>
          <p:nvPr/>
        </p:nvSpPr>
        <p:spPr>
          <a:xfrm>
            <a:off x="9311335" y="367295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ounded Rectangle 20"/>
          <p:cNvSpPr/>
          <p:nvPr/>
        </p:nvSpPr>
        <p:spPr>
          <a:xfrm>
            <a:off x="9311335" y="3672954"/>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9311335" y="412931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ounded Rectangle 22"/>
          <p:cNvSpPr/>
          <p:nvPr/>
        </p:nvSpPr>
        <p:spPr>
          <a:xfrm>
            <a:off x="9311335" y="4129316"/>
            <a:ext cx="7386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ounded Rectangle 23"/>
          <p:cNvSpPr/>
          <p:nvPr/>
        </p:nvSpPr>
        <p:spPr>
          <a:xfrm>
            <a:off x="9311335" y="458567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ounded Rectangle 24"/>
          <p:cNvSpPr/>
          <p:nvPr/>
        </p:nvSpPr>
        <p:spPr>
          <a:xfrm>
            <a:off x="9311335" y="4585677"/>
            <a:ext cx="5551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ounded Rectangle 25"/>
          <p:cNvSpPr/>
          <p:nvPr/>
        </p:nvSpPr>
        <p:spPr>
          <a:xfrm>
            <a:off x="9311335" y="4887010"/>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ounded Rectangle 26"/>
          <p:cNvSpPr/>
          <p:nvPr/>
        </p:nvSpPr>
        <p:spPr>
          <a:xfrm>
            <a:off x="9311335" y="4887010"/>
            <a:ext cx="11698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1109441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3" name="Rectangle 2"/>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market won't react to the rate itself, but to the realization of its impotence. The Financial Times reports that the Fed has lost credibility as a narrative, while the Treasury's buybacks are described as Kabuki theater to mask a debt trap that makes policy transmission unpredictable.</a:t>
            </a:r>
          </a:p>
          <a:p>
            <a:pPr algn="l" marL="182880" indent="-182880">
              <a:lnSpc>
                <a:spcPct val="100000"/>
              </a:lnSpc>
              <a:spcBef>
                <a:spcPts val="400"/>
              </a:spcBef>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The market will likely react to the signals of fiscal and monetary friction rather than just the rate itself. While some call the Treasury's actions theater, the Financial Times notes that high debt makes the economy more sensitive to market swings. If the market perceives a loss of confidence in government funding, volatility will increase.</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The market reaction won't be a reaction to a policy shift, but a desperate scramble to price the cost of the theater. While my colleagues enjoy the aesthetics of "impotence," the actual risk is that the market realizes the Fed is no longer the pilot, but just another passenger on a train with no brakes.</a:t>
            </a:r>
          </a:p>
          <a:p>
            <a:pPr algn="l">
              <a:lnSpc>
                <a:spcPct val="100000"/>
              </a:lnSpc>
              <a:spcBef>
                <a:spcPts val="1200"/>
              </a:spcBef>
              <a:spcAft>
                <a:spcPts val="500"/>
              </a:spcAft>
              <a:buNone/>
            </a:pPr>
            <a:r>
              <a:rPr sz="850" b="0" i="0">
                <a:solidFill>
                  <a:srgbClr val="615D56"/>
                </a:solidFill>
                <a:latin typeface="Calibri"/>
              </a:rPr>
              <a:t>2   </a:t>
            </a:r>
            <a:r>
              <a:rPr sz="720" b="0" i="0">
                <a:solidFill>
                  <a:srgbClr val="EDA100"/>
                </a:solidFill>
                <a:latin typeface="Calibri"/>
              </a:rPr>
              <a:t>● </a:t>
            </a:r>
            <a:r>
              <a:rPr sz="900" b="1" i="0">
                <a:solidFill>
                  <a:srgbClr val="EDA100"/>
                </a:solidFill>
                <a:latin typeface="Calibri"/>
              </a:rPr>
              <a:t>Samuel</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market reaction won't be a reaction to a policy shift, but a desperate scramble to price the cost of the theater. While my colleagues enjoy the aesthetics of "impotence," the actual risk is that the market realizes the Fed is no longer the pilot, but just another passenger on a train with no brakes.</a:t>
            </a:r>
          </a:p>
          <a:p>
            <a:pPr algn="l" marL="182880" indent="-182880">
              <a:lnSpc>
                <a:spcPct val="100000"/>
              </a:lnSpc>
              <a:spcBef>
                <a:spcPts val="400"/>
              </a:spcBef>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The market will likely react to the divergence between Treasury actions and Fed policy. If the market views the Treasury's buybacks as "Kabuki theater" to mask a debt crisis, as the Financial Times reports, the reaction will be a sharp move toward assets like gold as insurance against a perceived loss of central bank credibility.</a:t>
            </a:r>
          </a:p>
          <a:p>
            <a:pPr algn="l" marL="182880" indent="-182880">
              <a:lnSpc>
                <a:spcPct val="100000"/>
              </a:lnSpc>
              <a:spcBef>
                <a:spcPts val="400"/>
              </a:spcBef>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The market is going to freak out because it's realizing that the Fed and Treasury are running on a hamster wheel to buy time. As the Financial Times in the Excess Returns piece notes, they are trying to let air out of the balloon without a massive sell-off, making the next move a desperate balancing act. Samuel, you call it a train with no brakes, but the reality is they are trying to slow the descent just enough to avoid a total crash. Any deviation from that desperate balancing act is what will trigger the real panic.</a:t>
            </a:r>
          </a:p>
          <a:p>
            <a:pPr algn="l" marL="182880" indent="-182880">
              <a:lnSpc>
                <a:spcPct val="100000"/>
              </a:lnSpc>
              <a:spcBef>
                <a:spcPts val="400"/>
              </a:spcBef>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You call it a train without brakes, but the reality is a technical failure of the steering. The market reaction won't be a scramble for a new pilot, but a frantic attempt to price the specific, looming point where the Treasury's theater fails to mask the underlying debt insolvency. If the market sees the kabuki theater fail to hold the lid on the balloon, the transition from panic to liquidation becomes instantaneous.</a:t>
            </a:r>
          </a:p>
        </p:txBody>
      </p:sp>
      <p:sp>
        <p:nvSpPr>
          <p:cNvPr id="5" name="Rectangle 4"/>
          <p:cNvSpPr/>
          <p:nvPr/>
        </p:nvSpPr>
        <p:spPr>
          <a:xfrm>
            <a:off x="548640" y="1181434"/>
            <a:ext cx="27432" cy="655137"/>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306725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3498879"/>
            <a:ext cx="27432" cy="655137"/>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01587" y="978408"/>
            <a:ext cx="5341467" cy="5468112"/>
          </a:xfrm>
          <a:prstGeom prst="rect">
            <a:avLst/>
          </a:prstGeom>
          <a:noFill/>
        </p:spPr>
        <p:txBody>
          <a:bodyPr wrap="square" anchor="t" lIns="0" rIns="0" tIns="0" bIns="0"/>
          <a:lstStyle/>
          <a:p>
            <a:pPr algn="l" marL="182880" indent="-182880">
              <a:lnSpc>
                <a:spcPct val="100000"/>
              </a:lnSpc>
              <a:spcAft>
                <a:spcPts val="1200"/>
              </a:spcAft>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The risk is not a sudden loss of control, but the erosion of the tools used to manage it. As the Financial Times notes, high debt levels are already undermining the central bank's ability to control inflation, meaning the market may react to the realization that monetary policy is becoming less effective at stabilizing the economy.</a:t>
            </a:r>
          </a:p>
          <a:p>
            <a:pPr algn="l">
              <a:lnSpc>
                <a:spcPct val="100000"/>
              </a:lnSpc>
              <a:spcBef>
                <a:spcPts val="1200"/>
              </a:spcBef>
              <a:spcAft>
                <a:spcPts val="500"/>
              </a:spcAft>
              <a:buNone/>
            </a:pPr>
            <a:r>
              <a:rPr sz="850" b="0" i="0">
                <a:solidFill>
                  <a:srgbClr val="615D56"/>
                </a:solidFill>
                <a:latin typeface="Calibri"/>
              </a:rPr>
              <a:t>3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You call it a train without brakes, but the reality is a technical failure of the steering. The market reaction won't be a scramble for a new pilot, but a frantic attempt to price the specific, looming point where the Treasury's theater fails to mask the underlying debt insolvency. If the market sees the kabuki theater fail to hold the lid on the balloon, the transition from panic to liquidation becomes instantaneous.</a:t>
            </a:r>
          </a:p>
          <a:p>
            <a:pPr algn="l" marL="182880" indent="-182880">
              <a:lnSpc>
                <a:spcPct val="100000"/>
              </a:lnSpc>
              <a:spcBef>
                <a:spcPts val="400"/>
              </a:spcBef>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The joke is that we are still debating if the theater is failing; the fact that the government is performing it at all assumes the audience is still willing to stay in their seats. If the market were truly anticipating an immediate collapse into liquidation, we wouldn't be discussing the nuance of the theater, we'd be watching the exits.</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The market won't react to a failure of performance because the audience is conditioned to believe the performance is necessary. If the core risk were an immediate, instantaneous liquidation as Aleyna suggests, the market would have already priced in that collapse rather than lingering on the nuances of the theater.</a:t>
            </a:r>
          </a:p>
          <a:p>
            <a:pPr algn="l">
              <a:lnSpc>
                <a:spcPct val="100000"/>
              </a:lnSpc>
              <a:spcBef>
                <a:spcPts val="1200"/>
              </a:spcBef>
              <a:spcAft>
                <a:spcPts val="500"/>
              </a:spcAft>
              <a:buNone/>
            </a:pPr>
            <a:r>
              <a:rPr sz="850" b="0" i="0">
                <a:solidFill>
                  <a:srgbClr val="615D56"/>
                </a:solidFill>
                <a:latin typeface="Calibri"/>
              </a:rPr>
              <a:t>4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The market won't react to a failure of performance because the audience is conditioned to believe the performance is necessary. If the core risk were an immediate, instantaneous liquidation as Aleyna suggests, the market would have already priced in that collapse rather than lingering on the nuances of the theater.</a:t>
            </a:r>
          </a:p>
          <a:p>
            <a:pPr algn="l" marL="182880" indent="-182880">
              <a:lnSpc>
                <a:spcPct val="100000"/>
              </a:lnSpc>
              <a:spcBef>
                <a:spcPts val="400"/>
              </a:spcBef>
              <a:spcAft>
                <a:spcPts val="1200"/>
              </a:spcAft>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Jillian, you are assuming the audience is rational, but if the market sees the Treasury's Kabuki theater failing to contain the inflation they've missed for sixty-five months, the conditioned response won't be patience, it will be panic. The Financial Times notes that the Fed's reputation is already shredded; if the rate decision fails to stabilize the balloon, the herd will bolt.</a:t>
            </a:r>
          </a:p>
        </p:txBody>
      </p:sp>
      <p:sp>
        <p:nvSpPr>
          <p:cNvPr id="9" name="Rectangle 8"/>
          <p:cNvSpPr/>
          <p:nvPr/>
        </p:nvSpPr>
        <p:spPr>
          <a:xfrm>
            <a:off x="6301587" y="161271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301587" y="2044338"/>
            <a:ext cx="27432" cy="818921"/>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1587" y="423346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6301587" y="4665093"/>
            <a:ext cx="27432" cy="655137"/>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608153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548640" y="1299421"/>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1417319" y="1299421"/>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554479"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2286000" y="1299421"/>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42316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3154680" y="1299421"/>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9184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548640" y="1537165"/>
          <a:ext cx="11094412" cy="4155035"/>
        </p:xfrm>
        <a:graphic>
          <a:graphicData uri="http://schemas.openxmlformats.org/drawingml/2006/table">
            <a:tbl>
              <a:tblPr firstRow="0" bandRow="0">
                <a:tableStyleId>{5940675A-B579-460E-94D1-54222C63F5DA}</a:tableStyleId>
              </a:tblPr>
              <a:tblGrid>
                <a:gridCol w="2148840"/>
                <a:gridCol w="2236393"/>
                <a:gridCol w="2236393"/>
                <a:gridCol w="2236393"/>
                <a:gridCol w="2236393"/>
              </a:tblGrid>
              <a:tr h="531695">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The Federal Reserve's primary focus is the containment of inflation through higher interest rates.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The current high level of U.S. government debt is manageable through economic growth and fiscal policy.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Treasury Department's recent buyback actions are intended to stabilize the market and signal confidence in fundamentals.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Central bank credibility is currently intact and sufficient to manage the economy.</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Financial Times — 1 September 2026</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CNBC — Squawk on the Street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Economist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412638">
                <a:tc>
                  <a:txBody>
                    <a:bodyPr wrap="square"/>
                    <a:lstStyle/>
                    <a:p>
                      <a:pPr algn="r"/>
                      <a:r>
                        <a:rPr sz="800" b="0" i="0">
                          <a:solidFill>
                            <a:srgbClr val="1E1A14"/>
                          </a:solidFill>
                          <a:latin typeface="Calibri"/>
                        </a:rPr>
                        <a:t>Financial Times — The new fiscal threats to monetary policy</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Financial Times — Excess Returns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Financial Times — FT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412638">
                <a:tc>
                  <a:txBody>
                    <a:bodyPr wrap="square"/>
                    <a:lstStyle/>
                    <a:p>
                      <a:pPr algn="r"/>
                      <a:r>
                        <a:rPr sz="800" b="0" i="0">
                          <a:solidFill>
                            <a:srgbClr val="1E1A14"/>
                          </a:solidFill>
                          <a:latin typeface="Calibri"/>
                        </a:rPr>
                        <a:t>Lacy Hunt — thoughtfulmoney.com/conference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Financial Times — ft.com</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Financial Times — Treasury Buyback Plan</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Gunlock Unlocked — webcast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Financial Times — WSJ</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 — Excess Returns</a:t>
            </a:r>
          </a:p>
          <a:p>
            <a:pPr algn="l">
              <a:lnSpc>
                <a:spcPct val="100000"/>
              </a:lnSpc>
              <a:spcAft>
                <a:spcPts val="600"/>
              </a:spcAft>
              <a:buNone/>
            </a:pPr>
            <a:r>
              <a:rPr sz="700" b="0" i="0">
                <a:solidFill>
                  <a:srgbClr val="615D56"/>
                </a:solidFill>
                <a:latin typeface="Calibri"/>
              </a:rPr>
              <a:t>BenHunt20260901.txt</a:t>
            </a:r>
          </a:p>
          <a:p>
            <a:pPr algn="l" marL="182880" indent="-182880">
              <a:lnSpc>
                <a:spcPct val="100000"/>
              </a:lnSpc>
              <a:spcBef>
                <a:spcPts val="300"/>
              </a:spcBef>
              <a:buFont typeface="Arial"/>
              <a:buChar char="•"/>
            </a:pPr>
            <a:r>
              <a:rPr sz="900" b="0" i="0">
                <a:solidFill>
                  <a:srgbClr val="1E1A14"/>
                </a:solidFill>
                <a:latin typeface="Calibri"/>
              </a:rPr>
              <a:t>A damaged reputation, particularly stemming from broken promises like Kevin Walsh's July press conference, severely erodes central bank credibility, making effective policy responses and preventing systemic crises increasingly difficult.</a:t>
            </a:r>
          </a:p>
          <a:p>
            <a:pPr algn="l" marL="182880" indent="-182880">
              <a:lnSpc>
                <a:spcPct val="100000"/>
              </a:lnSpc>
              <a:spcBef>
                <a:spcPts val="300"/>
              </a:spcBef>
              <a:buFont typeface="Arial"/>
              <a:buChar char="•"/>
            </a:pPr>
            <a:r>
              <a:rPr sz="900" b="0" i="0">
                <a:solidFill>
                  <a:srgbClr val="1E1A14"/>
                </a:solidFill>
                <a:latin typeface="Calibri"/>
              </a:rPr>
              <a:t>The loss of Fed credibility, fueled by negative narratives and a challenging economic environment, is driving investment towards assets like gold, which benefits from the inverse relationship between central bank credibility and its price.</a:t>
            </a:r>
          </a:p>
          <a:p>
            <a:pPr algn="l" marL="182880" indent="-182880">
              <a:lnSpc>
                <a:spcPct val="100000"/>
              </a:lnSpc>
              <a:spcBef>
                <a:spcPts val="300"/>
              </a:spcBef>
              <a:buFont typeface="Arial"/>
              <a:buChar char="•"/>
            </a:pPr>
            <a:r>
              <a:rPr sz="900" b="0" i="0">
                <a:solidFill>
                  <a:srgbClr val="1E1A14"/>
                </a:solidFill>
                <a:latin typeface="Calibri"/>
              </a:rPr>
              <a:t>Four key systemic threats – insurer-funded shadow banking fraud, global capital needs, a consumer recession, and the AI investment boom – exacerbate the existing credibility crisis and pose significant risks to the financial system.</a:t>
            </a:r>
          </a:p>
          <a:p>
            <a:pPr algn="l" marL="182880" indent="-182880">
              <a:lnSpc>
                <a:spcPct val="100000"/>
              </a:lnSpc>
              <a:spcBef>
                <a:spcPts val="300"/>
              </a:spcBef>
              <a:buFont typeface="Arial"/>
              <a:buChar char="•"/>
            </a:pPr>
            <a:r>
              <a:rPr sz="900" b="0" i="0">
                <a:solidFill>
                  <a:srgbClr val="1E1A14"/>
                </a:solidFill>
                <a:latin typeface="Calibri"/>
              </a:rPr>
              <a:t>Private credit offers a mechanism for delaying accountability ('kicking the can') due to its valuation characteristics, further complicating the situation for policymakers and investors.</a:t>
            </a:r>
          </a:p>
          <a:p>
            <a:pPr algn="l" marL="182880" indent="-182880">
              <a:lnSpc>
                <a:spcPct val="100000"/>
              </a:lnSpc>
              <a:spcBef>
                <a:spcPts val="300"/>
              </a:spcBef>
              <a:buFont typeface="Arial"/>
              <a:buChar char="•"/>
            </a:pPr>
            <a:r>
              <a:rPr sz="900" b="0" i="0">
                <a:solidFill>
                  <a:srgbClr val="1E1A14"/>
                </a:solidFill>
                <a:latin typeface="Calibri"/>
              </a:rPr>
              <a:t>The narrative surrounding the Fed's lost credibility is a 'confirmed' market narrative, influencing gold prices based on the strength of the narrative itself (rising in contested regimes, falling in declining regimes).</a:t>
            </a:r>
          </a:p>
          <a:p>
            <a:pPr algn="l" marL="182880" indent="-182880">
              <a:lnSpc>
                <a:spcPct val="100000"/>
              </a:lnSpc>
              <a:spcBef>
                <a:spcPts val="300"/>
              </a:spcBef>
              <a:buFont typeface="Arial"/>
              <a:buChar char="•"/>
            </a:pPr>
            <a:r>
              <a:rPr sz="900" b="0" i="0">
                <a:solidFill>
                  <a:srgbClr val="1E1A14"/>
                </a:solidFill>
                <a:latin typeface="Calibri"/>
              </a:rPr>
              <a:t>The current political climate negatively impacts consumer spending, adding another layer of challenge for policymakers attempting to address the systemic issues.</a:t>
            </a:r>
          </a:p>
          <a:p>
            <a:pPr algn="l" marL="182880" indent="-182880">
              <a:lnSpc>
                <a:spcPct val="100000"/>
              </a:lnSpc>
              <a:spcBef>
                <a:spcPts val="300"/>
              </a:spcBef>
              <a:buFont typeface="Arial"/>
              <a:buChar char="•"/>
            </a:pPr>
            <a:r>
              <a:rPr sz="900" b="0" i="0">
                <a:solidFill>
                  <a:srgbClr val="1E1A14"/>
                </a:solidFill>
                <a:latin typeface="Calibri"/>
              </a:rPr>
              <a:t>Maintaining credibility is crucial for the Fed and Treasury, as a loss of trust hinders their ability to manage interest rates and mitigate financial risks.</a:t>
            </a:r>
          </a:p>
          <a:p>
            <a:pPr algn="l" marL="182880" indent="-182880">
              <a:lnSpc>
                <a:spcPct val="100000"/>
              </a:lnSpc>
              <a:spcBef>
                <a:spcPts val="300"/>
              </a:spcBef>
              <a:spcAft>
                <a:spcPts val="1200"/>
              </a:spcAft>
              <a:buFont typeface="Arial"/>
              <a:buChar char="•"/>
            </a:pPr>
            <a:r>
              <a:rPr sz="900" b="0" i="0">
                <a:solidFill>
                  <a:srgbClr val="1E1A14"/>
                </a:solidFill>
                <a:latin typeface="Calibri"/>
              </a:rPr>
              <a:t>Gold serves as an ‘insurance policy’ against central bank error, benefiting from the inverse correlation between central bank credibility and its price.</a:t>
            </a:r>
          </a:p>
        </p:txBody>
      </p:sp>
      <p:sp>
        <p:nvSpPr>
          <p:cNvPr id="6" name="Rectangle 5"/>
          <p:cNvSpPr/>
          <p:nvPr/>
        </p:nvSpPr>
        <p:spPr>
          <a:xfrm>
            <a:off x="548640" y="436635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 — Treasury Buyback Plan</a:t>
            </a:r>
          </a:p>
          <a:p>
            <a:pPr algn="l">
              <a:lnSpc>
                <a:spcPct val="100000"/>
              </a:lnSpc>
              <a:spcAft>
                <a:spcPts val="600"/>
              </a:spcAft>
              <a:buNone/>
            </a:pPr>
            <a:r>
              <a:rPr sz="700" b="0" i="0">
                <a:solidFill>
                  <a:srgbClr val="615D56"/>
                </a:solidFill>
                <a:latin typeface="Calibri"/>
              </a:rPr>
              <a:t>Bessent Had Set Bar High for Buybacks.pdf</a:t>
            </a:r>
          </a:p>
          <a:p>
            <a:pPr algn="l" marL="182880" indent="-182880">
              <a:lnSpc>
                <a:spcPct val="100000"/>
              </a:lnSpc>
              <a:spcBef>
                <a:spcPts val="300"/>
              </a:spcBef>
              <a:buFont typeface="Arial"/>
              <a:buChar char="•"/>
            </a:pPr>
            <a:r>
              <a:rPr sz="900" b="0" i="0">
                <a:solidFill>
                  <a:srgbClr val="1E1A14"/>
                </a:solidFill>
                <a:latin typeface="Calibri"/>
              </a:rPr>
              <a:t>The Treasury Department’s buyback operation, totaling $6 billion, was smaller than anticipated by some investors.</a:t>
            </a:r>
          </a:p>
          <a:p>
            <a:pPr algn="l" marL="182880" indent="-182880">
              <a:lnSpc>
                <a:spcPct val="100000"/>
              </a:lnSpc>
              <a:spcBef>
                <a:spcPts val="300"/>
              </a:spcBef>
              <a:buFont typeface="Arial"/>
              <a:buChar char="•"/>
            </a:pPr>
            <a:r>
              <a:rPr sz="900" b="0" i="0">
                <a:solidFill>
                  <a:srgbClr val="1E1A14"/>
                </a:solidFill>
                <a:latin typeface="Calibri"/>
              </a:rPr>
              <a:t>Scott Bessent’s previous statements about doubling buybacks to $4 billion created heightened expectations.</a:t>
            </a:r>
          </a:p>
          <a:p>
            <a:pPr algn="l" marL="182880" indent="-182880">
              <a:lnSpc>
                <a:spcPct val="100000"/>
              </a:lnSpc>
              <a:spcBef>
                <a:spcPts val="300"/>
              </a:spcBef>
              <a:buFont typeface="Arial"/>
              <a:buChar char="•"/>
            </a:pPr>
            <a:r>
              <a:rPr sz="900" b="0" i="0">
                <a:solidFill>
                  <a:srgbClr val="1E1A14"/>
                </a:solidFill>
                <a:latin typeface="Calibri"/>
              </a:rPr>
              <a:t>Leah Traub indicated that the market reacted negatively to Bessent’s decision not to increase the buyback size.</a:t>
            </a:r>
          </a:p>
          <a:p>
            <a:pPr algn="l" marL="182880" indent="-182880">
              <a:lnSpc>
                <a:spcPct val="100000"/>
              </a:lnSpc>
              <a:spcBef>
                <a:spcPts val="300"/>
              </a:spcBef>
              <a:buFont typeface="Arial"/>
              <a:buChar char="•"/>
            </a:pPr>
            <a:r>
              <a:rPr sz="900" b="0" i="0">
                <a:solidFill>
                  <a:srgbClr val="1E1A14"/>
                </a:solidFill>
                <a:latin typeface="Calibri"/>
              </a:rPr>
              <a:t>Rising oil prices contributed to the overall market movement and the increase in Treasury yields.</a:t>
            </a:r>
          </a:p>
          <a:p>
            <a:pPr algn="l" marL="182880" indent="-182880">
              <a:lnSpc>
                <a:spcPct val="100000"/>
              </a:lnSpc>
              <a:spcBef>
                <a:spcPts val="300"/>
              </a:spcBef>
              <a:spcAft>
                <a:spcPts val="1200"/>
              </a:spcAft>
              <a:buFont typeface="Arial"/>
              <a:buChar char="•"/>
            </a:pPr>
            <a:r>
              <a:rPr sz="900" b="0" i="0">
                <a:solidFill>
                  <a:srgbClr val="1E1A14"/>
                </a:solidFill>
                <a:latin typeface="Calibri"/>
              </a:rPr>
              <a:t>The Treasury Department’s buyback operation was a response to rising Treasury yields.</a:t>
            </a:r>
          </a:p>
        </p:txBody>
      </p:sp>
      <p:sp>
        <p:nvSpPr>
          <p:cNvPr id="8" name="Rectangle 7"/>
          <p:cNvSpPr/>
          <p:nvPr/>
        </p:nvSpPr>
        <p:spPr>
          <a:xfrm>
            <a:off x="6301587" y="271726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 — 1 September 2026</a:t>
            </a:r>
          </a:p>
          <a:p>
            <a:pPr algn="l">
              <a:lnSpc>
                <a:spcPct val="100000"/>
              </a:lnSpc>
              <a:spcAft>
                <a:spcPts val="600"/>
              </a:spcAft>
              <a:buNone/>
            </a:pPr>
            <a:r>
              <a:rPr sz="700" b="0" i="0">
                <a:solidFill>
                  <a:srgbClr val="615D56"/>
                </a:solidFill>
                <a:latin typeface="Calibri"/>
              </a:rPr>
              <a:t>CemCarson20260901.txt</a:t>
            </a:r>
          </a:p>
          <a:p>
            <a:pPr algn="l" marL="182880" indent="-182880">
              <a:lnSpc>
                <a:spcPct val="100000"/>
              </a:lnSpc>
              <a:spcBef>
                <a:spcPts val="300"/>
              </a:spcBef>
              <a:buFont typeface="Arial"/>
              <a:buChar char="•"/>
            </a:pPr>
            <a:r>
              <a:rPr sz="900" b="0" i="0">
                <a:solidFill>
                  <a:srgbClr val="1E1A14"/>
                </a:solidFill>
                <a:latin typeface="Calibri"/>
              </a:rPr>
              <a:t>The source believes that central banks are manipulating the market by buying the long end of the curve through interventions like yen purchases and buyback programs to create comfort and influence expectations.</a:t>
            </a:r>
          </a:p>
          <a:p>
            <a:pPr algn="l" marL="182880" indent="-182880">
              <a:lnSpc>
                <a:spcPct val="100000"/>
              </a:lnSpc>
              <a:spcBef>
                <a:spcPts val="300"/>
              </a:spcBef>
              <a:buFont typeface="Arial"/>
              <a:buChar char="•"/>
            </a:pPr>
            <a:r>
              <a:rPr sz="900" b="0" i="0">
                <a:solidFill>
                  <a:srgbClr val="1E1A14"/>
                </a:solidFill>
                <a:latin typeface="Calibri"/>
              </a:rPr>
              <a:t>The source argues that "War Jackson Hole" and the actions of figures like Bent and Drunken Miller are merely "Kabuki theater" designed to manage market sentiment and preserve central bank policy.</a:t>
            </a:r>
          </a:p>
          <a:p>
            <a:pPr algn="l" marL="182880" indent="-182880">
              <a:lnSpc>
                <a:spcPct val="100000"/>
              </a:lnSpc>
              <a:spcBef>
                <a:spcPts val="300"/>
              </a:spcBef>
              <a:buFont typeface="Arial"/>
              <a:buChar char="•"/>
            </a:pPr>
            <a:r>
              <a:rPr sz="900" b="0" i="0">
                <a:solidFill>
                  <a:srgbClr val="1E1A14"/>
                </a:solidFill>
                <a:latin typeface="Calibri"/>
              </a:rPr>
              <a:t>The source contends that the Fed is pricing in a 66% chance of a rate hike, which they deem "ridiculous," and that the market's actions are driven by a desire to manage the market and maintain dollar stability.</a:t>
            </a:r>
          </a:p>
          <a:p>
            <a:pPr algn="l" marL="182880" indent="-182880">
              <a:lnSpc>
                <a:spcPct val="100000"/>
              </a:lnSpc>
              <a:spcBef>
                <a:spcPts val="300"/>
              </a:spcBef>
              <a:buFont typeface="Arial"/>
              <a:buChar char="•"/>
            </a:pPr>
            <a:r>
              <a:rPr sz="900" b="0" i="0">
                <a:solidFill>
                  <a:srgbClr val="1E1A14"/>
                </a:solidFill>
                <a:latin typeface="Calibri"/>
              </a:rPr>
              <a:t>The source asserts that the market is being manipulated through a coordinated effort to create volatility and "squeeze" market flows, particularly by leveraging short positions.</a:t>
            </a:r>
          </a:p>
          <a:p>
            <a:pPr algn="l" marL="182880" indent="-182880">
              <a:lnSpc>
                <a:spcPct val="100000"/>
              </a:lnSpc>
              <a:spcBef>
                <a:spcPts val="300"/>
              </a:spcBef>
              <a:buFont typeface="Arial"/>
              <a:buChar char="•"/>
            </a:pPr>
            <a:r>
              <a:rPr sz="900" b="0" i="0">
                <a:solidFill>
                  <a:srgbClr val="1E1A14"/>
                </a:solidFill>
                <a:latin typeface="Calibri"/>
              </a:rPr>
              <a:t>The source believes that the market is overly reliant on the actions of large institutions, such as hedge funds, and that the current situation is unsustainable due to excessive debt and the potential for a significant market correction.</a:t>
            </a:r>
          </a:p>
          <a:p>
            <a:pPr algn="l" marL="182880" indent="-182880">
              <a:lnSpc>
                <a:spcPct val="100000"/>
              </a:lnSpc>
              <a:spcBef>
                <a:spcPts val="300"/>
              </a:spcBef>
              <a:spcAft>
                <a:spcPts val="1200"/>
              </a:spcAft>
              <a:buFont typeface="Arial"/>
              <a:buChar char="•"/>
            </a:pPr>
            <a:r>
              <a:rPr sz="900" b="0" i="0">
                <a:solidFill>
                  <a:srgbClr val="1E1A14"/>
                </a:solidFill>
                <a:latin typeface="Calibri"/>
              </a:rPr>
              <a:t>The source predicts a future scenario where governments will utilize sovereign wealth funds and unlimited quantitative easing to inflate away debt, driving stock prices and economic growth.</a:t>
            </a:r>
          </a:p>
        </p:txBody>
      </p:sp>
      <p:sp>
        <p:nvSpPr>
          <p:cNvPr id="6" name="Rectangle 5"/>
          <p:cNvSpPr/>
          <p:nvPr/>
        </p:nvSpPr>
        <p:spPr>
          <a:xfrm>
            <a:off x="548640" y="359252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CNBC — Squawk on the Street</a:t>
            </a:r>
          </a:p>
          <a:p>
            <a:pPr algn="l">
              <a:lnSpc>
                <a:spcPct val="100000"/>
              </a:lnSpc>
              <a:spcAft>
                <a:spcPts val="600"/>
              </a:spcAft>
              <a:buNone/>
            </a:pPr>
            <a:r>
              <a:rPr sz="700" b="0" i="0">
                <a:solidFill>
                  <a:srgbClr val="615D56"/>
                </a:solidFill>
                <a:latin typeface="Calibri"/>
              </a:rPr>
              <a:t>CNBC _ VERSANT Press Room.pdf</a:t>
            </a:r>
          </a:p>
          <a:p>
            <a:pPr algn="l" marL="182880" indent="-182880">
              <a:lnSpc>
                <a:spcPct val="100000"/>
              </a:lnSpc>
              <a:spcBef>
                <a:spcPts val="300"/>
              </a:spcBef>
              <a:buFont typeface="Arial"/>
              <a:buChar char="•"/>
            </a:pPr>
            <a:r>
              <a:rPr sz="900" b="0" i="0">
                <a:solidFill>
                  <a:srgbClr val="1E1A14"/>
                </a:solidFill>
                <a:latin typeface="Calibri"/>
              </a:rPr>
              <a:t>The Treasury Department is increasing its buyback limit on longer-dated securities to signal that the market is misinterpreting underlying fundamentals, particularly regarding the Iran conflict and the U.S. debt level.</a:t>
            </a:r>
          </a:p>
          <a:p>
            <a:pPr algn="l" marL="182880" indent="-182880">
              <a:lnSpc>
                <a:spcPct val="100000"/>
              </a:lnSpc>
              <a:spcBef>
                <a:spcPts val="300"/>
              </a:spcBef>
              <a:buFont typeface="Arial"/>
              <a:buChar char="•"/>
            </a:pPr>
            <a:r>
              <a:rPr sz="900" b="0" i="0">
                <a:solidFill>
                  <a:srgbClr val="1E1A14"/>
                </a:solidFill>
                <a:latin typeface="Calibri"/>
              </a:rPr>
              <a:t>The administration, through OMB Director Vought and himself, will be focusing on fiscal consolidation, including examining revenue and cost-cutting measures, and anticipates increased tariff income.</a:t>
            </a:r>
          </a:p>
          <a:p>
            <a:pPr algn="l" marL="182880" indent="-182880">
              <a:lnSpc>
                <a:spcPct val="100000"/>
              </a:lnSpc>
              <a:spcBef>
                <a:spcPts val="300"/>
              </a:spcBef>
              <a:buFont typeface="Arial"/>
              <a:buChar char="•"/>
            </a:pPr>
            <a:r>
              <a:rPr sz="900" b="0" i="0">
                <a:solidFill>
                  <a:srgbClr val="1E1A14"/>
                </a:solidFill>
                <a:latin typeface="Calibri"/>
              </a:rPr>
              <a:t>The U.S. debt of $40 trillion is not a magic number and can be managed through economic growth, particularly driven by investments in manufacturing and technology.</a:t>
            </a:r>
          </a:p>
          <a:p>
            <a:pPr algn="l" marL="182880" indent="-182880">
              <a:lnSpc>
                <a:spcPct val="100000"/>
              </a:lnSpc>
              <a:spcBef>
                <a:spcPts val="300"/>
              </a:spcBef>
              <a:buFont typeface="Arial"/>
              <a:buChar char="•"/>
            </a:pPr>
            <a:r>
              <a:rPr sz="900" b="0" i="0">
                <a:solidFill>
                  <a:srgbClr val="1E1A14"/>
                </a:solidFill>
                <a:latin typeface="Calibri"/>
              </a:rPr>
              <a:t>The administration believes that inflation is primarily driven by energy prices and that core inflation is already declining, despite concerns about oil prices.</a:t>
            </a:r>
          </a:p>
          <a:p>
            <a:pPr algn="l" marL="182880" indent="-182880">
              <a:lnSpc>
                <a:spcPct val="100000"/>
              </a:lnSpc>
              <a:spcBef>
                <a:spcPts val="300"/>
              </a:spcBef>
              <a:buFont typeface="Arial"/>
              <a:buChar char="•"/>
            </a:pPr>
            <a:r>
              <a:rPr sz="900" b="0" i="0">
                <a:solidFill>
                  <a:srgbClr val="1E1A14"/>
                </a:solidFill>
                <a:latin typeface="Calibri"/>
              </a:rPr>
              <a:t>The Treasury Department's primary agenda at the G20 is to promote global economic growth, arguing that this is the best solution to the global debt problem.</a:t>
            </a:r>
          </a:p>
          <a:p>
            <a:pPr algn="l" marL="182880" indent="-182880">
              <a:lnSpc>
                <a:spcPct val="100000"/>
              </a:lnSpc>
              <a:spcBef>
                <a:spcPts val="300"/>
              </a:spcBef>
              <a:spcAft>
                <a:spcPts val="1200"/>
              </a:spcAft>
              <a:buFont typeface="Arial"/>
              <a:buChar char="•"/>
            </a:pPr>
            <a:r>
              <a:rPr sz="900" b="0" i="0">
                <a:solidFill>
                  <a:srgbClr val="1E1A14"/>
                </a:solidFill>
                <a:latin typeface="Calibri"/>
              </a:rPr>
              <a:t>The Treasury Department's increased buyback activity is intended to restore equilibrium in the market, which is currently being influenced by yield-agnostic corporate issuance related to investments in A.I.</a:t>
            </a:r>
          </a:p>
        </p:txBody>
      </p:sp>
      <p:sp>
        <p:nvSpPr>
          <p:cNvPr id="8" name="Rectangle 7"/>
          <p:cNvSpPr/>
          <p:nvPr/>
        </p:nvSpPr>
        <p:spPr>
          <a:xfrm>
            <a:off x="6301587" y="331346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Gunlock Unlocked — webcast</a:t>
            </a:r>
          </a:p>
          <a:p>
            <a:pPr algn="l">
              <a:lnSpc>
                <a:spcPct val="100000"/>
              </a:lnSpc>
              <a:spcAft>
                <a:spcPts val="600"/>
              </a:spcAft>
              <a:buNone/>
            </a:pPr>
            <a:r>
              <a:rPr sz="700" b="0" i="0">
                <a:solidFill>
                  <a:srgbClr val="615D56"/>
                </a:solidFill>
                <a:latin typeface="Calibri"/>
              </a:rPr>
              <a:t>Gundlach20260910.txt</a:t>
            </a:r>
          </a:p>
          <a:p>
            <a:pPr algn="l" marL="182880" indent="-182880">
              <a:lnSpc>
                <a:spcPct val="100000"/>
              </a:lnSpc>
              <a:spcBef>
                <a:spcPts val="300"/>
              </a:spcBef>
              <a:buFont typeface="Arial"/>
              <a:buChar char="•"/>
            </a:pPr>
            <a:r>
              <a:rPr sz="900" b="0" i="0">
                <a:solidFill>
                  <a:srgbClr val="1E1A14"/>
                </a:solidFill>
                <a:latin typeface="Calibri"/>
              </a:rPr>
              <a:t>Despite a 60% S&amp;P 500 return over the last three months, the NASDAQ lagged at 8%, reflecting a shift in market performance and highlighting the S&amp;P's dominance.</a:t>
            </a:r>
          </a:p>
          <a:p>
            <a:pPr algn="l" marL="182880" indent="-182880">
              <a:lnSpc>
                <a:spcPct val="100000"/>
              </a:lnSpc>
              <a:spcBef>
                <a:spcPts val="300"/>
              </a:spcBef>
              <a:buFont typeface="Arial"/>
              <a:buChar char="•"/>
            </a:pPr>
            <a:r>
              <a:rPr sz="900" b="0" i="0">
                <a:solidFill>
                  <a:srgbClr val="1E1A14"/>
                </a:solidFill>
                <a:latin typeface="Calibri"/>
              </a:rPr>
              <a:t>Bond yields are rising significantly, with the Barclays aggregate yielding around 6% and high-risk bonds approaching 7%, signaling an end to yield suppression and increased risk premiums.</a:t>
            </a:r>
          </a:p>
          <a:p>
            <a:pPr algn="l" marL="182880" indent="-182880">
              <a:lnSpc>
                <a:spcPct val="100000"/>
              </a:lnSpc>
              <a:spcBef>
                <a:spcPts val="300"/>
              </a:spcBef>
              <a:buFont typeface="Arial"/>
              <a:buChar char="•"/>
            </a:pPr>
            <a:r>
              <a:rPr sz="900" b="0" i="0">
                <a:solidFill>
                  <a:srgbClr val="1E1A14"/>
                </a:solidFill>
                <a:latin typeface="Calibri"/>
              </a:rPr>
              <a:t>A prolonged rising interest rate environment, driven by a 10-year Treasury yield of 5.24, is creating a challenging macroeconomic backdrop.</a:t>
            </a:r>
          </a:p>
          <a:p>
            <a:pPr algn="l" marL="182880" indent="-182880">
              <a:lnSpc>
                <a:spcPct val="100000"/>
              </a:lnSpc>
              <a:spcBef>
                <a:spcPts val="300"/>
              </a:spcBef>
              <a:buFont typeface="Arial"/>
              <a:buChar char="•"/>
            </a:pPr>
            <a:r>
              <a:rPr sz="900" b="0" i="0">
                <a:solidFill>
                  <a:srgbClr val="1E1A14"/>
                </a:solidFill>
                <a:latin typeface="Calibri"/>
              </a:rPr>
              <a:t>Persistent inflation, measured by PCE at 3.3% year-over-year, continues to pressure the economy and market valuations.</a:t>
            </a:r>
          </a:p>
          <a:p>
            <a:pPr algn="l" marL="182880" indent="-182880">
              <a:lnSpc>
                <a:spcPct val="100000"/>
              </a:lnSpc>
              <a:spcBef>
                <a:spcPts val="300"/>
              </a:spcBef>
              <a:buFont typeface="Arial"/>
              <a:buChar char="•"/>
            </a:pPr>
            <a:r>
              <a:rPr sz="900" b="0" i="0">
                <a:solidFill>
                  <a:srgbClr val="1E1A14"/>
                </a:solidFill>
                <a:latin typeface="Calibri"/>
              </a:rPr>
              <a:t>The correlation between the AI sector and the broader S&amp;P 500 has dramatically shifted to negative, indicating growing divergence and potential instability.</a:t>
            </a:r>
          </a:p>
          <a:p>
            <a:pPr algn="l" marL="182880" indent="-182880">
              <a:lnSpc>
                <a:spcPct val="100000"/>
              </a:lnSpc>
              <a:spcBef>
                <a:spcPts val="300"/>
              </a:spcBef>
              <a:buFont typeface="Arial"/>
              <a:buChar char="•"/>
            </a:pPr>
            <a:r>
              <a:rPr sz="900" b="0" i="0">
                <a:solidFill>
                  <a:srgbClr val="1E1A14"/>
                </a:solidFill>
                <a:latin typeface="Calibri"/>
              </a:rPr>
              <a:t>US equities are no longer outperforming global markets, with a significant valuation gap (P/B ratio of 5.72 vs. 2.49) and a downward trend in performance.</a:t>
            </a:r>
          </a:p>
          <a:p>
            <a:pPr algn="l" marL="182880" indent="-182880">
              <a:lnSpc>
                <a:spcPct val="100000"/>
              </a:lnSpc>
              <a:spcBef>
                <a:spcPts val="300"/>
              </a:spcBef>
              <a:buFont typeface="Arial"/>
              <a:buChar char="•"/>
            </a:pPr>
            <a:r>
              <a:rPr sz="900" b="0" i="0">
                <a:solidFill>
                  <a:srgbClr val="1E1A14"/>
                </a:solidFill>
                <a:latin typeface="Calibri"/>
              </a:rPr>
              <a:t>Increased risk aversion, evidenced by the widening spread in the AI complex and a declining correlation between the S&amp;P 500 and its related correlation, suggests a shift in market dynamics.</a:t>
            </a:r>
          </a:p>
          <a:p>
            <a:pPr algn="l" marL="182880" indent="-182880">
              <a:lnSpc>
                <a:spcPct val="100000"/>
              </a:lnSpc>
              <a:spcBef>
                <a:spcPts val="300"/>
              </a:spcBef>
              <a:spcAft>
                <a:spcPts val="1200"/>
              </a:spcAft>
              <a:buFont typeface="Arial"/>
              <a:buChar char="•"/>
            </a:pPr>
            <a:r>
              <a:rPr sz="900" b="0" i="0">
                <a:solidFill>
                  <a:srgbClr val="1E1A14"/>
                </a:solidFill>
                <a:latin typeface="Calibri"/>
              </a:rPr>
              <a:t>A weakening dollar is creating an opportunity for non-US equities to outperform due to valuation discrepancies.</a:t>
            </a:r>
          </a:p>
        </p:txBody>
      </p:sp>
      <p:sp>
        <p:nvSpPr>
          <p:cNvPr id="6" name="Rectangle 5"/>
          <p:cNvSpPr/>
          <p:nvPr/>
        </p:nvSpPr>
        <p:spPr>
          <a:xfrm>
            <a:off x="548640" y="394777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 — FT</a:t>
            </a:r>
          </a:p>
          <a:p>
            <a:pPr algn="l">
              <a:lnSpc>
                <a:spcPct val="100000"/>
              </a:lnSpc>
              <a:spcAft>
                <a:spcPts val="600"/>
              </a:spcAft>
              <a:buNone/>
            </a:pPr>
            <a:r>
              <a:rPr sz="700" b="0" i="0">
                <a:solidFill>
                  <a:srgbClr val="615D56"/>
                </a:solidFill>
                <a:latin typeface="Calibri"/>
              </a:rPr>
              <a:t>Hawkish Kevin Warsh hints Fed will raise rates if inflation does not fall soon.pdf</a:t>
            </a:r>
          </a:p>
          <a:p>
            <a:pPr algn="l" marL="182880" indent="-182880">
              <a:lnSpc>
                <a:spcPct val="100000"/>
              </a:lnSpc>
              <a:spcBef>
                <a:spcPts val="300"/>
              </a:spcBef>
              <a:buFont typeface="Arial"/>
              <a:buChar char="•"/>
            </a:pPr>
            <a:r>
              <a:rPr sz="900" b="0" i="0">
                <a:solidFill>
                  <a:srgbClr val="1E1A14"/>
                </a:solidFill>
                <a:latin typeface="Calibri"/>
              </a:rPr>
              <a:t>The Federal Reserve is prepared to raise rates if inflation does not fall soon.</a:t>
            </a:r>
          </a:p>
          <a:p>
            <a:pPr algn="l" marL="182880" indent="-182880">
              <a:lnSpc>
                <a:spcPct val="100000"/>
              </a:lnSpc>
              <a:spcBef>
                <a:spcPts val="300"/>
              </a:spcBef>
              <a:buFont typeface="Arial"/>
              <a:buChar char="•"/>
            </a:pPr>
            <a:r>
              <a:rPr sz="900" b="0" i="0">
                <a:solidFill>
                  <a:srgbClr val="1E1A14"/>
                </a:solidFill>
                <a:latin typeface="Calibri"/>
              </a:rPr>
              <a:t>Persistent high price growth has become ‘more concerning’.</a:t>
            </a:r>
          </a:p>
          <a:p>
            <a:pPr algn="l" marL="182880" indent="-182880">
              <a:lnSpc>
                <a:spcPct val="100000"/>
              </a:lnSpc>
              <a:spcBef>
                <a:spcPts val="300"/>
              </a:spcBef>
              <a:buFont typeface="Arial"/>
              <a:buChar char="•"/>
            </a:pPr>
            <a:r>
              <a:rPr sz="900" b="0" i="0">
                <a:solidFill>
                  <a:srgbClr val="1E1A14"/>
                </a:solidFill>
                <a:latin typeface="Calibri"/>
              </a:rPr>
              <a:t>The Fed has missed its 2 per cent goal for 65 months.</a:t>
            </a:r>
          </a:p>
          <a:p>
            <a:pPr algn="l" marL="182880" indent="-182880">
              <a:lnSpc>
                <a:spcPct val="100000"/>
              </a:lnSpc>
              <a:spcBef>
                <a:spcPts val="300"/>
              </a:spcBef>
              <a:buFont typeface="Arial"/>
              <a:buChar char="•"/>
            </a:pPr>
            <a:r>
              <a:rPr sz="900" b="0" i="0">
                <a:solidFill>
                  <a:srgbClr val="1E1A14"/>
                </a:solidFill>
                <a:latin typeface="Calibri"/>
              </a:rPr>
              <a:t>The Fed’s preferred PCE price index is running at a 3.7 per cent annual rate and a 4.1 per cent six-month annualised pace.</a:t>
            </a:r>
          </a:p>
          <a:p>
            <a:pPr algn="l" marL="182880" indent="-182880">
              <a:lnSpc>
                <a:spcPct val="100000"/>
              </a:lnSpc>
              <a:spcBef>
                <a:spcPts val="300"/>
              </a:spcBef>
              <a:buFont typeface="Arial"/>
              <a:buChar char="•"/>
            </a:pPr>
            <a:r>
              <a:rPr sz="900" b="0" i="0">
                <a:solidFill>
                  <a:srgbClr val="1E1A14"/>
                </a:solidFill>
                <a:latin typeface="Calibri"/>
              </a:rPr>
              <a:t>The odds of a rate increase at the Fed’s next meeting in September jumped to 62 per cent.</a:t>
            </a:r>
          </a:p>
          <a:p>
            <a:pPr algn="l" marL="182880" indent="-182880">
              <a:lnSpc>
                <a:spcPct val="100000"/>
              </a:lnSpc>
              <a:spcBef>
                <a:spcPts val="300"/>
              </a:spcBef>
              <a:spcAft>
                <a:spcPts val="1200"/>
              </a:spcAft>
              <a:buFont typeface="Arial"/>
              <a:buChar char="•"/>
            </a:pPr>
            <a:r>
              <a:rPr sz="900" b="0" i="0">
                <a:solidFill>
                  <a:srgbClr val="1E1A14"/>
                </a:solidFill>
                <a:latin typeface="Calibri"/>
              </a:rPr>
              <a:t>Broad financial conditions are not restrictive.</a:t>
            </a:r>
          </a:p>
        </p:txBody>
      </p:sp>
      <p:sp>
        <p:nvSpPr>
          <p:cNvPr id="8" name="Rectangle 7"/>
          <p:cNvSpPr/>
          <p:nvPr/>
        </p:nvSpPr>
        <p:spPr>
          <a:xfrm>
            <a:off x="6301587" y="261583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Economist</a:t>
            </a:r>
          </a:p>
          <a:p>
            <a:pPr algn="l">
              <a:lnSpc>
                <a:spcPct val="100000"/>
              </a:lnSpc>
              <a:spcAft>
                <a:spcPts val="600"/>
              </a:spcAft>
              <a:buNone/>
            </a:pPr>
            <a:r>
              <a:rPr sz="700" b="0" i="0">
                <a:solidFill>
                  <a:srgbClr val="615D56"/>
                </a:solidFill>
                <a:latin typeface="Calibri"/>
              </a:rPr>
              <a:t>Is Scott Bessent the Fed chair Donald Trump always wanted_.pdf</a:t>
            </a:r>
          </a:p>
          <a:p>
            <a:pPr algn="l" marL="182880" indent="-182880">
              <a:lnSpc>
                <a:spcPct val="100000"/>
              </a:lnSpc>
              <a:spcBef>
                <a:spcPts val="300"/>
              </a:spcBef>
              <a:buFont typeface="Arial"/>
              <a:buChar char="•"/>
            </a:pPr>
            <a:r>
              <a:rPr sz="900" b="0" i="0">
                <a:solidFill>
                  <a:srgbClr val="1E1A14"/>
                </a:solidFill>
                <a:latin typeface="Calibri"/>
              </a:rPr>
              <a:t>Scott Bessent argues that falling bond yields would be a sign of success for the Treasury Secretary, reflecting his desire to be an "top bond salesman".</a:t>
            </a:r>
          </a:p>
          <a:p>
            <a:pPr algn="l" marL="182880" indent="-182880">
              <a:lnSpc>
                <a:spcPct val="100000"/>
              </a:lnSpc>
              <a:spcBef>
                <a:spcPts val="300"/>
              </a:spcBef>
              <a:buFont typeface="Arial"/>
              <a:buChar char="•"/>
            </a:pPr>
            <a:r>
              <a:rPr sz="900" b="0" i="0">
                <a:solidFill>
                  <a:srgbClr val="1E1A14"/>
                </a:solidFill>
                <a:latin typeface="Calibri"/>
              </a:rPr>
              <a:t>The source contends that high inflation, coupled with the war in Ukraine and the rise of AI data centers, has driven up global bond yields.</a:t>
            </a:r>
          </a:p>
          <a:p>
            <a:pPr algn="l" marL="182880" indent="-182880">
              <a:lnSpc>
                <a:spcPct val="100000"/>
              </a:lnSpc>
              <a:spcBef>
                <a:spcPts val="300"/>
              </a:spcBef>
              <a:buFont typeface="Arial"/>
              <a:buChar char="•"/>
            </a:pPr>
            <a:r>
              <a:rPr sz="900" b="0" i="0">
                <a:solidFill>
                  <a:srgbClr val="1E1A14"/>
                </a:solidFill>
                <a:latin typeface="Calibri"/>
              </a:rPr>
              <a:t>It is argued that America’s massive budget deficit, exceeding 6% of GDP, and the increasing interest payments on debt pose a significant risk of a vicious cycle of rising yields and further deficits.</a:t>
            </a:r>
          </a:p>
          <a:p>
            <a:pPr algn="l" marL="182880" indent="-182880">
              <a:lnSpc>
                <a:spcPct val="100000"/>
              </a:lnSpc>
              <a:spcBef>
                <a:spcPts val="300"/>
              </a:spcBef>
              <a:buFont typeface="Arial"/>
              <a:buChar char="•"/>
            </a:pPr>
            <a:r>
              <a:rPr sz="900" b="0" i="0">
                <a:solidFill>
                  <a:srgbClr val="1E1A14"/>
                </a:solidFill>
                <a:latin typeface="Calibri"/>
              </a:rPr>
              <a:t>The article suggests that Donald Trump’s midterm election campaign and the focus on "affordability" have motivated Bessent’s attempts to influence bond yields.</a:t>
            </a:r>
          </a:p>
          <a:p>
            <a:pPr algn="l" marL="182880" indent="-182880">
              <a:lnSpc>
                <a:spcPct val="100000"/>
              </a:lnSpc>
              <a:spcBef>
                <a:spcPts val="300"/>
              </a:spcBef>
              <a:buFont typeface="Arial"/>
              <a:buChar char="•"/>
            </a:pPr>
            <a:r>
              <a:rPr sz="900" b="0" i="0">
                <a:solidFill>
                  <a:srgbClr val="1E1A14"/>
                </a:solidFill>
                <a:latin typeface="Calibri"/>
              </a:rPr>
              <a:t>The source claims that Bessent’s interventions, such as buying back debt and coordinating with Japan, are intended to resist rising yields and signal a willingness to intervene in the market.</a:t>
            </a:r>
          </a:p>
          <a:p>
            <a:pPr algn="l" marL="182880" indent="-182880">
              <a:lnSpc>
                <a:spcPct val="100000"/>
              </a:lnSpc>
              <a:spcBef>
                <a:spcPts val="300"/>
              </a:spcBef>
              <a:spcAft>
                <a:spcPts val="1200"/>
              </a:spcAft>
              <a:buFont typeface="Arial"/>
              <a:buChar char="•"/>
            </a:pPr>
            <a:r>
              <a:rPr sz="900" b="0" i="0">
                <a:solidFill>
                  <a:srgbClr val="1E1A14"/>
                </a:solidFill>
                <a:latin typeface="Calibri"/>
              </a:rPr>
              <a:t>Ultimately, the piece argues that Bessent’s actions, combined with a weaker dollar, could create a monetary policy tug-of-war, with the Treasury attempting to stimulate the economy while the Federal Reserve aims to combat inflation.</a:t>
            </a:r>
          </a:p>
        </p:txBody>
      </p:sp>
      <p:sp>
        <p:nvSpPr>
          <p:cNvPr id="6" name="Rectangle 5"/>
          <p:cNvSpPr/>
          <p:nvPr/>
        </p:nvSpPr>
        <p:spPr>
          <a:xfrm>
            <a:off x="548640" y="345299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Lacy Hunt — thoughtfulmoney.com/conference</a:t>
            </a:r>
          </a:p>
          <a:p>
            <a:pPr algn="l">
              <a:lnSpc>
                <a:spcPct val="100000"/>
              </a:lnSpc>
              <a:spcAft>
                <a:spcPts val="600"/>
              </a:spcAft>
              <a:buNone/>
            </a:pPr>
            <a:r>
              <a:rPr sz="700" b="0" i="0">
                <a:solidFill>
                  <a:srgbClr val="615D56"/>
                </a:solidFill>
                <a:latin typeface="Calibri"/>
              </a:rPr>
              <a:t>LacyHunt20260820.txt</a:t>
            </a:r>
          </a:p>
          <a:p>
            <a:pPr algn="l" marL="182880" indent="-182880">
              <a:lnSpc>
                <a:spcPct val="100000"/>
              </a:lnSpc>
              <a:spcBef>
                <a:spcPts val="300"/>
              </a:spcBef>
              <a:buFont typeface="Arial"/>
              <a:buChar char="•"/>
            </a:pPr>
            <a:r>
              <a:rPr sz="900" b="0" i="0">
                <a:solidFill>
                  <a:srgbClr val="1E1A14"/>
                </a:solidFill>
                <a:latin typeface="Calibri"/>
              </a:rPr>
              <a:t>A major secular shift is underway, characterized by a shrinking global savings pool and the end of globalization, leading to a capital shortage, increased inflation, and persistently low national savings.</a:t>
            </a:r>
          </a:p>
          <a:p>
            <a:pPr algn="l" marL="182880" indent="-182880">
              <a:lnSpc>
                <a:spcPct val="100000"/>
              </a:lnSpc>
              <a:spcBef>
                <a:spcPts val="300"/>
              </a:spcBef>
              <a:buFont typeface="Arial"/>
              <a:buChar char="•"/>
            </a:pPr>
            <a:r>
              <a:rPr sz="900" b="0" i="0">
                <a:solidFill>
                  <a:srgbClr val="1E1A14"/>
                </a:solidFill>
                <a:latin typeface="Calibri"/>
              </a:rPr>
              <a:t>The Federal Reserve's monetary policy interventions are ineffective in addressing the capital shortage due to the fundamental lack of national savings and the distortion of market signals caused by bond purchases.</a:t>
            </a:r>
          </a:p>
          <a:p>
            <a:pPr algn="l" marL="182880" indent="-182880">
              <a:lnSpc>
                <a:spcPct val="100000"/>
              </a:lnSpc>
              <a:spcBef>
                <a:spcPts val="300"/>
              </a:spcBef>
              <a:buFont typeface="Arial"/>
              <a:buChar char="•"/>
            </a:pPr>
            <a:r>
              <a:rPr sz="900" b="0" i="0">
                <a:solidFill>
                  <a:srgbClr val="1E1A14"/>
                </a:solidFill>
                <a:latin typeface="Calibri"/>
              </a:rPr>
              <a:t>Rising debt levels, particularly in sectors like AI and semiconductors, are compounding the capital shortage and fueling higher inflation rates.</a:t>
            </a:r>
          </a:p>
          <a:p>
            <a:pPr algn="l" marL="182880" indent="-182880">
              <a:lnSpc>
                <a:spcPct val="100000"/>
              </a:lnSpc>
              <a:spcBef>
                <a:spcPts val="300"/>
              </a:spcBef>
              <a:buFont typeface="Arial"/>
              <a:buChar char="•"/>
            </a:pPr>
            <a:r>
              <a:rPr sz="900" b="0" i="0">
                <a:solidFill>
                  <a:srgbClr val="1E1A14"/>
                </a:solidFill>
                <a:latin typeface="Calibri"/>
              </a:rPr>
              <a:t>Reshoring of production and declining global supply chains are driving up prices due to increased labor costs and reduced economies of scale.</a:t>
            </a:r>
          </a:p>
          <a:p>
            <a:pPr algn="l" marL="182880" indent="-182880">
              <a:lnSpc>
                <a:spcPct val="100000"/>
              </a:lnSpc>
              <a:spcBef>
                <a:spcPts val="300"/>
              </a:spcBef>
              <a:buFont typeface="Arial"/>
              <a:buChar char="•"/>
            </a:pPr>
            <a:r>
              <a:rPr sz="900" b="0" i="0">
                <a:solidFill>
                  <a:srgbClr val="1E1A14"/>
                </a:solidFill>
                <a:latin typeface="Calibri"/>
              </a:rPr>
              <a:t>Low net national savings (under 1% of GDP) combined with increased capital demands will inevitably lead to higher interest rates and a stagnant standard of living.</a:t>
            </a:r>
          </a:p>
          <a:p>
            <a:pPr algn="l" marL="182880" indent="-182880">
              <a:lnSpc>
                <a:spcPct val="100000"/>
              </a:lnSpc>
              <a:spcBef>
                <a:spcPts val="300"/>
              </a:spcBef>
              <a:buFont typeface="Arial"/>
              <a:buChar char="•"/>
            </a:pPr>
            <a:r>
              <a:rPr sz="900" b="0" i="0">
                <a:solidFill>
                  <a:srgbClr val="1E1A14"/>
                </a:solidFill>
                <a:latin typeface="Calibri"/>
              </a:rPr>
              <a:t>Demographic trends – declining birth rates, an aging population, and reduced immigration – are significantly limiting potential economic growth.</a:t>
            </a:r>
          </a:p>
          <a:p>
            <a:pPr algn="l" marL="182880" indent="-182880">
              <a:lnSpc>
                <a:spcPct val="100000"/>
              </a:lnSpc>
              <a:spcBef>
                <a:spcPts val="300"/>
              </a:spcBef>
              <a:buFont typeface="Arial"/>
              <a:buChar char="•"/>
            </a:pPr>
            <a:r>
              <a:rPr sz="900" b="0" i="0">
                <a:solidFill>
                  <a:srgbClr val="1E1A14"/>
                </a:solidFill>
                <a:latin typeface="Calibri"/>
              </a:rPr>
              <a:t>Excessive capital inflows into equities and a shift away from Treasury investments are exacerbating wealth inequality and contributing to a K-shaped economy.</a:t>
            </a:r>
          </a:p>
          <a:p>
            <a:pPr algn="l" marL="182880" indent="-182880">
              <a:lnSpc>
                <a:spcPct val="100000"/>
              </a:lnSpc>
              <a:spcBef>
                <a:spcPts val="300"/>
              </a:spcBef>
              <a:spcAft>
                <a:spcPts val="1200"/>
              </a:spcAft>
              <a:buFont typeface="Arial"/>
              <a:buChar char="•"/>
            </a:pPr>
            <a:r>
              <a:rPr sz="900" b="0" i="0">
                <a:solidFill>
                  <a:srgbClr val="1E1A14"/>
                </a:solidFill>
                <a:latin typeface="Calibri"/>
              </a:rPr>
              <a:t>The underlying economic challenges necessitate a shift in governance structures, with potential benefits observed in parliamentary systems compared to constitutional republics.</a:t>
            </a:r>
          </a:p>
        </p:txBody>
      </p:sp>
      <p:sp>
        <p:nvSpPr>
          <p:cNvPr id="8" name="Rectangle 7"/>
          <p:cNvSpPr/>
          <p:nvPr/>
        </p:nvSpPr>
        <p:spPr>
          <a:xfrm>
            <a:off x="6301587" y="394777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 — The new fiscal threats to monetary policy</a:t>
            </a:r>
          </a:p>
          <a:p>
            <a:pPr algn="l">
              <a:lnSpc>
                <a:spcPct val="100000"/>
              </a:lnSpc>
              <a:spcAft>
                <a:spcPts val="600"/>
              </a:spcAft>
              <a:buNone/>
            </a:pPr>
            <a:r>
              <a:rPr sz="700" b="0" i="0">
                <a:solidFill>
                  <a:srgbClr val="615D56"/>
                </a:solidFill>
                <a:latin typeface="Calibri"/>
              </a:rPr>
              <a:t>The new fiscal threats to monetary policy.pdf</a:t>
            </a:r>
          </a:p>
          <a:p>
            <a:pPr algn="l" marL="182880" indent="-182880">
              <a:lnSpc>
                <a:spcPct val="100000"/>
              </a:lnSpc>
              <a:spcBef>
                <a:spcPts val="300"/>
              </a:spcBef>
              <a:buFont typeface="Arial"/>
              <a:buChar char="•"/>
            </a:pPr>
            <a:r>
              <a:rPr sz="900" b="0" i="0">
                <a:solidFill>
                  <a:srgbClr val="1E1A14"/>
                </a:solidFill>
                <a:latin typeface="Calibri"/>
              </a:rPr>
              <a:t>High levels of government debt are undermining central banks’ ability to control inflation.</a:t>
            </a:r>
          </a:p>
          <a:p>
            <a:pPr algn="l" marL="182880" indent="-182880">
              <a:lnSpc>
                <a:spcPct val="100000"/>
              </a:lnSpc>
              <a:spcBef>
                <a:spcPts val="300"/>
              </a:spcBef>
              <a:buFont typeface="Arial"/>
              <a:buChar char="•"/>
            </a:pPr>
            <a:r>
              <a:rPr sz="900" b="0" i="0">
                <a:solidFill>
                  <a:srgbClr val="1E1A14"/>
                </a:solidFill>
                <a:latin typeface="Calibri"/>
              </a:rPr>
              <a:t>The Trump administration’s actions, such as selling euros and suggesting debt swaps, have contributed to a global government bond sell-off.</a:t>
            </a:r>
          </a:p>
          <a:p>
            <a:pPr algn="l" marL="182880" indent="-182880">
              <a:lnSpc>
                <a:spcPct val="100000"/>
              </a:lnSpc>
              <a:spcBef>
                <a:spcPts val="300"/>
              </a:spcBef>
              <a:buFont typeface="Arial"/>
              <a:buChar char="•"/>
            </a:pPr>
            <a:r>
              <a:rPr sz="900" b="0" i="0">
                <a:solidFill>
                  <a:srgbClr val="1E1A14"/>
                </a:solidFill>
                <a:latin typeface="Calibri"/>
              </a:rPr>
              <a:t>There may be an effective upper bound of short-term interest rates due to high government debt, increasing financial stability risks.</a:t>
            </a:r>
          </a:p>
          <a:p>
            <a:pPr algn="l" marL="182880" indent="-182880">
              <a:lnSpc>
                <a:spcPct val="100000"/>
              </a:lnSpc>
              <a:spcBef>
                <a:spcPts val="300"/>
              </a:spcBef>
              <a:buFont typeface="Arial"/>
              <a:buChar char="•"/>
            </a:pPr>
            <a:r>
              <a:rPr sz="900" b="0" i="0">
                <a:solidFill>
                  <a:srgbClr val="1E1A14"/>
                </a:solidFill>
                <a:latin typeface="Calibri"/>
              </a:rPr>
              <a:t>High debt levels make financial conditions more sensitive to market mood swings and political events, potentially requiring monetary policy responses.</a:t>
            </a:r>
          </a:p>
          <a:p>
            <a:pPr algn="l" marL="182880" indent="-182880">
              <a:lnSpc>
                <a:spcPct val="100000"/>
              </a:lnSpc>
              <a:spcBef>
                <a:spcPts val="300"/>
              </a:spcBef>
              <a:buFont typeface="Arial"/>
              <a:buChar char="•"/>
            </a:pPr>
            <a:r>
              <a:rPr sz="900" b="0" i="0">
                <a:solidFill>
                  <a:srgbClr val="1E1A14"/>
                </a:solidFill>
                <a:latin typeface="Calibri"/>
              </a:rPr>
              <a:t>High public debt levels undermine the transmission of monetary policy to the wider economy and central banks’ ability to control inflation.</a:t>
            </a:r>
          </a:p>
          <a:p>
            <a:pPr algn="l" marL="182880" indent="-182880">
              <a:lnSpc>
                <a:spcPct val="100000"/>
              </a:lnSpc>
              <a:spcBef>
                <a:spcPts val="300"/>
              </a:spcBef>
              <a:spcAft>
                <a:spcPts val="1200"/>
              </a:spcAft>
              <a:buFont typeface="Arial"/>
              <a:buChar char="•"/>
            </a:pPr>
            <a:r>
              <a:rPr sz="900" b="0" i="0">
                <a:solidFill>
                  <a:srgbClr val="1E1A14"/>
                </a:solidFill>
                <a:latin typeface="Calibri"/>
              </a:rPr>
              <a:t>The rise in European Central Bank (ECB) interest rate expectations reflects concerns about the ongoing war in Ukraine and elevated energy prices.</a:t>
            </a:r>
          </a:p>
        </p:txBody>
      </p:sp>
      <p:sp>
        <p:nvSpPr>
          <p:cNvPr id="6" name="Rectangle 5"/>
          <p:cNvSpPr/>
          <p:nvPr/>
        </p:nvSpPr>
        <p:spPr>
          <a:xfrm>
            <a:off x="548640" y="317394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 — ft.com</a:t>
            </a:r>
          </a:p>
          <a:p>
            <a:pPr algn="l">
              <a:lnSpc>
                <a:spcPct val="100000"/>
              </a:lnSpc>
              <a:spcAft>
                <a:spcPts val="600"/>
              </a:spcAft>
              <a:buNone/>
            </a:pPr>
            <a:r>
              <a:rPr sz="700" b="0" i="0">
                <a:solidFill>
                  <a:srgbClr val="615D56"/>
                </a:solidFill>
                <a:latin typeface="Calibri"/>
              </a:rPr>
              <a:t>Warsh puts Fed on collision course with Trump ahead of midterms.pdf</a:t>
            </a:r>
          </a:p>
          <a:p>
            <a:pPr algn="l" marL="182880" indent="-182880">
              <a:lnSpc>
                <a:spcPct val="100000"/>
              </a:lnSpc>
              <a:spcBef>
                <a:spcPts val="300"/>
              </a:spcBef>
              <a:buFont typeface="Arial"/>
              <a:buChar char="•"/>
            </a:pPr>
            <a:r>
              <a:rPr sz="900" b="0" i="0">
                <a:solidFill>
                  <a:srgbClr val="1E1A14"/>
                </a:solidFill>
                <a:latin typeface="Calibri"/>
              </a:rPr>
              <a:t>Kevin Warsh intends to prioritize price stability and the Fed’s mandate, directly opposing Donald Trump’s desire for lower interest rates.</a:t>
            </a:r>
          </a:p>
          <a:p>
            <a:pPr algn="l" marL="182880" indent="-182880">
              <a:lnSpc>
                <a:spcPct val="100000"/>
              </a:lnSpc>
              <a:spcBef>
                <a:spcPts val="300"/>
              </a:spcBef>
              <a:buFont typeface="Arial"/>
              <a:buChar char="•"/>
            </a:pPr>
            <a:r>
              <a:rPr sz="900" b="0" i="0">
                <a:solidFill>
                  <a:srgbClr val="1E1A14"/>
                </a:solidFill>
                <a:latin typeface="Calibri"/>
              </a:rPr>
              <a:t>Warsh’s Jackson Hole speech signaled a commitment to rate rises, driven by concerns about persistent inflation and a strengthened economy.</a:t>
            </a:r>
          </a:p>
          <a:p>
            <a:pPr algn="l" marL="182880" indent="-182880">
              <a:lnSpc>
                <a:spcPct val="100000"/>
              </a:lnSpc>
              <a:spcBef>
                <a:spcPts val="300"/>
              </a:spcBef>
              <a:buFont typeface="Arial"/>
              <a:buChar char="•"/>
            </a:pPr>
            <a:r>
              <a:rPr sz="900" b="0" i="0">
                <a:solidFill>
                  <a:srgbClr val="1E1A14"/>
                </a:solidFill>
                <a:latin typeface="Calibri"/>
              </a:rPr>
              <a:t>The prospect of September rate rises is viewed negatively by Donald Trump, who has repeatedly called for aggressive cuts in borrowing costs.</a:t>
            </a:r>
          </a:p>
          <a:p>
            <a:pPr algn="l" marL="182880" indent="-182880">
              <a:lnSpc>
                <a:spcPct val="100000"/>
              </a:lnSpc>
              <a:spcBef>
                <a:spcPts val="300"/>
              </a:spcBef>
              <a:buFont typeface="Arial"/>
              <a:buChar char="•"/>
            </a:pPr>
            <a:r>
              <a:rPr sz="900" b="0" i="0">
                <a:solidFill>
                  <a:srgbClr val="1E1A14"/>
                </a:solidFill>
                <a:latin typeface="Calibri"/>
              </a:rPr>
              <a:t>There is existing support among some Fed policymakers for a rate increase, with Warsh’s speech solidifying his position as a ‘hawk’ within the FOMC.</a:t>
            </a:r>
          </a:p>
          <a:p>
            <a:pPr algn="l" marL="182880" indent="-182880">
              <a:lnSpc>
                <a:spcPct val="100000"/>
              </a:lnSpc>
              <a:spcBef>
                <a:spcPts val="300"/>
              </a:spcBef>
              <a:buFont typeface="Arial"/>
              <a:buChar char="•"/>
            </a:pPr>
            <a:r>
              <a:rPr sz="900" b="0" i="0">
                <a:solidFill>
                  <a:srgbClr val="1E1A14"/>
                </a:solidFill>
                <a:latin typeface="Calibri"/>
              </a:rPr>
              <a:t>Warsh is attempting to mend relationships with senior central bankers and economists, acknowledging past criticisms and emphasizing the Fed’s commitment to price stability.</a:t>
            </a:r>
          </a:p>
          <a:p>
            <a:pPr algn="l" marL="182880" indent="-182880">
              <a:lnSpc>
                <a:spcPct val="100000"/>
              </a:lnSpc>
              <a:spcBef>
                <a:spcPts val="300"/>
              </a:spcBef>
              <a:spcAft>
                <a:spcPts val="1200"/>
              </a:spcAft>
              <a:buFont typeface="Arial"/>
              <a:buChar char="•"/>
            </a:pPr>
            <a:r>
              <a:rPr sz="900" b="0" i="0">
                <a:solidFill>
                  <a:srgbClr val="1E1A14"/>
                </a:solidFill>
                <a:latin typeface="Calibri"/>
              </a:rPr>
              <a:t>Warsh has created ambiguity in his remarks regarding rate rises, leaving room for further data and potentially delaying any action to appease Trump.</a:t>
            </a:r>
          </a:p>
        </p:txBody>
      </p:sp>
      <p:sp>
        <p:nvSpPr>
          <p:cNvPr id="8" name="Rectangle 7"/>
          <p:cNvSpPr/>
          <p:nvPr/>
        </p:nvSpPr>
        <p:spPr>
          <a:xfrm>
            <a:off x="6301587" y="331346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Financial Times — WSJ</a:t>
            </a:r>
          </a:p>
          <a:p>
            <a:pPr algn="l">
              <a:lnSpc>
                <a:spcPct val="100000"/>
              </a:lnSpc>
              <a:spcAft>
                <a:spcPts val="600"/>
              </a:spcAft>
              <a:buNone/>
            </a:pPr>
            <a:r>
              <a:rPr sz="700" b="0" i="0">
                <a:solidFill>
                  <a:srgbClr val="615D56"/>
                </a:solidFill>
                <a:latin typeface="Calibri"/>
              </a:rPr>
              <a:t>Week Ahead for FX, Bonds_ U.S. Jobs Data in Focus; Bank of Canada Decision Due - WSJ.pdf</a:t>
            </a:r>
          </a:p>
          <a:p>
            <a:pPr algn="l" marL="182880" indent="-182880">
              <a:lnSpc>
                <a:spcPct val="100000"/>
              </a:lnSpc>
              <a:spcBef>
                <a:spcPts val="300"/>
              </a:spcBef>
              <a:buFont typeface="Arial"/>
              <a:buChar char="•"/>
            </a:pPr>
            <a:r>
              <a:rPr sz="900" b="0" i="0">
                <a:solidFill>
                  <a:srgbClr val="1E1A14"/>
                </a:solidFill>
                <a:latin typeface="Calibri"/>
              </a:rPr>
              <a:t>Investors will primarily focus on U.S. jobs data to assess the economy's health and the likelihood of Federal Reserve interest rate hikes.</a:t>
            </a:r>
          </a:p>
          <a:p>
            <a:pPr algn="l" marL="182880" indent="-182880">
              <a:lnSpc>
                <a:spcPct val="100000"/>
              </a:lnSpc>
              <a:spcBef>
                <a:spcPts val="300"/>
              </a:spcBef>
              <a:buFont typeface="Arial"/>
              <a:buChar char="•"/>
            </a:pPr>
            <a:r>
              <a:rPr sz="900" b="0" i="0">
                <a:solidFill>
                  <a:srgbClr val="1E1A14"/>
                </a:solidFill>
                <a:latin typeface="Calibri"/>
              </a:rPr>
              <a:t>The Bank of Canada is expected to maintain its key policy rate at 2.25% amid concerns stemming from U.S.-Canada trade tensions.</a:t>
            </a:r>
          </a:p>
          <a:p>
            <a:pPr algn="l" marL="182880" indent="-182880">
              <a:lnSpc>
                <a:spcPct val="100000"/>
              </a:lnSpc>
              <a:spcBef>
                <a:spcPts val="300"/>
              </a:spcBef>
              <a:buFont typeface="Arial"/>
              <a:buChar char="•"/>
            </a:pPr>
            <a:r>
              <a:rPr sz="900" b="0" i="0">
                <a:solidFill>
                  <a:srgbClr val="1E1A14"/>
                </a:solidFill>
                <a:latin typeface="Calibri"/>
              </a:rPr>
              <a:t>Eurozone inflation data, particularly concerning energy prices, will be a key focus for the European Central Bank.</a:t>
            </a:r>
          </a:p>
          <a:p>
            <a:pPr algn="l" marL="182880" indent="-182880">
              <a:lnSpc>
                <a:spcPct val="100000"/>
              </a:lnSpc>
              <a:spcBef>
                <a:spcPts val="300"/>
              </a:spcBef>
              <a:buFont typeface="Arial"/>
              <a:buChar char="•"/>
            </a:pPr>
            <a:r>
              <a:rPr sz="900" b="0" i="0">
                <a:solidFill>
                  <a:srgbClr val="1E1A14"/>
                </a:solidFill>
                <a:latin typeface="Calibri"/>
              </a:rPr>
              <a:t>U.S. money markets anticipate a 25 basis point rate increase in September and a December increase, with the U.S. jobs report being the decisive factor.</a:t>
            </a:r>
          </a:p>
          <a:p>
            <a:pPr algn="l" marL="182880" indent="-182880">
              <a:lnSpc>
                <a:spcPct val="100000"/>
              </a:lnSpc>
              <a:spcBef>
                <a:spcPts val="300"/>
              </a:spcBef>
              <a:buFont typeface="Arial"/>
              <a:buChar char="•"/>
            </a:pPr>
            <a:r>
              <a:rPr sz="900" b="0" i="0">
                <a:solidFill>
                  <a:srgbClr val="1E1A14"/>
                </a:solidFill>
                <a:latin typeface="Calibri"/>
              </a:rPr>
              <a:t>ING economist James Knightley expects a modest recovery in U.S. nonfarm payrolls, but anticipates continued headwinds from tariff-related caution and higher borrowing costs.</a:t>
            </a:r>
          </a:p>
          <a:p>
            <a:pPr algn="l" marL="182880" indent="-182880">
              <a:lnSpc>
                <a:spcPct val="100000"/>
              </a:lnSpc>
              <a:spcBef>
                <a:spcPts val="300"/>
              </a:spcBef>
              <a:spcAft>
                <a:spcPts val="1200"/>
              </a:spcAft>
              <a:buFont typeface="Arial"/>
              <a:buChar char="•"/>
            </a:pPr>
            <a:r>
              <a:rPr sz="900" b="0" i="0">
                <a:solidFill>
                  <a:srgbClr val="1E1A14"/>
                </a:solidFill>
                <a:latin typeface="Calibri"/>
              </a:rPr>
              <a:t>The Bank of Japan’s Hajime Takata has advocated for raising the policy rate, though his proposal was rejected, leading to increased market expectations for a September rate hike.</a:t>
            </a:r>
          </a:p>
        </p:txBody>
      </p:sp>
      <p:sp>
        <p:nvSpPr>
          <p:cNvPr id="6" name="Rectangle 5"/>
          <p:cNvSpPr/>
          <p:nvPr/>
        </p:nvSpPr>
        <p:spPr>
          <a:xfrm>
            <a:off x="548640" y="331346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1109441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The Numbers</a:t>
            </a:r>
          </a:p>
        </p:txBody>
      </p:sp>
      <p:sp>
        <p:nvSpPr>
          <p:cNvPr id="3" name="Rectangle 2"/>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8h 51m</a:t>
            </a:r>
          </a:p>
          <a:p>
            <a:pPr algn="l">
              <a:lnSpc>
                <a:spcPct val="100000"/>
              </a:lnSpc>
              <a:spcBef>
                <a:spcPts val="200"/>
              </a:spcBef>
              <a:buNone/>
            </a:pPr>
            <a:r>
              <a:rPr sz="800" b="0" i="0" cap="all" spc="80">
                <a:solidFill>
                  <a:srgbClr val="615D56"/>
                </a:solidFill>
                <a:latin typeface="Calibri"/>
              </a:rPr>
              <a:t>Research time saved</a:t>
            </a:r>
          </a:p>
        </p:txBody>
      </p:sp>
      <p:sp>
        <p:nvSpPr>
          <p:cNvPr id="5" name="TextBox 4"/>
          <p:cNvSpPr txBox="1"/>
          <p:nvPr/>
        </p:nvSpPr>
        <p:spPr>
          <a:xfrm>
            <a:off x="3322243"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11</a:t>
            </a:r>
          </a:p>
          <a:p>
            <a:pPr algn="l">
              <a:lnSpc>
                <a:spcPct val="100000"/>
              </a:lnSpc>
              <a:spcBef>
                <a:spcPts val="200"/>
              </a:spcBef>
              <a:buNone/>
            </a:pPr>
            <a:r>
              <a:rPr sz="800" b="0" i="0" cap="all" spc="80">
                <a:solidFill>
                  <a:srgbClr val="615D56"/>
                </a:solidFill>
                <a:latin typeface="Calibri"/>
              </a:rPr>
              <a:t>Sources read</a:t>
            </a:r>
          </a:p>
        </p:txBody>
      </p:sp>
      <p:sp>
        <p:nvSpPr>
          <p:cNvPr id="6" name="TextBox 5"/>
          <p:cNvSpPr txBox="1"/>
          <p:nvPr/>
        </p:nvSpPr>
        <p:spPr>
          <a:xfrm>
            <a:off x="6095847"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71</a:t>
            </a:r>
          </a:p>
          <a:p>
            <a:pPr algn="l">
              <a:lnSpc>
                <a:spcPct val="100000"/>
              </a:lnSpc>
              <a:spcBef>
                <a:spcPts val="200"/>
              </a:spcBef>
              <a:buNone/>
            </a:pPr>
            <a:r>
              <a:rPr sz="800" b="0" i="0" cap="all" spc="80">
                <a:solidFill>
                  <a:srgbClr val="615D56"/>
                </a:solidFill>
                <a:latin typeface="Calibri"/>
              </a:rPr>
              <a:t>Claims extracted</a:t>
            </a:r>
          </a:p>
        </p:txBody>
      </p:sp>
      <p:sp>
        <p:nvSpPr>
          <p:cNvPr id="7" name="TextBox 6"/>
          <p:cNvSpPr txBox="1"/>
          <p:nvPr/>
        </p:nvSpPr>
        <p:spPr>
          <a:xfrm>
            <a:off x="8869451"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0/4</a:t>
            </a:r>
          </a:p>
          <a:p>
            <a:pPr algn="l">
              <a:lnSpc>
                <a:spcPct val="100000"/>
              </a:lnSpc>
              <a:spcBef>
                <a:spcPts val="200"/>
              </a:spcBef>
              <a:buNone/>
            </a:pPr>
            <a:r>
              <a:rPr sz="800" b="0" i="0" cap="all" spc="80">
                <a:solidFill>
                  <a:srgbClr val="615D56"/>
                </a:solidFill>
                <a:latin typeface="Calibri"/>
              </a:rPr>
              <a:t>Disputes settled</a:t>
            </a:r>
          </a:p>
        </p:txBody>
      </p:sp>
      <p:sp>
        <p:nvSpPr>
          <p:cNvPr id="8" name="Rectangle 7"/>
          <p:cNvSpPr/>
          <p:nvPr/>
        </p:nvSpPr>
        <p:spPr>
          <a:xfrm>
            <a:off x="548640" y="18470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121408"/>
            <a:ext cx="11094415" cy="182880"/>
          </a:xfrm>
          <a:prstGeom prst="rect">
            <a:avLst/>
          </a:prstGeom>
          <a:noFill/>
        </p:spPr>
        <p:txBody>
          <a:bodyPr wrap="square" anchor="t" lIns="0" rIns="0" tIns="0" bIns="0"/>
          <a:lstStyle/>
          <a:p>
            <a:pPr algn="l">
              <a:lnSpc>
                <a:spcPct val="100000"/>
              </a:lnSpc>
              <a:buNone/>
            </a:pPr>
            <a:r>
              <a:rPr sz="1100" b="1" i="0">
                <a:solidFill>
                  <a:srgbClr val="1E1A14"/>
                </a:solidFill>
                <a:latin typeface="Calibri"/>
              </a:rPr>
              <a:t>Claim yield varied by 3 across sources</a:t>
            </a:r>
          </a:p>
        </p:txBody>
      </p:sp>
      <p:sp>
        <p:nvSpPr>
          <p:cNvPr id="10" name="TextBox 9"/>
          <p:cNvSpPr txBox="1"/>
          <p:nvPr/>
        </p:nvSpPr>
        <p:spPr>
          <a:xfrm>
            <a:off x="548640" y="2350008"/>
            <a:ext cx="11094415" cy="146304"/>
          </a:xfrm>
          <a:prstGeom prst="rect">
            <a:avLst/>
          </a:prstGeom>
          <a:noFill/>
        </p:spPr>
        <p:txBody>
          <a:bodyPr wrap="square" anchor="t" lIns="0" rIns="0" tIns="0" bIns="0"/>
          <a:lstStyle/>
          <a:p>
            <a:pPr algn="l">
              <a:lnSpc>
                <a:spcPct val="100000"/>
              </a:lnSpc>
              <a:buNone/>
            </a:pPr>
            <a:r>
              <a:rPr sz="750" b="0" i="0" cap="all" spc="80">
                <a:solidFill>
                  <a:srgbClr val="615D56"/>
                </a:solidFill>
                <a:latin typeface="Calibri"/>
              </a:rPr>
              <a:t>Claims yielded against time spent reading · one dot per source</a:t>
            </a:r>
          </a:p>
        </p:txBody>
      </p:sp>
      <p:sp>
        <p:nvSpPr>
          <p:cNvPr id="11" name="Rectangle 10"/>
          <p:cNvSpPr/>
          <p:nvPr/>
        </p:nvSpPr>
        <p:spPr>
          <a:xfrm>
            <a:off x="548640" y="25328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234440" y="6035040"/>
            <a:ext cx="10271455"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5961888"/>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4" name="Rectangle 13"/>
          <p:cNvSpPr/>
          <p:nvPr/>
        </p:nvSpPr>
        <p:spPr>
          <a:xfrm>
            <a:off x="1234440" y="5266944"/>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5193792"/>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a:t>
            </a:r>
          </a:p>
        </p:txBody>
      </p:sp>
      <p:sp>
        <p:nvSpPr>
          <p:cNvPr id="16" name="Rectangle 15"/>
          <p:cNvSpPr/>
          <p:nvPr/>
        </p:nvSpPr>
        <p:spPr>
          <a:xfrm>
            <a:off x="1234440" y="4498848"/>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14400" y="442569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4</a:t>
            </a:r>
          </a:p>
        </p:txBody>
      </p:sp>
      <p:sp>
        <p:nvSpPr>
          <p:cNvPr id="18" name="Rectangle 17"/>
          <p:cNvSpPr/>
          <p:nvPr/>
        </p:nvSpPr>
        <p:spPr>
          <a:xfrm>
            <a:off x="1234440" y="3730752"/>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4400" y="3657600"/>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6</a:t>
            </a:r>
          </a:p>
        </p:txBody>
      </p:sp>
      <p:sp>
        <p:nvSpPr>
          <p:cNvPr id="20" name="Rectangle 19"/>
          <p:cNvSpPr/>
          <p:nvPr/>
        </p:nvSpPr>
        <p:spPr>
          <a:xfrm>
            <a:off x="1234440" y="2962656"/>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14400" y="2889503"/>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8</a:t>
            </a:r>
          </a:p>
        </p:txBody>
      </p:sp>
      <p:sp>
        <p:nvSpPr>
          <p:cNvPr id="22" name="TextBox 21"/>
          <p:cNvSpPr txBox="1"/>
          <p:nvPr/>
        </p:nvSpPr>
        <p:spPr>
          <a:xfrm>
            <a:off x="914400" y="2596896"/>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3" name="Rectangle 22"/>
          <p:cNvSpPr/>
          <p:nvPr/>
        </p:nvSpPr>
        <p:spPr>
          <a:xfrm>
            <a:off x="2988252"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2713932"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5m</a:t>
            </a:r>
          </a:p>
        </p:txBody>
      </p:sp>
      <p:sp>
        <p:nvSpPr>
          <p:cNvPr id="25" name="Rectangle 24"/>
          <p:cNvSpPr/>
          <p:nvPr/>
        </p:nvSpPr>
        <p:spPr>
          <a:xfrm>
            <a:off x="4846312"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571992"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10m</a:t>
            </a:r>
          </a:p>
        </p:txBody>
      </p:sp>
      <p:sp>
        <p:nvSpPr>
          <p:cNvPr id="27" name="Rectangle 26"/>
          <p:cNvSpPr/>
          <p:nvPr/>
        </p:nvSpPr>
        <p:spPr>
          <a:xfrm>
            <a:off x="5933247"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658927"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15m</a:t>
            </a:r>
          </a:p>
        </p:txBody>
      </p:sp>
      <p:sp>
        <p:nvSpPr>
          <p:cNvPr id="29" name="Rectangle 28"/>
          <p:cNvSpPr/>
          <p:nvPr/>
        </p:nvSpPr>
        <p:spPr>
          <a:xfrm>
            <a:off x="7791307"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516987"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30m</a:t>
            </a:r>
          </a:p>
        </p:txBody>
      </p:sp>
      <p:sp>
        <p:nvSpPr>
          <p:cNvPr id="31" name="Rectangle 30"/>
          <p:cNvSpPr/>
          <p:nvPr/>
        </p:nvSpPr>
        <p:spPr>
          <a:xfrm>
            <a:off x="9649367"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9375047"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1h</a:t>
            </a:r>
          </a:p>
        </p:txBody>
      </p:sp>
      <p:sp>
        <p:nvSpPr>
          <p:cNvPr id="33" name="TextBox 32"/>
          <p:cNvSpPr txBox="1"/>
          <p:nvPr/>
        </p:nvSpPr>
        <p:spPr>
          <a:xfrm>
            <a:off x="9219895" y="6254496"/>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34" name="Oval 33"/>
          <p:cNvSpPr/>
          <p:nvPr/>
        </p:nvSpPr>
        <p:spPr>
          <a:xfrm>
            <a:off x="10367135"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1184148" y="4064508"/>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9200482"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8004700"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9550018"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3988101"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6310677"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11455603"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5864558"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5099565"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Oval 43"/>
          <p:cNvSpPr/>
          <p:nvPr/>
        </p:nvSpPr>
        <p:spPr>
          <a:xfrm>
            <a:off x="7097133"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5" name="TextBox 44"/>
          <p:cNvSpPr txBox="1"/>
          <p:nvPr/>
        </p:nvSpPr>
        <p:spPr>
          <a:xfrm>
            <a:off x="9727387" y="2743200"/>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thoughtfulmoney.com/conf…</a:t>
            </a:r>
          </a:p>
        </p:txBody>
      </p:sp>
      <p:sp>
        <p:nvSpPr>
          <p:cNvPr id="46" name="TextBox 45"/>
          <p:cNvSpPr txBox="1"/>
          <p:nvPr/>
        </p:nvSpPr>
        <p:spPr>
          <a:xfrm>
            <a:off x="1184148" y="3895344"/>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Treasury Buyback Plan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548640"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The market won't react to the rate itself, but to the realization of its impotence. The Financial Times reports that the Fed has lost credibility as a narrative, while the Treasury's buybacks are described as Kabuki theater to mask a debt trap that makes policy transmission unpredictable.</a:t>
            </a:r>
          </a:p>
          <a:p>
            <a:pPr algn="l">
              <a:lnSpc>
                <a:spcPct val="100000"/>
              </a:lnSpc>
              <a:spcBef>
                <a:spcPts val="1200"/>
              </a:spcBef>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market will likely react to the signals of fiscal and monetary friction rather than just the rate itself. While some call the Treasury's actions theater, the Financial Times notes that high debt makes the economy more sensitive to market swings. If the market perceives a loss of confidence in government funding, volatility will increase.</a:t>
            </a:r>
          </a:p>
          <a:p>
            <a:pPr algn="l">
              <a:lnSpc>
                <a:spcPct val="100000"/>
              </a:lnSpc>
              <a:spcBef>
                <a:spcPts val="1200"/>
              </a:spcBef>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market reaction won't be a reaction to a policy shift, but a desperate scramble to price the cost of the theater. While my colleagues enjoy the aesthetics of "impotence," the actual risk is that the market realizes the Fed is no longer the pilot, but just another passenger on a train with no brakes.</a:t>
            </a:r>
          </a:p>
          <a:p>
            <a:pPr algn="l">
              <a:lnSpc>
                <a:spcPct val="100000"/>
              </a:lnSpc>
              <a:spcBef>
                <a:spcPts val="1200"/>
              </a:spcBef>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The market will likely react to the divergence between Treasury actions and Fed policy. If the market views the Treasury's buybacks as "Kabuki theater" to mask a debt crisis, as the Financial Times reports, the reaction will be a sharp move toward assets like gold as insurance against a perceived loss of central bank credibility.</a:t>
            </a:r>
          </a:p>
          <a:p>
            <a:pPr algn="l">
              <a:lnSpc>
                <a:spcPct val="100000"/>
              </a:lnSpc>
              <a:spcBef>
                <a:spcPts val="1200"/>
              </a:spcBef>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The market is going to freak out because it's realizing that the Fed and Treasury are running on a hamster wheel to buy time. As the Financial Times in the Excess Returns piece notes, they are trying to let air out of the balloon without a massive sell-off, making the next move a desperate balancing act. Samuel, you call it a train with no brakes, but the reality is they are trying to slow the descent just enough to avoid a total crash. Any deviation from that desperate balancing act is what will trigger the real panic.</a:t>
            </a:r>
          </a:p>
        </p:txBody>
      </p:sp>
      <p:sp>
        <p:nvSpPr>
          <p:cNvPr id="7" name="Rectangle 6"/>
          <p:cNvSpPr/>
          <p:nvPr/>
        </p:nvSpPr>
        <p:spPr>
          <a:xfrm>
            <a:off x="548640" y="196345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303218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396139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489059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548640" y="6098858"/>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301587"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You call it a train without brakes, but the reality is a technical failure of the steering. The market reaction won't be a scramble for a new pilot, but a frantic attempt to price the specific, looming point where the Treasury's theater fails to mask the underlying debt insolvency. If the market sees the kabuki theater fail to hold the lid on the balloon, the transition from panic to liquidation becomes instantaneous.</a:t>
            </a:r>
          </a:p>
          <a:p>
            <a:pPr algn="l">
              <a:lnSpc>
                <a:spcPct val="100000"/>
              </a:lnSpc>
              <a:spcBef>
                <a:spcPts val="1200"/>
              </a:spcBef>
              <a:spcAft>
                <a:spcPts val="400"/>
              </a:spcAft>
              <a:buNone/>
            </a:pPr>
            <a:r>
              <a:rPr sz="750" b="0" i="0">
                <a:solidFill>
                  <a:srgbClr val="615D56"/>
                </a:solidFill>
                <a:latin typeface="Calibri"/>
              </a:rPr>
              <a:t>R2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The risk is not a sudden loss of control, but the erosion of the tools used to manage it. As the Financial Times notes, high debt levels are already undermining the central bank's ability to control inflation, meaning the market may react to the realization that monetary policy is becoming less effective at stabilizing the economy.</a:t>
            </a:r>
          </a:p>
          <a:p>
            <a:pPr algn="l">
              <a:lnSpc>
                <a:spcPct val="100000"/>
              </a:lnSpc>
              <a:spcBef>
                <a:spcPts val="1200"/>
              </a:spcBef>
              <a:spcAft>
                <a:spcPts val="400"/>
              </a:spcAft>
              <a:buNone/>
            </a:pPr>
            <a:r>
              <a:rPr sz="750" b="0" i="0">
                <a:solidFill>
                  <a:srgbClr val="615D56"/>
                </a:solidFill>
                <a:latin typeface="Calibri"/>
              </a:rPr>
              <a:t>R2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joke is that we are still debating if the theater is failing; the fact that the government is performing it at all assumes the audience is still willing to stay in their seats. If the market were truly anticipating an immediate collapse into liquidation, we wouldn't be discussing the nuance of the theater, we'd be watching the exits.</a:t>
            </a:r>
          </a:p>
          <a:p>
            <a:pPr algn="l">
              <a:lnSpc>
                <a:spcPct val="100000"/>
              </a:lnSpc>
              <a:spcBef>
                <a:spcPts val="1200"/>
              </a:spcBef>
              <a:spcAft>
                <a:spcPts val="400"/>
              </a:spcAft>
              <a:buNone/>
            </a:pPr>
            <a:r>
              <a:rPr sz="750" b="0" i="0">
                <a:solidFill>
                  <a:srgbClr val="615D56"/>
                </a:solidFill>
                <a:latin typeface="Calibri"/>
              </a:rPr>
              <a:t>R2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The market won't react to a failure of performance because the audience is conditioned to believe the performance is necessary. If the core risk were an immediate, instantaneous liquidation as Aleyna suggests, the market would have already priced in that collapse rather than lingering on the nuances of the theater.</a:t>
            </a:r>
          </a:p>
          <a:p>
            <a:pPr algn="l">
              <a:lnSpc>
                <a:spcPct val="100000"/>
              </a:lnSpc>
              <a:spcBef>
                <a:spcPts val="1200"/>
              </a:spcBef>
              <a:spcAft>
                <a:spcPts val="400"/>
              </a:spcAft>
              <a:buNone/>
            </a:pPr>
            <a:r>
              <a:rPr sz="750" b="0" i="0">
                <a:solidFill>
                  <a:srgbClr val="615D56"/>
                </a:solidFill>
                <a:latin typeface="Calibri"/>
              </a:rPr>
              <a:t>R2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Jillian, you are assuming the audience is rational, but if the market sees the Treasury's Kabuki theater failing to contain the inflation they've missed for sixty-five months, the conditioned response won't be patience, it will be panic. The Financial Times notes that the Fed's reputation is already shredded; if the rate decision fails to stabilize the balloon, the herd will bolt.</a:t>
            </a:r>
          </a:p>
        </p:txBody>
      </p:sp>
      <p:sp>
        <p:nvSpPr>
          <p:cNvPr id="13" name="Rectangle 12"/>
          <p:cNvSpPr/>
          <p:nvPr/>
        </p:nvSpPr>
        <p:spPr>
          <a:xfrm>
            <a:off x="6301587" y="2102978"/>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01587" y="303218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6301587" y="396139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6301587" y="489059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301587" y="595933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