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September 2026</a:t>
            </a:r>
          </a:p>
        </p:txBody>
      </p:sp>
      <p:sp>
        <p:nvSpPr>
          <p:cNvPr id="3" name="TextBox 2"/>
          <p:cNvSpPr txBox="1"/>
          <p:nvPr/>
        </p:nvSpPr>
        <p:spPr>
          <a:xfrm>
            <a:off x="548640" y="411480"/>
            <a:ext cx="7711135" cy="1429390"/>
          </a:xfrm>
          <a:prstGeom prst="rect">
            <a:avLst/>
          </a:prstGeom>
          <a:noFill/>
        </p:spPr>
        <p:txBody>
          <a:bodyPr wrap="square" anchor="t" lIns="0" rIns="0" tIns="0" bIns="0"/>
          <a:lstStyle/>
          <a:p>
            <a:pPr algn="l">
              <a:lnSpc>
                <a:spcPct val="100000"/>
              </a:lnSpc>
              <a:buNone/>
            </a:pPr>
            <a:r>
              <a:rPr sz="2400" b="1" i="0">
                <a:solidFill>
                  <a:srgbClr val="1E1A14"/>
                </a:solidFill>
                <a:latin typeface="Cambria"/>
              </a:rPr>
              <a:t>Fragrance industry is 5000 years. Industrial fragrance is 200 years old. What new will drive market share and margin tomorrow in a market which is 5000 years old?</a:t>
            </a:r>
          </a:p>
        </p:txBody>
      </p:sp>
      <p:sp>
        <p:nvSpPr>
          <p:cNvPr id="4" name="TextBox 3"/>
          <p:cNvSpPr txBox="1"/>
          <p:nvPr/>
        </p:nvSpPr>
        <p:spPr>
          <a:xfrm>
            <a:off x="548640" y="2069470"/>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34062"/>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380366"/>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2352934"/>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2352934"/>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230474" y="2352934"/>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725448" y="2352934"/>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2352934"/>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17526"/>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17526"/>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69470"/>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17h 43m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69470"/>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13</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993014"/>
            <a:ext cx="5364327" cy="672404"/>
          </a:xfrm>
          <a:prstGeom prst="rect">
            <a:avLst/>
          </a:prstGeom>
          <a:noFill/>
        </p:spPr>
        <p:txBody>
          <a:bodyPr wrap="square" anchor="t" lIns="0" rIns="0" tIns="0" bIns="0"/>
          <a:lstStyle/>
          <a:p>
            <a:pPr algn="l">
              <a:lnSpc>
                <a:spcPct val="100000"/>
              </a:lnSpc>
              <a:spcAft>
                <a:spcPts val="400"/>
              </a:spcAft>
              <a:buNone/>
            </a:pPr>
            <a:r>
              <a:rPr sz="1300" b="1" i="0">
                <a:solidFill>
                  <a:srgbClr val="1E1A14"/>
                </a:solidFill>
                <a:latin typeface="Cambria"/>
              </a:rPr>
              <a:t>A room divided</a:t>
            </a:r>
          </a:p>
          <a:p>
            <a:pPr algn="l" marL="164592">
              <a:lnSpc>
                <a:spcPct val="100000"/>
              </a:lnSpc>
              <a:buNone/>
            </a:pPr>
            <a:r>
              <a:rPr sz="1100" b="0" i="1">
                <a:solidFill>
                  <a:srgbClr val="1E1A14"/>
                </a:solidFill>
                <a:latin typeface="Cambria"/>
              </a:rPr>
              <a:t>The unknown unknown is that no one’s asking what happens when the scent fades.</a:t>
            </a:r>
          </a:p>
        </p:txBody>
      </p:sp>
      <p:sp>
        <p:nvSpPr>
          <p:cNvPr id="17" name="Rectangle 16"/>
          <p:cNvSpPr/>
          <p:nvPr/>
        </p:nvSpPr>
        <p:spPr>
          <a:xfrm>
            <a:off x="548640" y="3237377"/>
            <a:ext cx="27432" cy="16378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993014"/>
            <a:ext cx="5364327" cy="672404"/>
          </a:xfrm>
          <a:prstGeom prst="rect">
            <a:avLst/>
          </a:prstGeom>
          <a:noFill/>
        </p:spPr>
        <p:txBody>
          <a:bodyPr wrap="square" anchor="t" lIns="0" rIns="0" tIns="0" bIns="0"/>
          <a:lstStyle/>
          <a:p>
            <a:pPr algn="l" marL="182880" indent="-182880">
              <a:lnSpc>
                <a:spcPct val="100000"/>
              </a:lnSpc>
              <a:spcBef>
                <a:spcPts val="300"/>
              </a:spcBef>
              <a:buAutoNum type="arabicPeriod"/>
            </a:pPr>
            <a:r>
              <a:rPr sz="900" b="0" i="0">
                <a:solidFill>
                  <a:srgbClr val="1E1A14"/>
                </a:solidFill>
                <a:latin typeface="Calibri"/>
              </a:rPr>
              <a:t>The real driver of market share and margin tomorrow is not scent memory, but supply chain fragility.</a:t>
            </a:r>
          </a:p>
          <a:p>
            <a:pPr algn="l" marL="182880" indent="-182880">
              <a:lnSpc>
                <a:spcPct val="100000"/>
              </a:lnSpc>
              <a:spcBef>
                <a:spcPts val="300"/>
              </a:spcBef>
              <a:buAutoNum type="arabicPeriod"/>
            </a:pPr>
            <a:r>
              <a:rPr sz="900" b="0" i="0">
                <a:solidFill>
                  <a:srgbClr val="1E1A14"/>
                </a:solidFill>
                <a:latin typeface="Calibri"/>
              </a:rPr>
              <a:t>Fragrance is 98% derived from volatile, geographically concentrated raw materials—like benzoin from Vietnam, tonka beans from Central Africa, and labdanum from the Mediterranean.</a:t>
            </a:r>
          </a:p>
          <a:p>
            <a:pPr algn="l" marL="182880" indent="-182880">
              <a:lnSpc>
                <a:spcPct val="100000"/>
              </a:lnSpc>
              <a:spcBef>
                <a:spcPts val="300"/>
              </a:spcBef>
              <a:buAutoNum type="arabicPeriod"/>
            </a:pPr>
            <a:r>
              <a:rPr sz="900" b="0" i="0">
                <a:solidFill>
                  <a:srgbClr val="1E1A14"/>
                </a:solidFill>
                <a:latin typeface="Calibri"/>
              </a:rPr>
              <a:t>These are not commodities; they’re export-dependent, climate-sensitive, and subject to political shocks.</a:t>
            </a:r>
          </a:p>
        </p:txBody>
      </p:sp>
      <p:sp>
        <p:nvSpPr>
          <p:cNvPr id="19" name="Rounded Rectangle 18"/>
          <p:cNvSpPr/>
          <p:nvPr/>
        </p:nvSpPr>
        <p:spPr>
          <a:xfrm>
            <a:off x="548640" y="3939738"/>
            <a:ext cx="5432907" cy="2506781"/>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958026"/>
            <a:ext cx="36576" cy="24702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104330"/>
            <a:ext cx="5021427" cy="2232461"/>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900" b="0" i="0">
                <a:solidFill>
                  <a:srgbClr val="1E1A14"/>
                </a:solidFill>
                <a:latin typeface="Calibri"/>
              </a:rPr>
              <a:t>Supply chain fragility is not a new driver—it’s a structural constraint, not a market force. The briefing offers no data on raw material volatility or geopolitical risk, and no brand strategy or financial model accounts for it. The sources speak of pricing, promotions, and gift cycles, not input risk. Without evidence of cascading supply disruptions impacting sales or margins, it remains speculative. Market share and margins tomorrow will be driven by consumer behavior and pricing power, not raw material shocks.</a:t>
            </a:r>
          </a:p>
        </p:txBody>
      </p:sp>
      <p:sp>
        <p:nvSpPr>
          <p:cNvPr id="22" name="Rounded Rectangle 21"/>
          <p:cNvSpPr/>
          <p:nvPr/>
        </p:nvSpPr>
        <p:spPr>
          <a:xfrm>
            <a:off x="6210147" y="3939738"/>
            <a:ext cx="5432907" cy="2506781"/>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958026"/>
            <a:ext cx="36576" cy="2470205"/>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104330"/>
            <a:ext cx="5021427" cy="2232461"/>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Caution</a:t>
            </a:r>
          </a:p>
          <a:p>
            <a:pPr algn="l" marL="182880" indent="-182880">
              <a:lnSpc>
                <a:spcPct val="100000"/>
              </a:lnSpc>
              <a:spcBef>
                <a:spcPts val="300"/>
              </a:spcBef>
              <a:buFont typeface="Arial"/>
              <a:buChar char="•"/>
            </a:pPr>
            <a:r>
              <a:rPr sz="900" b="0" i="0">
                <a:solidFill>
                  <a:srgbClr val="1E1A14"/>
                </a:solidFill>
                <a:latin typeface="Calibri"/>
              </a:rPr>
              <a:t>The new driver? Not nostalgia, not AI, not gift sales. It’s the raw material chokepoints. The briefing </a:t>
            </a:r>
            <a:r>
              <a:rPr sz="900" b="0" i="1">
                <a:solidFill>
                  <a:srgbClr val="1E1A14"/>
                </a:solidFill>
                <a:latin typeface="Calibri"/>
              </a:rPr>
              <a:t>does</a:t>
            </a:r>
            <a:r>
              <a:rPr sz="900" b="0" i="0">
                <a:solidFill>
                  <a:srgbClr val="1E1A14"/>
                </a:solidFill>
                <a:latin typeface="Calibri"/>
              </a:rPr>
              <a:t> silence on supply risk — but that silence isn’t absence, it’s evasion. Benzoin from Vietnam, tonka beans from Central Africa — when those fail, the scent doesn’t fade, it disappears. The Economist’s own data on pricing power? Built on stable inputs. When a port shuts, a crop dies, the margin collapses not from consumer choice, but from supply collapse. That’s not speculative — it’s structural. And in a market 5000 years old, the only thing that lasts is what can’t be replaced.</a:t>
            </a:r>
          </a:p>
          <a:p>
            <a:pPr algn="l" marL="182880" indent="-182880">
              <a:lnSpc>
                <a:spcPct val="100000"/>
              </a:lnSpc>
              <a:spcBef>
                <a:spcPts val="300"/>
              </a:spcBef>
              <a:buFont typeface="Arial"/>
              <a:buChar char="•"/>
            </a:pPr>
            <a:r>
              <a:rPr sz="900" b="0" i="0">
                <a:solidFill>
                  <a:srgbClr val="1E1A14"/>
                </a:solidFill>
                <a:latin typeface="Calibri"/>
              </a:rPr>
              <a:t>The new driver won’t be raw material fragility. The briefing doesn’t name supply risks, but it also doesn’t show any brand-level contingency plans, financial hedging, or operational resilience around them. When a port shuts or a crop fails, the impact on sales is not measured — and without data, it’s not a market force. Margins are driven by pricing power and consumer trust, not by the survival of a single bean in Central Africa. The market moves on what people buy, not what grows in a field.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49046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Premium Beauty News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Interparfums is pursuing a long-term, economically resilient strategy in the premium niche fragrance market through brand storytelling, international expansion, and portfolio consolidation.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luxury brand strategy and financial performance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Estée Lauder Companies — Earnings Call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110.8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HTSI Beauty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Industry Talks Bulgari CEO Jean-Christophe Babin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30.9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Vogue Business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GSB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06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01998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019985"/>
            <a:ext cx="43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6313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631376"/>
            <a:ext cx="30845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4955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69912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699128"/>
            <a:ext cx="860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431051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4310519"/>
            <a:ext cx="3841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49219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4921910"/>
            <a:ext cx="3012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5274332"/>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Nicolas Héronymus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storebrands.com, coty.com, cosmeticsbusiness.com, businessoffashion.com, www.gcì — Research note · September 28,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McKinsey &amp; Company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The Economist — Luxury Perfume Economics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213.5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Bain–Comité Colbert — Use Cases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State of Fashion: Luxury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186.4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9180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4231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32543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17294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172940"/>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0943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094389"/>
            <a:ext cx="464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570577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5705779"/>
            <a:ext cx="5189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