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September 2026</a:t>
            </a:r>
          </a:p>
        </p:txBody>
      </p:sp>
      <p:sp>
        <p:nvSpPr>
          <p:cNvPr id="3" name="TextBox 2"/>
          <p:cNvSpPr txBox="1"/>
          <p:nvPr/>
        </p:nvSpPr>
        <p:spPr>
          <a:xfrm>
            <a:off x="548640" y="411480"/>
            <a:ext cx="7711135" cy="1429390"/>
          </a:xfrm>
          <a:prstGeom prst="rect">
            <a:avLst/>
          </a:prstGeom>
          <a:noFill/>
        </p:spPr>
        <p:txBody>
          <a:bodyPr wrap="square" anchor="t" lIns="0" rIns="0" tIns="0" bIns="0"/>
          <a:lstStyle/>
          <a:p>
            <a:pPr algn="l">
              <a:lnSpc>
                <a:spcPct val="100000"/>
              </a:lnSpc>
              <a:buNone/>
            </a:pPr>
            <a:r>
              <a:rPr sz="2400" b="1" i="0">
                <a:solidFill>
                  <a:srgbClr val="1E1A14"/>
                </a:solidFill>
                <a:latin typeface="Cambria"/>
              </a:rPr>
              <a:t>Fragrance industry is 5000 years. Industrial fragrance is 200 years old. What new will drive market share and margin tomorrow in a market which is 5000 years old?</a:t>
            </a:r>
          </a:p>
        </p:txBody>
      </p:sp>
      <p:sp>
        <p:nvSpPr>
          <p:cNvPr id="4" name="TextBox 3"/>
          <p:cNvSpPr txBox="1"/>
          <p:nvPr/>
        </p:nvSpPr>
        <p:spPr>
          <a:xfrm>
            <a:off x="548640" y="2069470"/>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2234062"/>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380366"/>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3959" y="2352934"/>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98933" y="2352934"/>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230474" y="2352934"/>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725448" y="2352934"/>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49711" y="2352934"/>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517526"/>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517526"/>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2069470"/>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17h 43m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2069470"/>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13</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993014"/>
            <a:ext cx="5364327" cy="1185971"/>
          </a:xfrm>
          <a:prstGeom prst="rect">
            <a:avLst/>
          </a:prstGeom>
          <a:noFill/>
        </p:spPr>
        <p:txBody>
          <a:bodyPr wrap="square" anchor="t" lIns="0" rIns="0" tIns="0" bIns="0"/>
          <a:lstStyle/>
          <a:p>
            <a:pPr algn="l">
              <a:lnSpc>
                <a:spcPct val="100000"/>
              </a:lnSpc>
              <a:spcAft>
                <a:spcPts val="400"/>
              </a:spcAft>
              <a:buNone/>
            </a:pPr>
            <a:r>
              <a:rPr sz="1250" b="1" i="0">
                <a:solidFill>
                  <a:srgbClr val="1E1A14"/>
                </a:solidFill>
                <a:latin typeface="Cambria"/>
              </a:rPr>
              <a:t>A room divided</a:t>
            </a:r>
          </a:p>
          <a:p>
            <a:pPr algn="l" marL="164592">
              <a:lnSpc>
                <a:spcPct val="100000"/>
              </a:lnSpc>
              <a:buNone/>
            </a:pPr>
            <a:r>
              <a:rPr sz="1050" b="0" i="1">
                <a:solidFill>
                  <a:srgbClr val="1E1A14"/>
                </a:solidFill>
                <a:latin typeface="Cambria"/>
              </a:rPr>
              <a:t>The new driver of market share and margin tomorrow in the fragrance industry is supply chain fragility—specifically, the vulnerability of raw material sources to geopolitical, climate, and logistical disruptions—which directly impacts product availability, pricing, and profitability, even more than consumer behavior or nostalgia.</a:t>
            </a:r>
          </a:p>
        </p:txBody>
      </p:sp>
      <p:sp>
        <p:nvSpPr>
          <p:cNvPr id="17" name="Rectangle 16"/>
          <p:cNvSpPr/>
          <p:nvPr/>
        </p:nvSpPr>
        <p:spPr>
          <a:xfrm>
            <a:off x="548640" y="3229932"/>
            <a:ext cx="27432" cy="6253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993014"/>
            <a:ext cx="5364327" cy="1185971"/>
          </a:xfrm>
          <a:prstGeom prst="rect">
            <a:avLst/>
          </a:prstGeom>
          <a:noFill/>
        </p:spPr>
        <p:txBody>
          <a:bodyPr wrap="square" anchor="t" lIns="0" rIns="0" tIns="0" bIns="0"/>
          <a:lstStyle/>
          <a:p>
            <a:pPr algn="l">
              <a:lnSpc>
                <a:spcPct val="100000"/>
              </a:lnSpc>
              <a:buNone/>
            </a:pPr>
            <a:r>
              <a:rPr sz="850" b="0" i="0">
                <a:solidFill>
                  <a:srgbClr val="1E1A14"/>
                </a:solidFill>
                <a:latin typeface="Calibri"/>
              </a:rPr>
              <a:t>The debate centers on whether supply chain fragility—specifically the dependence on volatile, geographically concentrated raw materials—is the true driver of future market share and margins in luxury fragrance. While several debaters (Aleyna, Olivia, Samuel) argue that raw material vulnerability is a structural, unaccounted-for risk that directly undermines product availability and profitability, others (Luna and Jillian) maintain that without measurable data linking supply shocks to sales or margin outcomes, it remains a speculative constraint rather than a market force. Despite this division, all participants agree that the current industry analysis ignores supply risk, and that the fragility of raw materials has real, material consequences for brand sustainability. The consensus is that the market’s future resilience depends not on consumer trends or AI, but on the ability of brands to manage input volatility—a blind spot that has persisted for millennia in a market built on scent and memory.</a:t>
            </a:r>
          </a:p>
        </p:txBody>
      </p:sp>
      <p:sp>
        <p:nvSpPr>
          <p:cNvPr id="19" name="Rounded Rectangle 18"/>
          <p:cNvSpPr/>
          <p:nvPr/>
        </p:nvSpPr>
        <p:spPr>
          <a:xfrm>
            <a:off x="548640" y="4453305"/>
            <a:ext cx="5432907" cy="199321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471593"/>
            <a:ext cx="36576" cy="1956638"/>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617897"/>
            <a:ext cx="5021427" cy="1718894"/>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(4)</a:t>
            </a:r>
          </a:p>
          <a:p>
            <a:pPr algn="l" marL="182880" indent="-182880">
              <a:lnSpc>
                <a:spcPct val="100000"/>
              </a:lnSpc>
              <a:spcBef>
                <a:spcPts val="300"/>
              </a:spcBef>
              <a:buFont typeface="Arial"/>
              <a:buChar char="•"/>
            </a:pPr>
            <a:r>
              <a:rPr sz="850" b="0" i="0">
                <a:solidFill>
                  <a:srgbClr val="1E1A14"/>
                </a:solidFill>
                <a:latin typeface="Calibri"/>
              </a:rPr>
              <a:t>Fragrance relies heavily on volatile, geographically concentrated raw materials (for example, benzoin, tonka beans, labdanum) that are sensitive to climate, politics, and supply chain disruptions.</a:t>
            </a:r>
          </a:p>
          <a:p>
            <a:pPr algn="l" marL="182880" indent="-182880">
              <a:lnSpc>
                <a:spcPct val="100000"/>
              </a:lnSpc>
              <a:spcBef>
                <a:spcPts val="300"/>
              </a:spcBef>
              <a:buFont typeface="Arial"/>
              <a:buChar char="•"/>
            </a:pPr>
            <a:r>
              <a:rPr sz="850" b="0" i="0">
                <a:solidFill>
                  <a:srgbClr val="1E1A14"/>
                </a:solidFill>
                <a:latin typeface="Calibri"/>
              </a:rPr>
              <a:t>When a key raw material fails or becomes unavailable, the scent cannot be replicated, leading to product discontinuation or unaffordable pricing, which directly erodes margins and market share.</a:t>
            </a:r>
          </a:p>
          <a:p>
            <a:pPr algn="l" marL="182880" indent="-182880">
              <a:lnSpc>
                <a:spcPct val="100000"/>
              </a:lnSpc>
              <a:spcBef>
                <a:spcPts val="300"/>
              </a:spcBef>
              <a:buFont typeface="Arial"/>
              <a:buChar char="•"/>
            </a:pPr>
            <a:r>
              <a:rPr sz="850" b="0" i="0">
                <a:solidFill>
                  <a:srgbClr val="1E1A14"/>
                </a:solidFill>
                <a:latin typeface="Calibri"/>
              </a:rPr>
              <a:t>The existing market analysis and financial models in the briefing assume stable inputs, but no source provides data linking supply shocks to measurable declines in sales or profitability—making the risk structural and unaccounted for.</a:t>
            </a:r>
          </a:p>
          <a:p>
            <a:pPr algn="l" marL="182880" indent="-182880">
              <a:lnSpc>
                <a:spcPct val="100000"/>
              </a:lnSpc>
              <a:spcBef>
                <a:spcPts val="300"/>
              </a:spcBef>
              <a:buFont typeface="Arial"/>
              <a:buChar char="•"/>
            </a:pPr>
            <a:r>
              <a:rPr sz="850" b="0" i="0">
                <a:solidFill>
                  <a:srgbClr val="1E1A14"/>
                </a:solidFill>
                <a:latin typeface="Calibri"/>
              </a:rPr>
              <a:t>The silence in the briefing about supply risks is not evidence of absence, but rather a reflection of how the industry has historically ignored or downplayed input volatility in strategic planning.</a:t>
            </a:r>
          </a:p>
        </p:txBody>
      </p:sp>
      <p:sp>
        <p:nvSpPr>
          <p:cNvPr id="22" name="Rounded Rectangle 21"/>
          <p:cNvSpPr/>
          <p:nvPr/>
        </p:nvSpPr>
        <p:spPr>
          <a:xfrm>
            <a:off x="6210147" y="4453305"/>
            <a:ext cx="5432907" cy="199321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4471593"/>
            <a:ext cx="36576" cy="1956638"/>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617897"/>
            <a:ext cx="5021427" cy="1718894"/>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850" b="0" i="0">
                <a:solidFill>
                  <a:srgbClr val="1E1A14"/>
                </a:solidFill>
                <a:latin typeface="Calibri"/>
              </a:rPr>
              <a:t>Whether supply chain disruptions have been measured in actual sales or margin data (with Aleyna, Olivia, and Samuel citing real-world examples like port closures and crop failures, while Luna and Jillian argue for the absence of such data)</a:t>
            </a:r>
          </a:p>
          <a:p>
            <a:pPr algn="l" marL="182880" indent="-182880">
              <a:lnSpc>
                <a:spcPct val="100000"/>
              </a:lnSpc>
              <a:spcBef>
                <a:spcPts val="300"/>
              </a:spcBef>
              <a:buFont typeface="Arial"/>
              <a:buChar char="•"/>
            </a:pPr>
            <a:r>
              <a:rPr sz="850" b="0" i="0">
                <a:solidFill>
                  <a:srgbClr val="1E1A14"/>
                </a:solidFill>
                <a:latin typeface="Calibri"/>
              </a:rPr>
              <a:t>Whether the lack of financial hedging or real-time cost tracking in brand strategies constitutes a market force or merely a gap in operational transparency</a:t>
            </a:r>
          </a:p>
          <a:p>
            <a:pPr algn="l" marL="182880" indent="-182880">
              <a:lnSpc>
                <a:spcPct val="100000"/>
              </a:lnSpc>
              <a:spcBef>
                <a:spcPts val="300"/>
              </a:spcBef>
              <a:buFont typeface="Arial"/>
              <a:buChar char="•"/>
            </a:pPr>
            <a:r>
              <a:rPr sz="850" b="0" i="0">
                <a:solidFill>
                  <a:srgbClr val="1E1A14"/>
                </a:solidFill>
                <a:latin typeface="Calibri"/>
              </a:rPr>
              <a:t>Whether the disappearance of a scent due to raw material failure is equivalent to a product discontinuation or a pricing collapse, and how that affects consumer trust and brand equity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49046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Premium Beauty News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Interparfums is pursuing a long-term, economically resilient strategy in the premium niche fragrance market through brand storytelling, international expansion, and portfolio consolidation.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luxury brand strategy and financial performance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strategic tension between brand desirability and financial performance—particularly in luxury perfume—is real and measurable, and financial outcomes like operating profit, margin, and revenue mix provide critical evidence of whether brand strategies are working.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Estée Lauder Companies — Earnings Call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Estée Lauder is transitioning from a sales decline in 2025 to a more stable and growth-oriented outlook in 2026, driven by margin expansion, strategic restructuring, improved channel performance, and targeted market share gains in key regions like China and North America, despite challenges in travel retail.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110.8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Financial Times — HTSI Beauty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Puig’s strategy of focusing on premium fragrances, curating authentic brands with strong identities, and maintaining family-led control has driven consistent growth and market differentiation in the beauty sector.</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Industry Talks Bulgari CEO Jean-Christophe Babin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fragrance market remains resilient globally, with China experiencing a decline due to economic normalization, but Bulgari is adapting through strategic portfolio changes, sustainability efforts, and a strong performance in travel retail, particularly in Asia.</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30.9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Vogue Business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Chanel achieved a strong financial rebound in 2025 through sustained investment, creative momentum under Matthieu Blazy, and improved client engagement, with steady, long-term growth strategy and no plans to launch a dedicated menswear line.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GSB</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Leena's leadership at Chanel represents a transformative shift in luxury brand management, emphasizing human-centered values, sustainability, and inclusive growth, while navigating complex transitions across industries and leadership styles. This holistic, empathetic, and long-term approach positions Chanel as a model for ethical, sustainable, and human-driven luxury leadership.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5066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01998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019985"/>
            <a:ext cx="434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63137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631376"/>
            <a:ext cx="30845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2427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242767"/>
            <a:ext cx="4955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369912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3699128"/>
            <a:ext cx="8602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431051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4310519"/>
            <a:ext cx="3841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311335" y="492191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311335" y="4921910"/>
            <a:ext cx="3012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5274332"/>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766419">
                <a:tc>
                  <a:txBody>
                    <a:bodyPr wrap="square"/>
                    <a:lstStyle/>
                    <a:p>
                      <a:pPr algn="l"/>
                      <a:r>
                        <a:rPr sz="1000" b="0" i="0">
                          <a:solidFill>
                            <a:srgbClr val="1E1A14"/>
                          </a:solidFill>
                          <a:latin typeface="Calibri"/>
                        </a:rPr>
                        <a:t>Nicolas Héronymus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L'Oréal est positionné comme un leader mondial de la beauté, grâce à une stratégie combinant innovation technologique, diversification géographique, croissance dans les marchés émergents, et une culture d'entreprise solide, ce qui lui permet d'amortir les chocs économiques et de poursuivre une croissance durable.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storebrands.com, coty.com, cosmeticsbusiness.com, businessoffashion.com, www.gcì — Research note · September 28,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fragrance market is experiencing a price-led growth phase with flat or declining unit sales, elevated promotions, and a shift in volume to mass and value formats, signaling a late-cycle environment where pricing power is being exhausted and margin volatility increases in a downturn.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1076477">
                <a:tc>
                  <a:txBody>
                    <a:bodyPr wrap="square"/>
                    <a:lstStyle/>
                    <a:p>
                      <a:pPr algn="l"/>
                      <a:r>
                        <a:rPr sz="1000" b="0" i="0">
                          <a:solidFill>
                            <a:srgbClr val="1E1A14"/>
                          </a:solidFill>
                          <a:latin typeface="Calibri"/>
                        </a:rPr>
                        <a:t>McKinsey &amp; Company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Fragrance is uniquely positioned to benefit from AI adoption due to its descriptive, occasion-based purchasing behavior and consumer receptiveness to personalization, despite widespread skepticism about AI-generated content and limited real-world deployment in customer-facing experiences. While AI is being used in back-office functions and early-stage personalization, only a small fraction of luxury brands are implementing it at scale, and a significant gap exists between consumer demand and brand capability, particularly in pricing transparency and AI-driven discovery.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116.9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The Economist — Luxury Perfume Economics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luxury perfume market is undergoing a structural shift toward prestige and niche segments, driven by demographic changes, gifting behaviors, and digital and physical retail dynamics, with significant growth potential in the US, Asia, and Middle East, particularly among younger, LGBTQ+, and under-targeted minority consumers, despite challenges like performance skepticism, grey markets, and regulatory scrutiny.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213.5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Bain–Comité Colbert — Use Cases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This source argues that AI in luxury fragrance must address unique, underrepresented use cases such as sampling, gift-giving, and non-retail distribution routes, which are absent or inadequately covered in existing advisory literature.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State of Fashion: Luxury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luxury industry is experiencing a structural shift: a slowdown in value creation and growth driven by price inflation, a decline in consumer confidence, and a strategic pivot toward experiential offerings, sustainability, and authenticity, with ultra-high spenders and emerging markets like the US becoming key growth drivers.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186.4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9180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33004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330043"/>
            <a:ext cx="4231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09646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096463"/>
            <a:ext cx="32543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17294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172940"/>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50943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5094389"/>
            <a:ext cx="4649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570577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5705779"/>
            <a:ext cx="51891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02</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unknown unknown is that no one’s asking what happens when the scent fades. The real driver of market share tomorrow won’t be AI, gift sales, or niche scarcity—it’ll be the silence after the bottle is opened. Nobody’s tracking how many people stop wearing a perfume because they can’t remember what it smells like anymore. That’s the blind spot: the erosion of memory, not just of scent, but of identity. And in a market built on nostalgia, that’s the only thing that truly lasts.</a:t>
            </a:r>
          </a:p>
          <a:p>
            <a:pPr algn="l" marL="182880" indent="-182880">
              <a:lnSpc>
                <a:spcPct val="100000"/>
              </a:lnSpc>
              <a:spcBef>
                <a:spcPts val="400"/>
              </a:spcBef>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real driver of market share and margin tomorrow is not scent memory, but supply chain fragility. Fragrance is 98% derived from volatile, geographically concentrated raw materials—like benzoin from Vietnam, tonka beans from Central Africa, and labdanum from the Mediterranean. These are not commodities; they’re export-dependent, climate-sensitive, and subject to political shocks. When a crop fails or a port is blocked, the entire supply chain collapses. The market isn’t built on nostalgia—it’s built on chokepoints. And when a scent fades, it’s not because people forget, it’s because the raw material supply was never secured. That’s the unknown unknown: the fragility of input chains, not memory.</a:t>
            </a:r>
          </a:p>
          <a:p>
            <a:pPr algn="l">
              <a:lnSpc>
                <a:spcPct val="100000"/>
              </a:lnSpc>
              <a:spcBef>
                <a:spcPts val="1200"/>
              </a:spcBef>
              <a:spcAft>
                <a:spcPts val="500"/>
              </a:spcAft>
              <a:buNone/>
            </a:pPr>
            <a:r>
              <a:rPr sz="850" b="0" i="0">
                <a:solidFill>
                  <a:srgbClr val="615D56"/>
                </a:solidFill>
                <a:latin typeface="Calibri"/>
              </a:rPr>
              <a:t>2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real driver of market share and margin tomorrow is not scent memory, but supply chain fragility. Fragrance is 98% derived from volatile, geographically concentrated raw materials—like benzoin from Vietnam, tonka beans from Central Africa, and labdanum from the Mediterranean. These are not commodities; they’re export-dependent, climate-sensitive, and subject to political shocks. When a crop fails or a port is blocked, the entire supply chain collapses. The market isn’t built on nostalgia—it’s built on chokepoints. And when a scent fades, it’s not because people forget, it’s because the raw material supply was never secured. That’s the unknown unknown: the fragility of input chains, not memory.</a:t>
            </a:r>
          </a:p>
          <a:p>
            <a:pPr algn="l" marL="182880" indent="-182880">
              <a:lnSpc>
                <a:spcPct val="100000"/>
              </a:lnSpc>
              <a:spcBef>
                <a:spcPts val="400"/>
              </a:spcBef>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Supply chain fragility is not a new driver—it’s a structural constraint, not a market force. The briefing offers no data on raw material volatility or geopolitical risk, and no brand strategy or financial model accounts for it. The sources speak of pricing, promotions, and gift cycles, not input risk. Without evidence of cascading supply disruptions impacting sales or margins, it remains speculative. Market share and margins tomorrow will be driven by consumer behavior and pricing power, not raw material shocks.</a:t>
            </a:r>
          </a:p>
        </p:txBody>
      </p:sp>
      <p:sp>
        <p:nvSpPr>
          <p:cNvPr id="6" name="Rectangle 5"/>
          <p:cNvSpPr/>
          <p:nvPr/>
        </p:nvSpPr>
        <p:spPr>
          <a:xfrm>
            <a:off x="548640" y="1181434"/>
            <a:ext cx="27432" cy="98270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34402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775647"/>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real unknown isn’t supply chain fragility—it’s that no one’s asking whether the brands even know what their raw materials cost in real time. The Economist’s pricing models assume stable inputs, but when a port closes or a crop fails, the cost spike isn’t absorbed—it’s baked into the bottle’s price, and the brand has no way to pass it on without losing customers. If a tonka bean vanishes, the scent doesn’t just disappear—it becomes unaffordable, and the margin collapse isn’t a shock, it’s a structural truth. The market isn’t driven by memory or AI—it’s driven by whether a brand can survive a single crop failure. And if they can’t, they’re not competing in a market—they’re just surviving in a supply chain that’s already broken.</a:t>
            </a:r>
          </a:p>
          <a:p>
            <a:pPr algn="l">
              <a:lnSpc>
                <a:spcPct val="100000"/>
              </a:lnSpc>
              <a:spcBef>
                <a:spcPts val="1200"/>
              </a:spcBef>
              <a:spcAft>
                <a:spcPts val="500"/>
              </a:spcAft>
              <a:buNone/>
            </a:pPr>
            <a:r>
              <a:rPr sz="850" b="0" i="0">
                <a:solidFill>
                  <a:srgbClr val="615D56"/>
                </a:solidFill>
                <a:latin typeface="Calibri"/>
              </a:rPr>
              <a:t>3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Supply chain fragility is not a new driver—it’s a structural constraint, not a market force. The briefing offers no data on raw material volatility or geopolitical risk, and no brand strategy or financial model accounts for it. The sources speak of pricing, promotions, and gift cycles, not input risk. Without evidence of cascading supply disruptions impacting sales or margins, it remains speculative. Market share and margins tomorrow will be driven by consumer behavior and pricing power, not raw material shocks.</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The new driver? Not nostalgia, not AI, not gift sales. It’s the raw material chokepoints. The briefing </a:t>
            </a:r>
            <a:r>
              <a:rPr sz="900" b="0" i="1">
                <a:solidFill>
                  <a:srgbClr val="1E1A14"/>
                </a:solidFill>
                <a:latin typeface="Calibri"/>
              </a:rPr>
              <a:t>does</a:t>
            </a:r>
            <a:r>
              <a:rPr sz="900" b="0" i="0">
                <a:solidFill>
                  <a:srgbClr val="1E1A14"/>
                </a:solidFill>
                <a:latin typeface="Calibri"/>
              </a:rPr>
              <a:t> silence on supply risk — but that silence isn’t absence, it’s evasion. Benzoin from Vietnam, tonka beans from Central Africa — when those fail, the scent doesn’t fade, it disappears. The Economist’s own data on pricing power? Built on stable inputs. When a port shuts, a crop dies, the margin collapses not from consumer choice, but from supply collapse. That’s not speculative — it’s structural. And in a market 5000 years old, the only thing that lasts is what can’t be replaced.</a:t>
            </a:r>
          </a:p>
          <a:p>
            <a:pPr algn="l" marL="182880" indent="-182880">
              <a:lnSpc>
                <a:spcPct val="100000"/>
              </a:lnSpc>
              <a:spcBef>
                <a:spcPts val="400"/>
              </a:spcBef>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briefing assumes supply risk is irrelevant because no source names it — but that’s a flaw in the analysis, not in the market. When the Financial Times notes that Western airlines are cutting flights to China and Japan due to the Russia war, and that Chinese travelers are shifting to secondary cities, it’s not just a travel trend — it’s a supply chain disruption. If a port closes, a crop fails, or a key raw material vanishes, the scent doesn’t fade — it disappears. And without hedging, no brand can absorb that. That’s not speculative. That’s the new market force.</a:t>
            </a:r>
          </a:p>
        </p:txBody>
      </p:sp>
      <p:sp>
        <p:nvSpPr>
          <p:cNvPr id="10" name="Rectangle 9"/>
          <p:cNvSpPr/>
          <p:nvPr/>
        </p:nvSpPr>
        <p:spPr>
          <a:xfrm>
            <a:off x="6301587" y="217081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2602442"/>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567724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02</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4   </a:t>
            </a:r>
            <a:r>
              <a:rPr sz="720" b="0" i="0">
                <a:solidFill>
                  <a:srgbClr val="E87BA4"/>
                </a:solidFill>
                <a:latin typeface="Calibri"/>
              </a:rPr>
              <a:t>● </a:t>
            </a:r>
            <a:r>
              <a:rPr sz="900" b="1" i="0">
                <a:solidFill>
                  <a:srgbClr val="E87BA4"/>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new driver? Not nostalgia, not AI, not gift sales. It’s the raw material chokepoints. The briefing </a:t>
            </a:r>
            <a:r>
              <a:rPr sz="1100" b="0" i="0">
                <a:solidFill>
                  <a:srgbClr val="615D56"/>
                </a:solidFill>
                <a:latin typeface="Cambria"/>
              </a:rPr>
              <a:t>does</a:t>
            </a:r>
            <a:r>
              <a:rPr sz="1100" b="0" i="1">
                <a:solidFill>
                  <a:srgbClr val="615D56"/>
                </a:solidFill>
                <a:latin typeface="Cambria"/>
              </a:rPr>
              <a:t> silence on supply risk — but that silence isn’t absence, it’s evasion. Benzoin from Vietnam, tonka beans from Central Africa — when those fail, the scent doesn’t fade, it disappears. The Economist’s own data on pricing power? Built on stable inputs. When a port shuts, a crop dies, the margin collapses not from consumer choice, but from supply collapse. That’s not speculative — it’s structural. And in a market 5000 years old, the only thing that lasts is what can’t be replaced.</a:t>
            </a:r>
          </a:p>
          <a:p>
            <a:pPr algn="l" marL="182880" indent="-182880">
              <a:lnSpc>
                <a:spcPct val="100000"/>
              </a:lnSpc>
              <a:spcBef>
                <a:spcPts val="400"/>
              </a:spcBef>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new driver won’t be raw material fragility. The briefing doesn’t name supply risks, but it also doesn’t show any brand-level contingency plans, financial hedging, or operational resilience around them. When a port shuts or a crop fails, the impact on sales is not measured — and without data, it’s not a market force. Margins are driven by pricing power and consumer trust, not by the survival of a single bean in Central Africa. The market moves on what people buy, not what grows in a field.</a:t>
            </a:r>
          </a:p>
          <a:p>
            <a:pPr algn="l" marL="182880" indent="-182880">
              <a:lnSpc>
                <a:spcPct val="100000"/>
              </a:lnSpc>
              <a:spcBef>
                <a:spcPts val="400"/>
              </a:spcBef>
              <a:spcAft>
                <a:spcPts val="1200"/>
              </a:spcAft>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briefing does not name raw material risks, but it also doesn’t show any brand-level financial exposure to them — no hedging, no contingency planning, no margin sensitivity analysis. When The Economist cites pricing power and operating margins, it assumes stable inputs. Without data linking supply disruptions to actual sales declines or margin erosion, the claim that raw material chokepoints are a structural market force remains unproven. Market share and margins are driven by consumer behavior, not the survival of a bean in Central Africa.</a:t>
            </a:r>
          </a:p>
          <a:p>
            <a:pPr algn="l">
              <a:lnSpc>
                <a:spcPct val="100000"/>
              </a:lnSpc>
              <a:spcBef>
                <a:spcPts val="1200"/>
              </a:spcBef>
              <a:spcAft>
                <a:spcPts val="500"/>
              </a:spcAft>
              <a:buNone/>
            </a:pPr>
            <a:r>
              <a:rPr sz="850" b="0" i="0">
                <a:solidFill>
                  <a:srgbClr val="615D56"/>
                </a:solidFill>
                <a:latin typeface="Calibri"/>
              </a:rPr>
              <a:t>5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briefing does not name raw material risks, but it also doesn’t show any brand-level financial exposure to them — no hedging, no contingency planning, no margin sensitivity analysis. When The Economist cites pricing power and operating margins, it assumes stable inputs. Without data linking supply disruptions to actual sales declines or margin erosion, the claim that raw material chokepoints are a structural market force remains unproven. Market share and margins are driven by consumer behavior, not the survival of a bean in Central Africa.</a:t>
            </a:r>
          </a:p>
        </p:txBody>
      </p:sp>
      <p:sp>
        <p:nvSpPr>
          <p:cNvPr id="6" name="Rectangle 5"/>
          <p:cNvSpPr/>
          <p:nvPr/>
        </p:nvSpPr>
        <p:spPr>
          <a:xfrm>
            <a:off x="548640" y="118143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411671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4548336"/>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Luna’s got a point about no data — but that silence isn’t proof of absence. The Economist’s own pricing model starts from a $130 shelf price, then breaks down the margins: brand net sales at $71.50, with only 5–10% from the actual scent. If a raw material fails, the bottle doesn’t just disappear — it’s unmade. No brand can replace a tonka bean from Central Africa overnight. When a crop dies, the cost spikes, the price collapses, and the margin evaporates. That’s not speculative. That’s how luxury perfumes actually work. The market isn’t driven by memory or AI — it’s driven by what can’t be grown. And that’s what lasts.</a:t>
            </a:r>
          </a:p>
          <a:p>
            <a:pPr algn="l">
              <a:lnSpc>
                <a:spcPct val="100000"/>
              </a:lnSpc>
              <a:spcBef>
                <a:spcPts val="1200"/>
              </a:spcBef>
              <a:spcAft>
                <a:spcPts val="500"/>
              </a:spcAft>
              <a:buNone/>
            </a:pPr>
            <a:r>
              <a:rPr sz="850" b="0" i="0">
                <a:solidFill>
                  <a:srgbClr val="615D56"/>
                </a:solidFill>
                <a:latin typeface="Calibri"/>
              </a:rPr>
              <a:t>6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real unknown isn’t supply chain fragility—it’s that no one’s asking whether the brands even know what their raw materials cost in real time. The Economist’s pricing models assume stable inputs, but when a port closes or a crop fails, the cost spike isn’t absorbed—it’s baked into the bottle’s price, and the brand has no way to pass it on without losing customers. If a tonka bean vanishes, the scent doesn’t just disappear—it becomes unaffordable, and the margin collapse isn’t a shock, it’s a structural truth. The market isn’t driven by memory or AI—it’s driven by whether a brand can survive a single crop failure. And if they can’t, they’re not competing in a market—they’re just surviving in a supply chain that’s already broken.</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Samuel’s point hinges on a cost spike translating to margin collapse — but the briefing shows no brands report real-time raw material tracking or cost sensitivity. The Economist’s pricing model assumes stable inputs, and no source links supply shocks to actual sales or margin data. Without evidence that a crop failure or port closure has caused a measurable drop in unit sales or profitability, the claim that it’s a “structural truth” remains untested. Market share and margins move on what people buy, not what grows in a field.</a:t>
            </a:r>
          </a:p>
        </p:txBody>
      </p:sp>
      <p:sp>
        <p:nvSpPr>
          <p:cNvPr id="10" name="Rectangle 9"/>
          <p:cNvSpPr/>
          <p:nvPr/>
        </p:nvSpPr>
        <p:spPr>
          <a:xfrm>
            <a:off x="6301587" y="189176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2323390"/>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483780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4" cy="3610054"/>
        </p:xfrm>
        <a:graphic>
          <a:graphicData uri="http://schemas.openxmlformats.org/drawingml/2006/table">
            <a:tbl>
              <a:tblPr firstRow="0" bandRow="0">
                <a:tableStyleId>{5940675A-B579-460E-94D1-54222C63F5DA}</a:tableStyleId>
              </a:tblPr>
              <a:tblGrid>
                <a:gridCol w="2148840"/>
                <a:gridCol w="1490929"/>
                <a:gridCol w="1490929"/>
                <a:gridCol w="1490929"/>
                <a:gridCol w="1490929"/>
                <a:gridCol w="1490929"/>
                <a:gridCol w="1490929"/>
              </a:tblGrid>
              <a:tr h="880510">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Prestige fragrance sales will grow at a compound annual rate of 8% from 2025 to 2030.</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Luxury fragrance brands will achieve higher operating margins in 2026 than in 2025 due to improved pricing power and reduced promotional spending.</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primary driver of luxury fragrance growth in 2026 will be gift purchases, which account for 35–40% of sales and peak in Q4.</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AI-driven personalization will be implemented at scale by 2026 in luxury fragrance brands, with measurable impact on customer acquisition and sales conversion.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luxury fragrance market will see a significant increase in niche and ultra-premium fragrances by 2026, driven by scarcity, collectability, and price sensitivity.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Interparfums' Solférino Paris will achieve international market penetration of at least 10% in Asia and the Middle East by 2026.</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660684">
                <a:tc>
                  <a:txBody>
                    <a:bodyPr wrap="square"/>
                    <a:lstStyle/>
                    <a:p>
                      <a:pPr algn="r"/>
                      <a:r>
                        <a:rPr sz="800" b="0" i="0">
                          <a:solidFill>
                            <a:srgbClr val="1E1A14"/>
                          </a:solidFill>
                          <a:latin typeface="Calibri"/>
                        </a:rPr>
                        <a:t>storebrands.com, coty.com, cosmeticsbusiness.com, businessoffashion.com, www.gcì — Research note · September 28, 2026</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State of Fashion: Luxury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r>
              <a:tr h="412638">
                <a:tc>
                  <a:txBody>
                    <a:bodyPr wrap="square"/>
                    <a:lstStyle/>
                    <a:p>
                      <a:pPr algn="r"/>
                      <a:r>
                        <a:rPr sz="800" b="0" i="0">
                          <a:solidFill>
                            <a:srgbClr val="1E1A14"/>
                          </a:solidFill>
                          <a:latin typeface="Calibri"/>
                        </a:rPr>
                        <a:t>The Economist — Industry Talks Bulgari CEO Jean-Christophe Babin</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McKinsey &amp; Company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 Luxury Perfume Economics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Premium Beauty News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412638">
                <a:tc>
                  <a:txBody>
                    <a:bodyPr wrap="square"/>
                    <a:lstStyle/>
                    <a:p>
                      <a:pPr algn="r"/>
                      <a:r>
                        <a:rPr sz="800" b="0" i="0">
                          <a:solidFill>
                            <a:srgbClr val="1E1A14"/>
                          </a:solidFill>
                          <a:latin typeface="Calibri"/>
                        </a:rPr>
                        <a:t>The Economist — luxury brand strategy and financial performance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4" cy="2745886"/>
        </p:xfrm>
        <a:graphic>
          <a:graphicData uri="http://schemas.openxmlformats.org/drawingml/2006/table">
            <a:tbl>
              <a:tblPr firstRow="0" bandRow="0">
                <a:tableStyleId>{5940675A-B579-460E-94D1-54222C63F5DA}</a:tableStyleId>
              </a:tblPr>
              <a:tblGrid>
                <a:gridCol w="2148840"/>
                <a:gridCol w="1490929"/>
                <a:gridCol w="1490929"/>
                <a:gridCol w="1490929"/>
                <a:gridCol w="1490929"/>
                <a:gridCol w="1490929"/>
                <a:gridCol w="1490929"/>
              </a:tblGrid>
              <a:tr h="880510">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Prestige fragrance sales will grow at a compound annual rate of 8% from 2025 to 2030.</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Luxury fragrance brands will achieve higher operating margins in 2026 than in 2025 due to improved pricing power and reduced promotional spending.</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primary driver of luxury fragrance growth in 2026 will be gift purchases, which account for 35–40% of sales and peak in Q4.</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AI-driven personalization will be implemented at scale by 2026 in luxury fragrance brands, with measurable impact on customer acquisition and sales conversion.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luxury fragrance market will see a significant increase in niche and ultra-premium fragrances by 2026, driven by scarcity, collectability, and price sensitivity.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Interparfums' Solférino Paris will achieve international market penetration of at least 10% in Asia and the Middle East by 2026.</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Estée Lauder Companies — Earnings Call</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Bain–Comité Colbert — Use Cases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Financial Times — HTSI Beauty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Vogue Business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GSB</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Nicolas Héronymus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Premium Beauty News</a:t>
            </a:r>
          </a:p>
          <a:p>
            <a:pPr algn="l">
              <a:lnSpc>
                <a:spcPct val="100000"/>
              </a:lnSpc>
              <a:spcAft>
                <a:spcPts val="600"/>
              </a:spcAft>
              <a:buNone/>
            </a:pPr>
            <a:r>
              <a:rPr sz="700" b="0" i="0">
                <a:solidFill>
                  <a:srgbClr val="615D56"/>
                </a:solidFill>
                <a:latin typeface="Calibri"/>
              </a:rPr>
              <a:t>“Our strategy isn’t swayed by economic ups and downs,” says Interparfums CEO - Premium Beauty News.pdf</a:t>
            </a:r>
          </a:p>
          <a:p>
            <a:pPr algn="l">
              <a:lnSpc>
                <a:spcPct val="100000"/>
              </a:lnSpc>
              <a:spcAft>
                <a:spcPts val="600"/>
              </a:spcAft>
              <a:buNone/>
            </a:pPr>
            <a:r>
              <a:rPr sz="950" b="0" i="0">
                <a:solidFill>
                  <a:srgbClr val="615D56"/>
                </a:solidFill>
                <a:latin typeface="Calibri"/>
              </a:rPr>
              <a:t>Interparfums is pursuing a long-term, economically resilient strategy in the premium niche fragrance market through brand storytelling, international expansion, and portfolio consolidation.</a:t>
            </a:r>
          </a:p>
          <a:p>
            <a:pPr algn="l" marL="182880" indent="-182880">
              <a:lnSpc>
                <a:spcPct val="100000"/>
              </a:lnSpc>
              <a:spcBef>
                <a:spcPts val="300"/>
              </a:spcBef>
              <a:buFont typeface="Arial"/>
              <a:buChar char="•"/>
            </a:pPr>
            <a:r>
              <a:rPr sz="900" b="0" i="0">
                <a:solidFill>
                  <a:srgbClr val="1E1A14"/>
                </a:solidFill>
                <a:latin typeface="Calibri"/>
              </a:rPr>
              <a:t>Interparfums' strategy is not influenced by economic ups and downs, as evidenced by the continued development of Solférino Paris despite current economic conditions.</a:t>
            </a:r>
            <a:r>
              <a:rPr sz="900" b="0" i="0">
                <a:solidFill>
                  <a:srgbClr val="615D56"/>
                </a:solidFill>
                <a:latin typeface="Calibri"/>
              </a:rPr>
              <a:t> — “Our strategy has never been dictated by short-term economic swings.”</a:t>
            </a:r>
          </a:p>
          <a:p>
            <a:pPr algn="l" marL="182880" indent="-182880">
              <a:lnSpc>
                <a:spcPct val="100000"/>
              </a:lnSpc>
              <a:spcBef>
                <a:spcPts val="300"/>
              </a:spcBef>
              <a:buFont typeface="Arial"/>
              <a:buChar char="•"/>
            </a:pPr>
            <a:r>
              <a:rPr sz="900" b="0" i="0">
                <a:solidFill>
                  <a:srgbClr val="1E1A14"/>
                </a:solidFill>
                <a:latin typeface="Calibri"/>
              </a:rPr>
              <a:t>Solférino Paris is positioned as a brand rooted in Parisian heritage, drawing on the architectural and historical legacy of Interparfums' headquarters.</a:t>
            </a:r>
            <a:r>
              <a:rPr sz="900" b="0" i="0">
                <a:solidFill>
                  <a:srgbClr val="615D56"/>
                </a:solidFill>
                <a:latin typeface="Calibri"/>
              </a:rPr>
              <a:t> — “Solférino draws on a heritage that belongs not just to us, but to the city itself: Paris, with its places steeped in history and memory.”</a:t>
            </a:r>
          </a:p>
          <a:p>
            <a:pPr algn="l" marL="182880" indent="-182880">
              <a:lnSpc>
                <a:spcPct val="100000"/>
              </a:lnSpc>
              <a:spcBef>
                <a:spcPts val="300"/>
              </a:spcBef>
              <a:buFont typeface="Arial"/>
              <a:buChar char="•"/>
            </a:pPr>
            <a:r>
              <a:rPr sz="900" b="0" i="0">
                <a:solidFill>
                  <a:srgbClr val="1E1A14"/>
                </a:solidFill>
                <a:latin typeface="Calibri"/>
              </a:rPr>
              <a:t>The brand differentiates itself through storytelling rather than price or fragrance alone, emphasizing authenticity and a strong brand narrative.</a:t>
            </a:r>
            <a:r>
              <a:rPr sz="900" b="0" i="0">
                <a:solidFill>
                  <a:srgbClr val="615D56"/>
                </a:solidFill>
                <a:latin typeface="Calibri"/>
              </a:rPr>
              <a:t> — “Unlike many of our competitors, what truly sets us apart isn’t the price, the product, or even the fragrance itself—it’s the story we tell.”</a:t>
            </a:r>
          </a:p>
          <a:p>
            <a:pPr algn="l" marL="182880" indent="-182880">
              <a:lnSpc>
                <a:spcPct val="100000"/>
              </a:lnSpc>
              <a:spcBef>
                <a:spcPts val="300"/>
              </a:spcBef>
              <a:buFont typeface="Arial"/>
              <a:buChar char="•"/>
            </a:pPr>
            <a:r>
              <a:rPr sz="900" b="0" i="0">
                <a:solidFill>
                  <a:srgbClr val="1E1A14"/>
                </a:solidFill>
                <a:latin typeface="Calibri"/>
              </a:rPr>
              <a:t>Solférino Paris is gaining strong international traction, with positive reception in Asia, the Middle East, and key department stores like Selfridges and Drugstore des Champs-Élysées.</a:t>
            </a:r>
            <a:r>
              <a:rPr sz="900" b="0" i="0">
                <a:solidFill>
                  <a:srgbClr val="615D56"/>
                </a:solidFill>
                <a:latin typeface="Calibri"/>
              </a:rPr>
              <a:t> — “Sales have been strong in the first three weeks, both at the Drugstore des Champs-Élysées and at Selfridges. We’ve received a very positive reception in Asia and the Middle East.”</a:t>
            </a:r>
          </a:p>
          <a:p>
            <a:pPr algn="l" marL="182880" indent="-182880">
              <a:lnSpc>
                <a:spcPct val="100000"/>
              </a:lnSpc>
              <a:spcBef>
                <a:spcPts val="300"/>
              </a:spcBef>
              <a:buFont typeface="Arial"/>
              <a:buChar char="•"/>
            </a:pPr>
            <a:r>
              <a:rPr sz="900" b="0" i="0">
                <a:solidFill>
                  <a:srgbClr val="1E1A14"/>
                </a:solidFill>
                <a:latin typeface="Calibri"/>
              </a:rPr>
              <a:t>Interparfums is expanding its presence in the premium niche fragrance market by acquiring Goutal and consolidating its portfolio with Van Cleef &amp; Arpels and Solférino Paris.</a:t>
            </a:r>
            <a:r>
              <a:rPr sz="900" b="0" i="0">
                <a:solidFill>
                  <a:srgbClr val="615D56"/>
                </a:solidFill>
                <a:latin typeface="Calibri"/>
              </a:rPr>
              <a:t> — “We plan to open 200 or 300 stores internationally, thus maintaining a selective distribution network that reflects the brand’s excellence.”</a:t>
            </a:r>
          </a:p>
          <a:p>
            <a:pPr algn="l" marL="182880" indent="-182880">
              <a:lnSpc>
                <a:spcPct val="100000"/>
              </a:lnSpc>
              <a:spcBef>
                <a:spcPts val="300"/>
              </a:spcBef>
              <a:spcAft>
                <a:spcPts val="1200"/>
              </a:spcAft>
              <a:buFont typeface="Arial"/>
              <a:buChar char="•"/>
            </a:pPr>
            <a:r>
              <a:rPr sz="900" b="0" i="0">
                <a:solidFill>
                  <a:srgbClr val="1E1A14"/>
                </a:solidFill>
                <a:latin typeface="Calibri"/>
              </a:rPr>
              <a:t>The niche perfume market is growing at 15% in value and 7% in volume, driven by consumer demand for premium, story-driven, and exclusive fragrances.</a:t>
            </a:r>
            <a:r>
              <a:rPr sz="900" b="0" i="0">
                <a:solidFill>
                  <a:srgbClr val="615D56"/>
                </a:solidFill>
                <a:latin typeface="Calibri"/>
              </a:rPr>
              <a:t> — “The niche perfume market is growing at around 15% in value and 7% in volume, with selling prices roughly double those of mainstream retail products.”</a:t>
            </a:r>
          </a:p>
        </p:txBody>
      </p:sp>
      <p:sp>
        <p:nvSpPr>
          <p:cNvPr id="6" name="Rectangle 5"/>
          <p:cNvSpPr/>
          <p:nvPr/>
        </p:nvSpPr>
        <p:spPr>
          <a:xfrm>
            <a:off x="548640" y="480043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luxury brand strategy and financial performance</a:t>
            </a:r>
          </a:p>
          <a:p>
            <a:pPr algn="l">
              <a:lnSpc>
                <a:spcPct val="100000"/>
              </a:lnSpc>
              <a:spcAft>
                <a:spcPts val="600"/>
              </a:spcAft>
              <a:buNone/>
            </a:pPr>
            <a:r>
              <a:rPr sz="700" b="0" i="0">
                <a:solidFill>
                  <a:srgbClr val="615D56"/>
                </a:solidFill>
                <a:latin typeface="Calibri"/>
              </a:rPr>
              <a:t>ChatGPTReport2.docx</a:t>
            </a:r>
          </a:p>
          <a:p>
            <a:pPr algn="l">
              <a:lnSpc>
                <a:spcPct val="100000"/>
              </a:lnSpc>
              <a:spcAft>
                <a:spcPts val="600"/>
              </a:spcAft>
              <a:buNone/>
            </a:pPr>
            <a:r>
              <a:rPr sz="950" b="0" i="0">
                <a:solidFill>
                  <a:srgbClr val="615D56"/>
                </a:solidFill>
                <a:latin typeface="Calibri"/>
              </a:rPr>
              <a:t>The strategic tension between brand desirability and financial performance—particularly in luxury perfume—is real and measurable, and financial outcomes like operating profit, margin, and revenue mix provide critical evidence of whether brand strategies are working.</a:t>
            </a:r>
          </a:p>
          <a:p>
            <a:pPr algn="l" marL="182880" indent="-182880">
              <a:lnSpc>
                <a:spcPct val="100000"/>
              </a:lnSpc>
              <a:spcBef>
                <a:spcPts val="300"/>
              </a:spcBef>
              <a:buFont typeface="Arial"/>
              <a:buChar char="•"/>
            </a:pPr>
            <a:r>
              <a:rPr sz="900" b="0" i="0">
                <a:solidFill>
                  <a:srgbClr val="1E1A14"/>
                </a:solidFill>
                <a:latin typeface="Calibri"/>
              </a:rPr>
              <a:t>LVMH Perfumes &amp; Cosmetics achieved flat organic revenue in 2025 but improved operating profit by 8% and operating margin from 8.0% to 8.9%.</a:t>
            </a:r>
            <a:r>
              <a:rPr sz="900" b="0" i="0">
                <a:solidFill>
                  <a:srgbClr val="615D56"/>
                </a:solidFill>
                <a:latin typeface="Calibri"/>
              </a:rPr>
              <a:t> — “Revenue: ~flat/down; Operating profit: +8%; Operating margin: 8.0% → 8.9% (LVMH)”</a:t>
            </a:r>
          </a:p>
          <a:p>
            <a:pPr algn="l" marL="182880" indent="-182880">
              <a:lnSpc>
                <a:spcPct val="100000"/>
              </a:lnSpc>
              <a:spcBef>
                <a:spcPts val="300"/>
              </a:spcBef>
              <a:buFont typeface="Arial"/>
              <a:buChar char="•"/>
            </a:pPr>
            <a:r>
              <a:rPr sz="900" b="0" i="0">
                <a:solidFill>
                  <a:srgbClr val="1E1A14"/>
                </a:solidFill>
                <a:latin typeface="Calibri"/>
              </a:rPr>
              <a:t>New fragrance launches generate excitement but do not guarantee increased EBIT due to high marketing and distribution costs.</a:t>
            </a:r>
            <a:r>
              <a:rPr sz="900" b="0" i="0">
                <a:solidFill>
                  <a:srgbClr val="615D56"/>
                </a:solidFill>
                <a:latin typeface="Calibri"/>
              </a:rPr>
              <a:t> — “New launch → revenue ↑ doesn't necessarily mean → EBIT ↑ (LVMH)”</a:t>
            </a:r>
          </a:p>
          <a:p>
            <a:pPr algn="l" marL="182880" indent="-182880">
              <a:lnSpc>
                <a:spcPct val="100000"/>
              </a:lnSpc>
              <a:spcBef>
                <a:spcPts val="300"/>
              </a:spcBef>
              <a:buFont typeface="Arial"/>
              <a:buChar char="•"/>
            </a:pPr>
            <a:r>
              <a:rPr sz="900" b="0" i="0">
                <a:solidFill>
                  <a:srgbClr val="1E1A14"/>
                </a:solidFill>
                <a:latin typeface="Calibri"/>
              </a:rPr>
              <a:t>More than 80% of luxury industry growth from 2019–2023 came from price increases, suggesting price elasticity may have reached a ceiling.</a:t>
            </a:r>
            <a:r>
              <a:rPr sz="900" b="0" i="0">
                <a:solidFill>
                  <a:srgbClr val="615D56"/>
                </a:solidFill>
                <a:latin typeface="Calibri"/>
              </a:rPr>
              <a:t> — “McKinsey estimates &gt;80% growth from price increases (McKinsey &amp; Company)”</a:t>
            </a:r>
          </a:p>
          <a:p>
            <a:pPr algn="l" marL="182880" indent="-182880">
              <a:lnSpc>
                <a:spcPct val="100000"/>
              </a:lnSpc>
              <a:spcBef>
                <a:spcPts val="300"/>
              </a:spcBef>
              <a:buFont typeface="Arial"/>
              <a:buChar char="•"/>
            </a:pPr>
            <a:r>
              <a:rPr sz="900" b="0" i="0">
                <a:solidFill>
                  <a:srgbClr val="1E1A14"/>
                </a:solidFill>
                <a:latin typeface="Calibri"/>
              </a:rPr>
              <a:t>Selective distribution can improve margins and exclusivity, but may destroy value if it reduces sales volume without offsetting pricing power.</a:t>
            </a:r>
            <a:r>
              <a:rPr sz="900" b="0" i="0">
                <a:solidFill>
                  <a:srgbClr val="615D56"/>
                </a:solidFill>
                <a:latin typeface="Calibri"/>
              </a:rPr>
              <a:t> — “Scenario B — sales fall to 600,000 bottles; volume not recovered (Bulgari example)”</a:t>
            </a:r>
          </a:p>
          <a:p>
            <a:pPr algn="l" marL="182880" indent="-182880">
              <a:lnSpc>
                <a:spcPct val="100000"/>
              </a:lnSpc>
              <a:spcBef>
                <a:spcPts val="300"/>
              </a:spcBef>
              <a:buFont typeface="Arial"/>
              <a:buChar char="•"/>
            </a:pPr>
            <a:r>
              <a:rPr sz="900" b="0" i="0">
                <a:solidFill>
                  <a:srgbClr val="1E1A14"/>
                </a:solidFill>
                <a:latin typeface="Calibri"/>
              </a:rPr>
              <a:t>High gross margins (e.g., Interparfums at 63.6%) mask weak operating margins (18.2%) after accounting for marketing and SG&amp;A expenses.</a:t>
            </a:r>
            <a:r>
              <a:rPr sz="900" b="0" i="0">
                <a:solidFill>
                  <a:srgbClr val="615D56"/>
                </a:solidFill>
                <a:latin typeface="Calibri"/>
              </a:rPr>
              <a:t> — “Gross margin: 63.6%; Operating margin: 18.2% (Interparfums Finance)”</a:t>
            </a:r>
          </a:p>
          <a:p>
            <a:pPr algn="l" marL="182880" indent="-182880">
              <a:lnSpc>
                <a:spcPct val="100000"/>
              </a:lnSpc>
              <a:spcBef>
                <a:spcPts val="300"/>
              </a:spcBef>
              <a:spcAft>
                <a:spcPts val="1200"/>
              </a:spcAft>
              <a:buFont typeface="Arial"/>
              <a:buChar char="•"/>
            </a:pPr>
            <a:r>
              <a:rPr sz="900" b="0" i="0">
                <a:solidFill>
                  <a:srgbClr val="1E1A14"/>
                </a:solidFill>
                <a:latin typeface="Calibri"/>
              </a:rPr>
              <a:t>CEO-driven brand investment may lead to short-term EBIT declines in exchange for long-term brand equity, making one-year earnings misleading.</a:t>
            </a:r>
            <a:r>
              <a:rPr sz="900" b="0" i="0">
                <a:solidFill>
                  <a:srgbClr val="615D56"/>
                </a:solidFill>
                <a:latin typeface="Calibri"/>
              </a:rPr>
              <a:t> — “Lower current EBIT in exchange for higher future brand equity (Interparfums)”</a:t>
            </a:r>
          </a:p>
        </p:txBody>
      </p:sp>
      <p:sp>
        <p:nvSpPr>
          <p:cNvPr id="8" name="Rectangle 7"/>
          <p:cNvSpPr/>
          <p:nvPr/>
        </p:nvSpPr>
        <p:spPr>
          <a:xfrm>
            <a:off x="6301587" y="438960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Estée Lauder Companies — Earnings Call</a:t>
            </a:r>
          </a:p>
          <a:p>
            <a:pPr algn="l">
              <a:lnSpc>
                <a:spcPct val="100000"/>
              </a:lnSpc>
              <a:spcAft>
                <a:spcPts val="600"/>
              </a:spcAft>
              <a:buNone/>
            </a:pPr>
            <a:r>
              <a:rPr sz="700" b="0" i="0">
                <a:solidFill>
                  <a:srgbClr val="615D56"/>
                </a:solidFill>
                <a:latin typeface="Calibri"/>
              </a:rPr>
              <a:t>ESTELAUDRREarnings.txt</a:t>
            </a:r>
          </a:p>
          <a:p>
            <a:pPr algn="l">
              <a:lnSpc>
                <a:spcPct val="100000"/>
              </a:lnSpc>
              <a:spcAft>
                <a:spcPts val="600"/>
              </a:spcAft>
              <a:buNone/>
            </a:pPr>
            <a:r>
              <a:rPr sz="950" b="0" i="0">
                <a:solidFill>
                  <a:srgbClr val="615D56"/>
                </a:solidFill>
                <a:latin typeface="Calibri"/>
              </a:rPr>
              <a:t>Estée Lauder is transitioning from a sales decline in 2025 to a more stable and growth-oriented outlook in 2026, driven by margin expansion, strategic restructuring, improved channel performance, and targeted market share gains in key regions like China and North America, despite challenges in travel retail.</a:t>
            </a:r>
          </a:p>
          <a:p>
            <a:pPr algn="l" marL="182880" indent="-182880">
              <a:lnSpc>
                <a:spcPct val="100000"/>
              </a:lnSpc>
              <a:spcBef>
                <a:spcPts val="300"/>
              </a:spcBef>
              <a:buFont typeface="Arial"/>
              <a:buChar char="•"/>
            </a:pPr>
            <a:r>
              <a:rPr sz="900" b="0" i="0">
                <a:solidFill>
                  <a:srgbClr val="1E1A14"/>
                </a:solidFill>
                <a:latin typeface="Calibri"/>
              </a:rPr>
              <a:t>Fiscal 2025 saw an 8% organic sales decline, primarily due to a 28% drop in travel retail from weak conversion and strategic decisions.</a:t>
            </a:r>
            <a:r>
              <a:rPr sz="900" b="0" i="0">
                <a:solidFill>
                  <a:srgbClr val="615D56"/>
                </a:solidFill>
                <a:latin typeface="Calibri"/>
              </a:rPr>
              <a:t> — “Fiscal 2025 organic sales decline, travel retail decline of 28%”</a:t>
            </a:r>
          </a:p>
          <a:p>
            <a:pPr algn="l" marL="182880" indent="-182880">
              <a:lnSpc>
                <a:spcPct val="100000"/>
              </a:lnSpc>
              <a:spcBef>
                <a:spcPts val="300"/>
              </a:spcBef>
              <a:buFont typeface="Arial"/>
              <a:buChar char="•"/>
            </a:pPr>
            <a:r>
              <a:rPr sz="900" b="0" i="0">
                <a:solidFill>
                  <a:srgbClr val="1E1A14"/>
                </a:solidFill>
                <a:latin typeface="Calibri"/>
              </a:rPr>
              <a:t>Gross margin expanded 230 basis points to 74% in fiscal 2025, driven by PRGP benefits and better-than-expected performance, with volume deleveraging contributing to the improvement.</a:t>
            </a:r>
            <a:r>
              <a:rPr sz="900" b="0" i="0">
                <a:solidFill>
                  <a:srgbClr val="615D56"/>
                </a:solidFill>
                <a:latin typeface="Calibri"/>
              </a:rPr>
              <a:t> — “Gross margin expanded 230 basis points, PRGP benefits, volume deleveraging”</a:t>
            </a:r>
          </a:p>
          <a:p>
            <a:pPr algn="l" marL="182880" indent="-182880">
              <a:lnSpc>
                <a:spcPct val="100000"/>
              </a:lnSpc>
              <a:spcBef>
                <a:spcPts val="300"/>
              </a:spcBef>
              <a:buFont typeface="Arial"/>
              <a:buChar char="•"/>
            </a:pPr>
            <a:r>
              <a:rPr sz="900" b="0" i="0">
                <a:solidFill>
                  <a:srgbClr val="1E1A14"/>
                </a:solidFill>
                <a:latin typeface="Calibri"/>
              </a:rPr>
              <a:t>The company gained prestige beauty market share in China, Japan, and the U.S. in the second half of fiscal 2025, led by strong growth in La Mer, Le Labo, and The Ordinary.</a:t>
            </a:r>
            <a:r>
              <a:rPr sz="900" b="0" i="0">
                <a:solidFill>
                  <a:srgbClr val="615D56"/>
                </a:solidFill>
                <a:latin typeface="Calibri"/>
              </a:rPr>
              <a:t> — “Prestige beauty share gains in China, Japan, U.S., growth in La Mer, Le Labo, The Ordinary”</a:t>
            </a:r>
          </a:p>
          <a:p>
            <a:pPr algn="l" marL="182880" indent="-182880">
              <a:lnSpc>
                <a:spcPct val="100000"/>
              </a:lnSpc>
              <a:spcBef>
                <a:spcPts val="300"/>
              </a:spcBef>
              <a:buFont typeface="Arial"/>
              <a:buChar char="•"/>
            </a:pPr>
            <a:r>
              <a:rPr sz="900" b="0" i="0">
                <a:solidFill>
                  <a:srgbClr val="1E1A14"/>
                </a:solidFill>
                <a:latin typeface="Calibri"/>
              </a:rPr>
              <a:t>Online sales reached 31% of total reported sales in fiscal 2025, up from 28% in 2024, and are expected to grow further.</a:t>
            </a:r>
            <a:r>
              <a:rPr sz="900" b="0" i="0">
                <a:solidFill>
                  <a:srgbClr val="615D56"/>
                </a:solidFill>
                <a:latin typeface="Calibri"/>
              </a:rPr>
              <a:t> — “Online sales at 31% in 2025, up from 28% in 2024”</a:t>
            </a:r>
          </a:p>
          <a:p>
            <a:pPr algn="l" marL="182880" indent="-182880">
              <a:lnSpc>
                <a:spcPct val="100000"/>
              </a:lnSpc>
              <a:spcBef>
                <a:spcPts val="300"/>
              </a:spcBef>
              <a:buFont typeface="Arial"/>
              <a:buChar char="•"/>
            </a:pPr>
            <a:r>
              <a:rPr sz="900" b="0" i="0">
                <a:solidFill>
                  <a:srgbClr val="1E1A14"/>
                </a:solidFill>
                <a:latin typeface="Calibri"/>
              </a:rPr>
              <a:t>Fiscal 2026 guidance includes flat to 3% organic sales growth, margin expansion, and a target of 165 basis points in operating margin improvement.</a:t>
            </a:r>
            <a:r>
              <a:rPr sz="900" b="0" i="0">
                <a:solidFill>
                  <a:srgbClr val="615D56"/>
                </a:solidFill>
                <a:latin typeface="Calibri"/>
              </a:rPr>
              <a:t> — “Fiscal 2026 guidance: flat to 3% organic sales, 165 bps operating margin expansion”</a:t>
            </a:r>
          </a:p>
          <a:p>
            <a:pPr algn="l" marL="182880" indent="-182880">
              <a:lnSpc>
                <a:spcPct val="100000"/>
              </a:lnSpc>
              <a:spcBef>
                <a:spcPts val="300"/>
              </a:spcBef>
              <a:buFont typeface="Arial"/>
              <a:buChar char="•"/>
            </a:pPr>
            <a:r>
              <a:rPr sz="900" b="0" i="0">
                <a:solidFill>
                  <a:srgbClr val="1E1A14"/>
                </a:solidFill>
                <a:latin typeface="Calibri"/>
              </a:rPr>
              <a:t>The company plans to significantly reduce discounting in fiscal 2026 and invest in AI to improve media ROI by 31%.</a:t>
            </a:r>
            <a:r>
              <a:rPr sz="900" b="0" i="0">
                <a:solidFill>
                  <a:srgbClr val="615D56"/>
                </a:solidFill>
                <a:latin typeface="Calibri"/>
              </a:rPr>
              <a:t> — “Reduce discounting, AI investment for 31% media ROI improvement”</a:t>
            </a:r>
          </a:p>
          <a:p>
            <a:pPr algn="l" marL="182880" indent="-182880">
              <a:lnSpc>
                <a:spcPct val="100000"/>
              </a:lnSpc>
              <a:spcBef>
                <a:spcPts val="300"/>
              </a:spcBef>
              <a:buFont typeface="Arial"/>
              <a:buChar char="•"/>
            </a:pPr>
            <a:r>
              <a:rPr sz="900" b="0" i="0">
                <a:solidFill>
                  <a:srgbClr val="1E1A14"/>
                </a:solidFill>
                <a:latin typeface="Calibri"/>
              </a:rPr>
              <a:t>The company completed a major organizational restructuring, consolidating seven regions into four geographical areas: Americas, EMEA, Asia, travel retail, and China as a standalone region.</a:t>
            </a:r>
            <a:r>
              <a:rPr sz="900" b="0" i="0">
                <a:solidFill>
                  <a:srgbClr val="615D56"/>
                </a:solidFill>
                <a:latin typeface="Calibri"/>
              </a:rPr>
              <a:t> — “Consolidation of seven regions into four areas including China as standalone”</a:t>
            </a:r>
          </a:p>
          <a:p>
            <a:pPr algn="l" marL="182880" indent="-182880">
              <a:lnSpc>
                <a:spcPct val="100000"/>
              </a:lnSpc>
              <a:spcBef>
                <a:spcPts val="300"/>
              </a:spcBef>
              <a:spcAft>
                <a:spcPts val="1200"/>
              </a:spcAft>
              <a:buFont typeface="Arial"/>
              <a:buChar char="•"/>
            </a:pPr>
            <a:r>
              <a:rPr sz="900" b="0" i="0">
                <a:solidFill>
                  <a:srgbClr val="1E1A14"/>
                </a:solidFill>
                <a:latin typeface="Calibri"/>
              </a:rPr>
              <a:t>Operating margin improvement in fiscal 2026 will primarily result from SG&amp;A reductions through operational efficiency, outsourcing, and shared services, not just gross margin expansion.</a:t>
            </a:r>
            <a:r>
              <a:rPr sz="900" b="0" i="0">
                <a:solidFill>
                  <a:srgbClr val="615D56"/>
                </a:solidFill>
                <a:latin typeface="Calibri"/>
              </a:rPr>
              <a:t> — “Operating margin improvement driven by SG&amp;A reductions, not just gross margin”</a:t>
            </a:r>
          </a:p>
        </p:txBody>
      </p:sp>
      <p:sp>
        <p:nvSpPr>
          <p:cNvPr id="6" name="Rectangle 5"/>
          <p:cNvSpPr/>
          <p:nvPr/>
        </p:nvSpPr>
        <p:spPr>
          <a:xfrm>
            <a:off x="548640" y="516343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Financial Times — HTSI Beauty</a:t>
            </a:r>
          </a:p>
          <a:p>
            <a:pPr algn="l">
              <a:lnSpc>
                <a:spcPct val="100000"/>
              </a:lnSpc>
              <a:spcAft>
                <a:spcPts val="600"/>
              </a:spcAft>
              <a:buNone/>
            </a:pPr>
            <a:r>
              <a:rPr sz="700" b="0" i="0">
                <a:solidFill>
                  <a:srgbClr val="615D56"/>
                </a:solidFill>
                <a:latin typeface="Calibri"/>
              </a:rPr>
              <a:t>How to make a bestselling perfume, by Marc Puig.pdf</a:t>
            </a:r>
          </a:p>
          <a:p>
            <a:pPr algn="l">
              <a:lnSpc>
                <a:spcPct val="100000"/>
              </a:lnSpc>
              <a:spcAft>
                <a:spcPts val="600"/>
              </a:spcAft>
              <a:buNone/>
            </a:pPr>
            <a:r>
              <a:rPr sz="950" b="0" i="0">
                <a:solidFill>
                  <a:srgbClr val="615D56"/>
                </a:solidFill>
                <a:latin typeface="Calibri"/>
              </a:rPr>
              <a:t>Puig’s strategy of focusing on premium fragrances, curating authentic brands with strong identities, and maintaining family-led control has driven consistent growth and market differentiation in the beauty sector.</a:t>
            </a:r>
          </a:p>
          <a:p>
            <a:pPr algn="l" marL="182880" indent="-182880">
              <a:lnSpc>
                <a:spcPct val="100000"/>
              </a:lnSpc>
              <a:spcBef>
                <a:spcPts val="300"/>
              </a:spcBef>
              <a:buFont typeface="Arial"/>
              <a:buChar char="•"/>
            </a:pPr>
            <a:r>
              <a:rPr sz="900" b="0" i="0">
                <a:solidFill>
                  <a:srgbClr val="1E1A14"/>
                </a:solidFill>
                <a:latin typeface="Calibri"/>
              </a:rPr>
              <a:t>Puig has achieved consistent revenue growth, rising over 10% to €4.79 billion in 2024.</a:t>
            </a:r>
            <a:r>
              <a:rPr sz="900" b="0" i="0">
                <a:solidFill>
                  <a:srgbClr val="615D56"/>
                </a:solidFill>
                <a:latin typeface="Calibri"/>
              </a:rPr>
              <a:t> — “revenue soared by more than 10 per cent to €4.79 billion in 2024”</a:t>
            </a:r>
          </a:p>
          <a:p>
            <a:pPr algn="l" marL="182880" indent="-182880">
              <a:lnSpc>
                <a:spcPct val="100000"/>
              </a:lnSpc>
              <a:spcBef>
                <a:spcPts val="300"/>
              </a:spcBef>
              <a:buFont typeface="Arial"/>
              <a:buChar char="•"/>
            </a:pPr>
            <a:r>
              <a:rPr sz="900" b="0" i="0">
                <a:solidFill>
                  <a:srgbClr val="1E1A14"/>
                </a:solidFill>
                <a:latin typeface="Calibri"/>
              </a:rPr>
              <a:t>Puig's prestige fragrance market share increased from 3% to 11.5% between 2004 and 2024.</a:t>
            </a:r>
            <a:r>
              <a:rPr sz="900" b="0" i="0">
                <a:solidFill>
                  <a:srgbClr val="615D56"/>
                </a:solidFill>
                <a:latin typeface="Calibri"/>
              </a:rPr>
              <a:t> — “prestige selective fragrance market share rose from three per cent to 11.5 per cent between 2004 and 2024”</a:t>
            </a:r>
          </a:p>
          <a:p>
            <a:pPr algn="l" marL="182880" indent="-182880">
              <a:lnSpc>
                <a:spcPct val="100000"/>
              </a:lnSpc>
              <a:spcBef>
                <a:spcPts val="300"/>
              </a:spcBef>
              <a:buFont typeface="Arial"/>
              <a:buChar char="•"/>
            </a:pPr>
            <a:r>
              <a:rPr sz="900" b="0" i="0">
                <a:solidFill>
                  <a:srgbClr val="1E1A14"/>
                </a:solidFill>
                <a:latin typeface="Calibri"/>
              </a:rPr>
              <a:t>Puig's strategy focuses on premium fragrances and brand curation, avoiding mass-market products.</a:t>
            </a:r>
            <a:r>
              <a:rPr sz="900" b="0" i="0">
                <a:solidFill>
                  <a:srgbClr val="615D56"/>
                </a:solidFill>
                <a:latin typeface="Calibri"/>
              </a:rPr>
              <a:t> — “jettison the soaps and deodorants, zone in on the premium”</a:t>
            </a:r>
          </a:p>
          <a:p>
            <a:pPr algn="l" marL="182880" indent="-182880">
              <a:lnSpc>
                <a:spcPct val="100000"/>
              </a:lnSpc>
              <a:spcBef>
                <a:spcPts val="300"/>
              </a:spcBef>
              <a:buFont typeface="Arial"/>
              <a:buChar char="•"/>
            </a:pPr>
            <a:r>
              <a:rPr sz="900" b="0" i="0">
                <a:solidFill>
                  <a:srgbClr val="1E1A14"/>
                </a:solidFill>
                <a:latin typeface="Calibri"/>
              </a:rPr>
              <a:t>Puig's brand portfolio emphasizes authenticity, with each label having a unique story and soul.</a:t>
            </a:r>
            <a:r>
              <a:rPr sz="900" b="0" i="0">
                <a:solidFill>
                  <a:srgbClr val="615D56"/>
                </a:solidFill>
                <a:latin typeface="Calibri"/>
              </a:rPr>
              <a:t> — “we ensure that every brand has a story to tell, has a soul, and has a reason to exist”</a:t>
            </a:r>
          </a:p>
          <a:p>
            <a:pPr algn="l" marL="182880" indent="-182880">
              <a:lnSpc>
                <a:spcPct val="100000"/>
              </a:lnSpc>
              <a:spcBef>
                <a:spcPts val="300"/>
              </a:spcBef>
              <a:buFont typeface="Arial"/>
              <a:buChar char="•"/>
            </a:pPr>
            <a:r>
              <a:rPr sz="900" b="0" i="0">
                <a:solidFill>
                  <a:srgbClr val="1E1A14"/>
                </a:solidFill>
                <a:latin typeface="Calibri"/>
              </a:rPr>
              <a:t>Carolina Herrera’s La Bomba fragrance is expected to become a cultural phenomenon similar to Good Girl.</a:t>
            </a:r>
            <a:r>
              <a:rPr sz="900" b="0" i="0">
                <a:solidFill>
                  <a:srgbClr val="615D56"/>
                </a:solidFill>
                <a:latin typeface="Calibri"/>
              </a:rPr>
              <a:t> — “Ana Trias is betting it will be a ‘cultural phenomenon’ like Good Girl”</a:t>
            </a:r>
          </a:p>
          <a:p>
            <a:pPr algn="l" marL="182880" indent="-182880">
              <a:lnSpc>
                <a:spcPct val="100000"/>
              </a:lnSpc>
              <a:spcBef>
                <a:spcPts val="300"/>
              </a:spcBef>
              <a:spcAft>
                <a:spcPts val="1200"/>
              </a:spcAft>
              <a:buFont typeface="Arial"/>
              <a:buChar char="•"/>
            </a:pPr>
            <a:r>
              <a:rPr sz="900" b="0" i="0">
                <a:solidFill>
                  <a:srgbClr val="1E1A14"/>
                </a:solidFill>
                <a:latin typeface="Calibri"/>
              </a:rPr>
              <a:t>Puig’s IPO raised €2.6 billion but faced a lackluster market reception with shares failing to recover.</a:t>
            </a:r>
            <a:r>
              <a:rPr sz="900" b="0" i="0">
                <a:solidFill>
                  <a:srgbClr val="615D56"/>
                </a:solidFill>
                <a:latin typeface="Calibri"/>
              </a:rPr>
              <a:t> — “shares stumbled from the gate and have yet to recover their footing”</a:t>
            </a:r>
          </a:p>
        </p:txBody>
      </p:sp>
      <p:sp>
        <p:nvSpPr>
          <p:cNvPr id="8" name="Rectangle 7"/>
          <p:cNvSpPr/>
          <p:nvPr/>
        </p:nvSpPr>
        <p:spPr>
          <a:xfrm>
            <a:off x="6301587" y="383150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Industry Talks Bulgari CEO Jean-Christophe Babin</a:t>
            </a:r>
          </a:p>
          <a:p>
            <a:pPr algn="l">
              <a:lnSpc>
                <a:spcPct val="100000"/>
              </a:lnSpc>
              <a:spcAft>
                <a:spcPts val="600"/>
              </a:spcAft>
              <a:buNone/>
            </a:pPr>
            <a:r>
              <a:rPr sz="700" b="0" i="0">
                <a:solidFill>
                  <a:srgbClr val="615D56"/>
                </a:solidFill>
                <a:latin typeface="Calibri"/>
              </a:rPr>
              <a:t>Industry Talks_ Bulgari CEO Jean-Christophe Babin.pdf</a:t>
            </a:r>
          </a:p>
          <a:p>
            <a:pPr algn="l">
              <a:lnSpc>
                <a:spcPct val="100000"/>
              </a:lnSpc>
              <a:spcAft>
                <a:spcPts val="600"/>
              </a:spcAft>
              <a:buNone/>
            </a:pPr>
            <a:r>
              <a:rPr sz="950" b="0" i="0">
                <a:solidFill>
                  <a:srgbClr val="615D56"/>
                </a:solidFill>
                <a:latin typeface="Calibri"/>
              </a:rPr>
              <a:t>The fragrance market remains resilient globally, with China experiencing a decline due to economic normalization, but Bulgari is adapting through strategic portfolio changes, sustainability efforts, and a strong performance in travel retail, particularly in Asia.</a:t>
            </a:r>
          </a:p>
          <a:p>
            <a:pPr algn="l" marL="182880" indent="-182880">
              <a:lnSpc>
                <a:spcPct val="100000"/>
              </a:lnSpc>
              <a:spcBef>
                <a:spcPts val="300"/>
              </a:spcBef>
              <a:buFont typeface="Arial"/>
              <a:buChar char="•"/>
            </a:pPr>
            <a:r>
              <a:rPr sz="900" b="0" i="0">
                <a:solidFill>
                  <a:srgbClr val="1E1A14"/>
                </a:solidFill>
                <a:latin typeface="Calibri"/>
              </a:rPr>
              <a:t>The fragrance market is resilient globally, with China being the only exception, where it declined by -7% to -8%.</a:t>
            </a:r>
            <a:r>
              <a:rPr sz="900" b="0" i="0">
                <a:solidFill>
                  <a:srgbClr val="615D56"/>
                </a:solidFill>
                <a:latin typeface="Calibri"/>
              </a:rPr>
              <a:t> — “fragrance market is quite resilient and posting sell-out growth in virtually all countries, with China being the exception.”</a:t>
            </a:r>
          </a:p>
          <a:p>
            <a:pPr algn="l" marL="182880" indent="-182880">
              <a:lnSpc>
                <a:spcPct val="100000"/>
              </a:lnSpc>
              <a:spcBef>
                <a:spcPts val="300"/>
              </a:spcBef>
              <a:buFont typeface="Arial"/>
              <a:buChar char="•"/>
            </a:pPr>
            <a:r>
              <a:rPr sz="900" b="0" i="0">
                <a:solidFill>
                  <a:srgbClr val="1E1A14"/>
                </a:solidFill>
                <a:latin typeface="Calibri"/>
              </a:rPr>
              <a:t>Bulgari is growing due to a reduction in distribution from 24,000 to 6,000 points of sale and a strategic repositioning of its high-end portfolio.</a:t>
            </a:r>
            <a:r>
              <a:rPr sz="900" b="0" i="0">
                <a:solidFill>
                  <a:srgbClr val="615D56"/>
                </a:solidFill>
                <a:latin typeface="Calibri"/>
              </a:rPr>
              <a:t> — “we are growing thanks to the restructuring we did over the past five years, which involved reducing distribution from 24,000 points of sale to 6,000.”</a:t>
            </a:r>
          </a:p>
          <a:p>
            <a:pPr algn="l" marL="182880" indent="-182880">
              <a:lnSpc>
                <a:spcPct val="100000"/>
              </a:lnSpc>
              <a:spcBef>
                <a:spcPts val="300"/>
              </a:spcBef>
              <a:buFont typeface="Arial"/>
              <a:buChar char="•"/>
            </a:pPr>
            <a:r>
              <a:rPr sz="900" b="0" i="0">
                <a:solidFill>
                  <a:srgbClr val="1E1A14"/>
                </a:solidFill>
                <a:latin typeface="Calibri"/>
              </a:rPr>
              <a:t>Bulgari has revitalized key fragrances like Omnia and Pour Homme with improved packaging, sustainability, and global re-launches.</a:t>
            </a:r>
            <a:r>
              <a:rPr sz="900" b="0" i="0">
                <a:solidFill>
                  <a:srgbClr val="615D56"/>
                </a:solidFill>
                <a:latin typeface="Calibri"/>
              </a:rPr>
              <a:t> — “we relaunched Omnia with new packaging that raised the quality perception... and re-launched Pour Homme globally this year.”</a:t>
            </a:r>
          </a:p>
          <a:p>
            <a:pPr algn="l" marL="182880" indent="-182880">
              <a:lnSpc>
                <a:spcPct val="100000"/>
              </a:lnSpc>
              <a:spcBef>
                <a:spcPts val="300"/>
              </a:spcBef>
              <a:buFont typeface="Arial"/>
              <a:buChar char="•"/>
            </a:pPr>
            <a:r>
              <a:rPr sz="900" b="0" i="0">
                <a:solidFill>
                  <a:srgbClr val="1E1A14"/>
                </a:solidFill>
                <a:latin typeface="Calibri"/>
              </a:rPr>
              <a:t>High-end fragrances priced above €200–€250 are seeing stronger growth than lower-priced, celebrity-backed fragrances in the €100–€130 range.</a:t>
            </a:r>
            <a:r>
              <a:rPr sz="900" b="0" i="0">
                <a:solidFill>
                  <a:srgbClr val="615D56"/>
                </a:solidFill>
                <a:latin typeface="Calibri"/>
              </a:rPr>
              <a:t> — “fragrances at the high-end retailing at above €200 to €250 continue to have much stronger growth than the core of the market.”</a:t>
            </a:r>
          </a:p>
          <a:p>
            <a:pPr algn="l" marL="182880" indent="-182880">
              <a:lnSpc>
                <a:spcPct val="100000"/>
              </a:lnSpc>
              <a:spcBef>
                <a:spcPts val="300"/>
              </a:spcBef>
              <a:buFont typeface="Arial"/>
              <a:buChar char="•"/>
            </a:pPr>
            <a:r>
              <a:rPr sz="900" b="0" i="0">
                <a:solidFill>
                  <a:srgbClr val="1E1A14"/>
                </a:solidFill>
                <a:latin typeface="Calibri"/>
              </a:rPr>
              <a:t>China’s economic crisis, driven by real estate and reduced disposable income, is causing a normalization of consumer spending, not a deep behavioral shift.</a:t>
            </a:r>
            <a:r>
              <a:rPr sz="900" b="0" i="0">
                <a:solidFill>
                  <a:srgbClr val="615D56"/>
                </a:solidFill>
                <a:latin typeface="Calibri"/>
              </a:rPr>
              <a:t> — “the disposable income that was available at the beginning of 2024 was much less than at the beginning of 2023.”</a:t>
            </a:r>
          </a:p>
          <a:p>
            <a:pPr algn="l" marL="182880" indent="-182880">
              <a:lnSpc>
                <a:spcPct val="100000"/>
              </a:lnSpc>
              <a:spcBef>
                <a:spcPts val="300"/>
              </a:spcBef>
              <a:spcAft>
                <a:spcPts val="1200"/>
              </a:spcAft>
              <a:buFont typeface="Arial"/>
              <a:buChar char="•"/>
            </a:pPr>
            <a:r>
              <a:rPr sz="900" b="0" i="0">
                <a:solidFill>
                  <a:srgbClr val="1E1A14"/>
                </a:solidFill>
                <a:latin typeface="Calibri"/>
              </a:rPr>
              <a:t>Travel retail remains a key growth channel for Bulgari, with travel retail Asia contributing 30% of fragrance sales and showing double-digit growth despite overall softening.</a:t>
            </a:r>
            <a:r>
              <a:rPr sz="900" b="0" i="0">
                <a:solidFill>
                  <a:srgbClr val="615D56"/>
                </a:solidFill>
                <a:latin typeface="Calibri"/>
              </a:rPr>
              <a:t> — “travel retail is now 30% of our fragrance business. For Bulgari fragrances, we will end the year with low double-digit growth, and in travel retail with good double-digit growth.”</a:t>
            </a:r>
          </a:p>
        </p:txBody>
      </p:sp>
      <p:sp>
        <p:nvSpPr>
          <p:cNvPr id="6" name="Rectangle 5"/>
          <p:cNvSpPr/>
          <p:nvPr/>
        </p:nvSpPr>
        <p:spPr>
          <a:xfrm>
            <a:off x="548640" y="480818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Vogue Business</a:t>
            </a:r>
          </a:p>
          <a:p>
            <a:pPr algn="l">
              <a:lnSpc>
                <a:spcPct val="100000"/>
              </a:lnSpc>
              <a:spcAft>
                <a:spcPts val="600"/>
              </a:spcAft>
              <a:buNone/>
            </a:pPr>
            <a:r>
              <a:rPr sz="700" b="0" i="0">
                <a:solidFill>
                  <a:srgbClr val="615D56"/>
                </a:solidFill>
                <a:latin typeface="Calibri"/>
              </a:rPr>
              <a:t>Leena Nair on the 2025 Rebound, Chanel-Mania and Menswear _ Vogue.pdf</a:t>
            </a:r>
          </a:p>
          <a:p>
            <a:pPr algn="l">
              <a:lnSpc>
                <a:spcPct val="100000"/>
              </a:lnSpc>
              <a:spcAft>
                <a:spcPts val="600"/>
              </a:spcAft>
              <a:buNone/>
            </a:pPr>
            <a:r>
              <a:rPr sz="950" b="0" i="0">
                <a:solidFill>
                  <a:srgbClr val="615D56"/>
                </a:solidFill>
                <a:latin typeface="Calibri"/>
              </a:rPr>
              <a:t>Chanel achieved a strong financial rebound in 2025 through sustained investment, creative momentum under Matthieu Blazy, and improved client engagement, with steady, long-term growth strategy and no plans to launch a dedicated menswear line.</a:t>
            </a:r>
          </a:p>
          <a:p>
            <a:pPr algn="l" marL="182880" indent="-182880">
              <a:lnSpc>
                <a:spcPct val="100000"/>
              </a:lnSpc>
              <a:spcBef>
                <a:spcPts val="300"/>
              </a:spcBef>
              <a:buFont typeface="Arial"/>
              <a:buChar char="•"/>
            </a:pPr>
            <a:r>
              <a:rPr sz="900" b="0" i="0">
                <a:solidFill>
                  <a:srgbClr val="1E1A14"/>
                </a:solidFill>
                <a:latin typeface="Calibri"/>
              </a:rPr>
              <a:t>Chanel revenues grew 1.8% to $19.3 billion in 2025, on a constant currency basis.</a:t>
            </a:r>
            <a:r>
              <a:rPr sz="900" b="0" i="0">
                <a:solidFill>
                  <a:srgbClr val="615D56"/>
                </a:solidFill>
                <a:latin typeface="Calibri"/>
              </a:rPr>
              <a:t> — “Chanel revenues grew 1.8% to $19.3 billion, on a constant currency basis, in 2025.”</a:t>
            </a:r>
          </a:p>
          <a:p>
            <a:pPr algn="l" marL="182880" indent="-182880">
              <a:lnSpc>
                <a:spcPct val="100000"/>
              </a:lnSpc>
              <a:spcBef>
                <a:spcPts val="300"/>
              </a:spcBef>
              <a:buFont typeface="Arial"/>
              <a:buChar char="•"/>
            </a:pPr>
            <a:r>
              <a:rPr sz="900" b="0" i="0">
                <a:solidFill>
                  <a:srgbClr val="1E1A14"/>
                </a:solidFill>
                <a:latin typeface="Calibri"/>
              </a:rPr>
              <a:t>Chanel's operating profit increased 5.2% to $4.7 billion in 2025.</a:t>
            </a:r>
            <a:r>
              <a:rPr sz="900" b="0" i="0">
                <a:solidFill>
                  <a:srgbClr val="615D56"/>
                </a:solidFill>
                <a:latin typeface="Calibri"/>
              </a:rPr>
              <a:t> — “operating profit was up 5.2% to $4.7 billion.”</a:t>
            </a:r>
          </a:p>
          <a:p>
            <a:pPr algn="l" marL="182880" indent="-182880">
              <a:lnSpc>
                <a:spcPct val="100000"/>
              </a:lnSpc>
              <a:spcBef>
                <a:spcPts val="300"/>
              </a:spcBef>
              <a:buFont typeface="Arial"/>
              <a:buChar char="•"/>
            </a:pPr>
            <a:r>
              <a:rPr sz="900" b="0" i="0">
                <a:solidFill>
                  <a:srgbClr val="1E1A14"/>
                </a:solidFill>
                <a:latin typeface="Calibri"/>
              </a:rPr>
              <a:t>Chanel opened 41 boutiques in 2025, including 26 fragrance and beauty, seven fashion, and eight watches and fine jewelry.</a:t>
            </a:r>
            <a:r>
              <a:rPr sz="900" b="0" i="0">
                <a:solidFill>
                  <a:srgbClr val="615D56"/>
                </a:solidFill>
                <a:latin typeface="Calibri"/>
              </a:rPr>
              <a:t> — “opened 41 boutiques — 26 fragrance and beauty, seven fashion, and eight watches and fine jewelry”</a:t>
            </a:r>
          </a:p>
          <a:p>
            <a:pPr algn="l" marL="182880" indent="-182880">
              <a:lnSpc>
                <a:spcPct val="100000"/>
              </a:lnSpc>
              <a:spcBef>
                <a:spcPts val="300"/>
              </a:spcBef>
              <a:buFont typeface="Arial"/>
              <a:buChar char="•"/>
            </a:pPr>
            <a:r>
              <a:rPr sz="900" b="0" i="0">
                <a:solidFill>
                  <a:srgbClr val="1E1A14"/>
                </a:solidFill>
                <a:latin typeface="Calibri"/>
              </a:rPr>
              <a:t>Matthieu Blazy's debut collection generated excitement and positive early indicators for brand momentum.</a:t>
            </a:r>
            <a:r>
              <a:rPr sz="900" b="0" i="0">
                <a:solidFill>
                  <a:srgbClr val="615D56"/>
                </a:solidFill>
                <a:latin typeface="Calibri"/>
              </a:rPr>
              <a:t> — “clients are excited, staff are excited. It’s great to see.”</a:t>
            </a:r>
          </a:p>
          <a:p>
            <a:pPr algn="l" marL="182880" indent="-182880">
              <a:lnSpc>
                <a:spcPct val="100000"/>
              </a:lnSpc>
              <a:spcBef>
                <a:spcPts val="300"/>
              </a:spcBef>
              <a:buFont typeface="Arial"/>
              <a:buChar char="•"/>
            </a:pPr>
            <a:r>
              <a:rPr sz="900" b="0" i="0">
                <a:solidFill>
                  <a:srgbClr val="1E1A14"/>
                </a:solidFill>
                <a:latin typeface="Calibri"/>
              </a:rPr>
              <a:t>Chanel’s growth in 2025 was led by the Americas (up 7.2%) and Europe (up 2.5%), with Asia-Pacific down 0.8%.</a:t>
            </a:r>
            <a:r>
              <a:rPr sz="900" b="0" i="0">
                <a:solidFill>
                  <a:srgbClr val="615D56"/>
                </a:solidFill>
                <a:latin typeface="Calibri"/>
              </a:rPr>
              <a:t> — “led by the Americas (up 7.2%) and Europe (up 2.5%), the latter of which was driven by France, Italy, and Spain.”</a:t>
            </a:r>
          </a:p>
          <a:p>
            <a:pPr algn="l" marL="182880" indent="-182880">
              <a:lnSpc>
                <a:spcPct val="100000"/>
              </a:lnSpc>
              <a:spcBef>
                <a:spcPts val="300"/>
              </a:spcBef>
              <a:spcAft>
                <a:spcPts val="1200"/>
              </a:spcAft>
              <a:buFont typeface="Arial"/>
              <a:buChar char="•"/>
            </a:pPr>
            <a:r>
              <a:rPr sz="900" b="0" i="0">
                <a:solidFill>
                  <a:srgbClr val="1E1A14"/>
                </a:solidFill>
                <a:latin typeface="Calibri"/>
              </a:rPr>
              <a:t>Chanel maintained price discipline, passing on a 2-3% price increase in March 2026 due to currency fluctuations.</a:t>
            </a:r>
            <a:r>
              <a:rPr sz="900" b="0" i="0">
                <a:solidFill>
                  <a:srgbClr val="615D56"/>
                </a:solidFill>
                <a:latin typeface="Calibri"/>
              </a:rPr>
              <a:t> — “passed on a price increase of 2-3% for the overall Chanel assortment in March 2026.”</a:t>
            </a:r>
          </a:p>
        </p:txBody>
      </p:sp>
      <p:sp>
        <p:nvSpPr>
          <p:cNvPr id="8" name="Rectangle 7"/>
          <p:cNvSpPr/>
          <p:nvPr/>
        </p:nvSpPr>
        <p:spPr>
          <a:xfrm>
            <a:off x="6301587" y="411055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GSB</a:t>
            </a:r>
          </a:p>
          <a:p>
            <a:pPr algn="l">
              <a:lnSpc>
                <a:spcPct val="100000"/>
              </a:lnSpc>
              <a:spcAft>
                <a:spcPts val="600"/>
              </a:spcAft>
              <a:buNone/>
            </a:pPr>
            <a:r>
              <a:rPr sz="700" b="0" i="0">
                <a:solidFill>
                  <a:srgbClr val="615D56"/>
                </a:solidFill>
                <a:latin typeface="Calibri"/>
              </a:rPr>
              <a:t>LEENANAIRCHANEL.txt</a:t>
            </a:r>
          </a:p>
          <a:p>
            <a:pPr algn="l">
              <a:lnSpc>
                <a:spcPct val="100000"/>
              </a:lnSpc>
              <a:spcAft>
                <a:spcPts val="600"/>
              </a:spcAft>
              <a:buNone/>
            </a:pPr>
            <a:r>
              <a:rPr sz="950" b="0" i="0">
                <a:solidFill>
                  <a:srgbClr val="615D56"/>
                </a:solidFill>
                <a:latin typeface="Calibri"/>
              </a:rPr>
              <a:t>The source argues that Leena's leadership at Chanel represents a transformative shift in luxury brand management, emphasizing human-centered values, sustainability, and inclusive growth, while navigating complex transitions across industries and leadership styles. This holistic, empathetic, and long-term approach positions Chanel as a model for ethical, sustainable, and human-driven luxury leadership.</a:t>
            </a:r>
          </a:p>
          <a:p>
            <a:pPr algn="l" marL="182880" indent="-182880">
              <a:lnSpc>
                <a:spcPct val="100000"/>
              </a:lnSpc>
              <a:spcBef>
                <a:spcPts val="300"/>
              </a:spcBef>
              <a:buFont typeface="Arial"/>
              <a:buChar char="•"/>
            </a:pPr>
            <a:r>
              <a:rPr sz="900" b="0" i="0">
                <a:solidFill>
                  <a:srgbClr val="1E1A14"/>
                </a:solidFill>
                <a:latin typeface="Calibri"/>
              </a:rPr>
              <a:t>Leena is the first Indian global CEO of Chanel and the first woman of color to lead a luxury major brand.</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Leena shifted from engineering to human resources due to a greater fulfillment in connecting with and motivating people.</a:t>
            </a:r>
            <a:r>
              <a:rPr sz="900" b="0" i="0">
                <a:solidFill>
                  <a:srgbClr val="615D56"/>
                </a:solidFill>
                <a:latin typeface="Calibri"/>
              </a:rPr>
              <a:t> — “Stated as a personal career transition motivation.”</a:t>
            </a:r>
          </a:p>
          <a:p>
            <a:pPr algn="l" marL="182880" indent="-182880">
              <a:lnSpc>
                <a:spcPct val="100000"/>
              </a:lnSpc>
              <a:spcBef>
                <a:spcPts val="300"/>
              </a:spcBef>
              <a:buFont typeface="Arial"/>
              <a:buChar char="•"/>
            </a:pPr>
            <a:r>
              <a:rPr sz="900" b="0" i="0">
                <a:solidFill>
                  <a:srgbClr val="1E1A14"/>
                </a:solidFill>
                <a:latin typeface="Calibri"/>
              </a:rPr>
              <a:t>Under Leena's leadership, Unilever achieved gender parity across all management roles globally.</a:t>
            </a:r>
            <a:r>
              <a:rPr sz="900" b="0" i="0">
                <a:solidFill>
                  <a:srgbClr val="615D56"/>
                </a:solidFill>
                <a:latin typeface="Calibri"/>
              </a:rPr>
              <a:t> — “Specific achievement attributed to her leadership.”</a:t>
            </a:r>
          </a:p>
          <a:p>
            <a:pPr algn="l" marL="182880" indent="-182880">
              <a:lnSpc>
                <a:spcPct val="100000"/>
              </a:lnSpc>
              <a:spcBef>
                <a:spcPts val="300"/>
              </a:spcBef>
              <a:buFont typeface="Arial"/>
              <a:buChar char="•"/>
            </a:pPr>
            <a:r>
              <a:rPr sz="900" b="0" i="0">
                <a:solidFill>
                  <a:srgbClr val="1E1A14"/>
                </a:solidFill>
                <a:latin typeface="Calibri"/>
              </a:rPr>
              <a:t>Leena navigated a quadruple leap in leadership—transitioning from FMCG to luxury, public to private, Dutch to French, and from people-focused to product-focused leadership.</a:t>
            </a:r>
            <a:r>
              <a:rPr sz="900" b="0" i="0">
                <a:solidFill>
                  <a:srgbClr val="615D56"/>
                </a:solidFill>
                <a:latin typeface="Calibri"/>
              </a:rPr>
              <a:t> — “Explicitly described as a key leadership journey.”</a:t>
            </a:r>
          </a:p>
          <a:p>
            <a:pPr algn="l" marL="182880" indent="-182880">
              <a:lnSpc>
                <a:spcPct val="100000"/>
              </a:lnSpc>
              <a:spcBef>
                <a:spcPts val="300"/>
              </a:spcBef>
              <a:buFont typeface="Arial"/>
              <a:buChar char="•"/>
            </a:pPr>
            <a:r>
              <a:rPr sz="900" b="0" i="0">
                <a:solidFill>
                  <a:srgbClr val="1E1A14"/>
                </a:solidFill>
                <a:latin typeface="Calibri"/>
              </a:rPr>
              <a:t>Leena's leadership at Chanel emphasizes craftsmanship, exclusivity, and storytelling over mass production and data-driven decisions.</a:t>
            </a:r>
            <a:r>
              <a:rPr sz="900" b="0" i="0">
                <a:solidFill>
                  <a:srgbClr val="615D56"/>
                </a:solidFill>
                <a:latin typeface="Calibri"/>
              </a:rPr>
              <a:t> — “Central to her leadership philosophy at Chanel.”</a:t>
            </a:r>
          </a:p>
          <a:p>
            <a:pPr algn="l" marL="182880" indent="-182880">
              <a:lnSpc>
                <a:spcPct val="100000"/>
              </a:lnSpc>
              <a:spcBef>
                <a:spcPts val="300"/>
              </a:spcBef>
              <a:buFont typeface="Arial"/>
              <a:buChar char="•"/>
            </a:pPr>
            <a:r>
              <a:rPr sz="900" b="0" i="0">
                <a:solidFill>
                  <a:srgbClr val="1E1A14"/>
                </a:solidFill>
                <a:latin typeface="Calibri"/>
              </a:rPr>
              <a:t>Leena's leadership principles are rooted in holistic thinking, balancing brand, client satisfaction, employee well-being, sustainability, and financial results.</a:t>
            </a:r>
            <a:r>
              <a:rPr sz="900" b="0" i="0">
                <a:solidFill>
                  <a:srgbClr val="615D56"/>
                </a:solidFill>
                <a:latin typeface="Calibri"/>
              </a:rPr>
              <a:t> — “Explicitly outlined as core values.”</a:t>
            </a:r>
          </a:p>
          <a:p>
            <a:pPr algn="l" marL="182880" indent="-182880">
              <a:lnSpc>
                <a:spcPct val="100000"/>
              </a:lnSpc>
              <a:spcBef>
                <a:spcPts val="300"/>
              </a:spcBef>
              <a:buFont typeface="Arial"/>
              <a:buChar char="•"/>
            </a:pPr>
            <a:r>
              <a:rPr sz="900" b="0" i="0">
                <a:solidFill>
                  <a:srgbClr val="1E1A14"/>
                </a:solidFill>
                <a:latin typeface="Calibri"/>
              </a:rPr>
              <a:t>Leena believes in compassionate, empathetic leadership that values diverse perspectives and collective intelligence.</a:t>
            </a:r>
            <a:r>
              <a:rPr sz="900" b="0" i="0">
                <a:solidFill>
                  <a:srgbClr val="615D56"/>
                </a:solidFill>
                <a:latin typeface="Calibri"/>
              </a:rPr>
              <a:t> — “Stated as a foundational leadership belief.”</a:t>
            </a:r>
          </a:p>
          <a:p>
            <a:pPr algn="l" marL="182880" indent="-182880">
              <a:lnSpc>
                <a:spcPct val="100000"/>
              </a:lnSpc>
              <a:spcBef>
                <a:spcPts val="300"/>
              </a:spcBef>
              <a:spcAft>
                <a:spcPts val="1200"/>
              </a:spcAft>
              <a:buFont typeface="Arial"/>
              <a:buChar char="•"/>
            </a:pPr>
            <a:r>
              <a:rPr sz="900" b="0" i="0">
                <a:solidFill>
                  <a:srgbClr val="1E1A14"/>
                </a:solidFill>
                <a:latin typeface="Calibri"/>
              </a:rPr>
              <a:t>Chanel is committed to sustainability with a net-zero goal by 2040 and promotes circularity through upcycled products and restoration.</a:t>
            </a:r>
            <a:r>
              <a:rPr sz="900" b="0" i="0">
                <a:solidFill>
                  <a:srgbClr val="615D56"/>
                </a:solidFill>
                <a:latin typeface="Calibri"/>
              </a:rPr>
              <a:t> — “Directly stated as part of Chanel's sustainability strategy.”</a:t>
            </a:r>
          </a:p>
        </p:txBody>
      </p:sp>
      <p:sp>
        <p:nvSpPr>
          <p:cNvPr id="6" name="Rectangle 5"/>
          <p:cNvSpPr/>
          <p:nvPr/>
        </p:nvSpPr>
        <p:spPr>
          <a:xfrm>
            <a:off x="548640" y="475260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Nicolas Héronymus</a:t>
            </a:r>
          </a:p>
          <a:p>
            <a:pPr algn="l">
              <a:lnSpc>
                <a:spcPct val="100000"/>
              </a:lnSpc>
              <a:spcAft>
                <a:spcPts val="600"/>
              </a:spcAft>
              <a:buNone/>
            </a:pPr>
            <a:r>
              <a:rPr sz="700" b="0" i="0">
                <a:solidFill>
                  <a:srgbClr val="615D56"/>
                </a:solidFill>
                <a:latin typeface="Calibri"/>
              </a:rPr>
              <a:t>LOREALCEO.txt</a:t>
            </a:r>
          </a:p>
          <a:p>
            <a:pPr algn="l">
              <a:lnSpc>
                <a:spcPct val="100000"/>
              </a:lnSpc>
              <a:spcAft>
                <a:spcPts val="600"/>
              </a:spcAft>
              <a:buNone/>
            </a:pPr>
            <a:r>
              <a:rPr sz="950" b="0" i="0">
                <a:solidFill>
                  <a:srgbClr val="615D56"/>
                </a:solidFill>
                <a:latin typeface="Calibri"/>
              </a:rPr>
              <a:t>L'Oréal est positionné comme un leader mondial de la beauté, grâce à une stratégie combinant innovation technologique, diversification géographique, croissance dans les marchés émergents, et une culture d'entreprise solide, ce qui lui permet d'amortir les chocs économiques et de poursuivre une croissance durable.</a:t>
            </a:r>
          </a:p>
          <a:p>
            <a:pPr algn="l" marL="182880" indent="-182880">
              <a:lnSpc>
                <a:spcPct val="100000"/>
              </a:lnSpc>
              <a:spcBef>
                <a:spcPts val="300"/>
              </a:spcBef>
              <a:buFont typeface="Arial"/>
              <a:buChar char="•"/>
            </a:pPr>
            <a:r>
              <a:rPr sz="900" b="0" i="0">
                <a:solidFill>
                  <a:srgbClr val="1E1A14"/>
                </a:solidFill>
                <a:latin typeface="Calibri"/>
              </a:rPr>
              <a:t>L'Oréal est le numéro 1 mondial de la beauté avec une part de marché de 15 % dans le monde, 12 % dans les marchés émergents, et un potentiel de croissance important dans ces régions.</a:t>
            </a:r>
            <a:r>
              <a:rPr sz="900" b="0" i="0">
                <a:solidFill>
                  <a:srgbClr val="615D56"/>
                </a:solidFill>
                <a:latin typeface="Calibri"/>
              </a:rPr>
              <a:t> — “Source directe de la part de marché et du potentiel de croissance dans les marchés émergents.”</a:t>
            </a:r>
          </a:p>
          <a:p>
            <a:pPr algn="l" marL="182880" indent="-182880">
              <a:lnSpc>
                <a:spcPct val="100000"/>
              </a:lnSpc>
              <a:spcBef>
                <a:spcPts val="300"/>
              </a:spcBef>
              <a:buFont typeface="Arial"/>
              <a:buChar char="•"/>
            </a:pPr>
            <a:r>
              <a:rPr sz="900" b="0" i="0">
                <a:solidFill>
                  <a:srgbClr val="1E1A14"/>
                </a:solidFill>
                <a:latin typeface="Calibri"/>
              </a:rPr>
              <a:t>L'Oréal dépense 3 % de son chiffre d'affaires en recherche annuelle, soit plus de 1,3 milliard d'euros, pour développer des produits supérieurs à l'état de l'art.</a:t>
            </a:r>
            <a:r>
              <a:rPr sz="900" b="0" i="0">
                <a:solidFill>
                  <a:srgbClr val="615D56"/>
                </a:solidFill>
                <a:latin typeface="Calibri"/>
              </a:rPr>
              <a:t> — “Précision sur le montant et le taux de dépense en recherche.”</a:t>
            </a:r>
          </a:p>
          <a:p>
            <a:pPr algn="l" marL="182880" indent="-182880">
              <a:lnSpc>
                <a:spcPct val="100000"/>
              </a:lnSpc>
              <a:spcBef>
                <a:spcPts val="300"/>
              </a:spcBef>
              <a:buFont typeface="Arial"/>
              <a:buChar char="•"/>
            </a:pPr>
            <a:r>
              <a:rPr sz="900" b="0" i="0">
                <a:solidFill>
                  <a:srgbClr val="1E1A14"/>
                </a:solidFill>
                <a:latin typeface="Calibri"/>
              </a:rPr>
              <a:t>La beauté tech, notamment l'intelligence artificielle, améliore la performance des produits, permet des diagnostics personnalisés et accélère les recherches scientifiques.</a:t>
            </a:r>
            <a:r>
              <a:rPr sz="900" b="0" i="0">
                <a:solidFill>
                  <a:srgbClr val="615D56"/>
                </a:solidFill>
                <a:latin typeface="Calibri"/>
              </a:rPr>
              <a:t> — “Mention explicite de l'impact de la technologie dans le développement et la personnalisation des produits.”</a:t>
            </a:r>
          </a:p>
          <a:p>
            <a:pPr algn="l" marL="182880" indent="-182880">
              <a:lnSpc>
                <a:spcPct val="100000"/>
              </a:lnSpc>
              <a:spcBef>
                <a:spcPts val="300"/>
              </a:spcBef>
              <a:buFont typeface="Arial"/>
              <a:buChar char="•"/>
            </a:pPr>
            <a:r>
              <a:rPr sz="900" b="0" i="0">
                <a:solidFill>
                  <a:srgbClr val="1E1A14"/>
                </a:solidFill>
                <a:latin typeface="Calibri"/>
              </a:rPr>
              <a:t>L'Oréal possède un équilibre géographique fort (1/3 en Europe, 25 % en Amérique du Nord, 20 % en Asie du Nord, 16 % dans les marchés émergents) qui amortit les chocs économiques.</a:t>
            </a:r>
            <a:r>
              <a:rPr sz="900" b="0" i="0">
                <a:solidFill>
                  <a:srgbClr val="615D56"/>
                </a:solidFill>
                <a:latin typeface="Calibri"/>
              </a:rPr>
              <a:t> — “Répartition géographique donnée avec un objectif d'amortissement des chocs.”</a:t>
            </a:r>
          </a:p>
          <a:p>
            <a:pPr algn="l" marL="182880" indent="-182880">
              <a:lnSpc>
                <a:spcPct val="100000"/>
              </a:lnSpc>
              <a:spcBef>
                <a:spcPts val="300"/>
              </a:spcBef>
              <a:buFont typeface="Arial"/>
              <a:buChar char="•"/>
            </a:pPr>
            <a:r>
              <a:rPr sz="900" b="0" i="0">
                <a:solidFill>
                  <a:srgbClr val="1E1A14"/>
                </a:solidFill>
                <a:latin typeface="Calibri"/>
              </a:rPr>
              <a:t>L'Oréal vise une croissance à long terme en ciblant les hommes (25 % de la consommation), les jeunes dans les marchés émergents et les personnes âgées.</a:t>
            </a:r>
            <a:r>
              <a:rPr sz="900" b="0" i="0">
                <a:solidFill>
                  <a:srgbClr val="615D56"/>
                </a:solidFill>
                <a:latin typeface="Calibri"/>
              </a:rPr>
              <a:t> — “Stratégie de croissance ciblée sur des segments démographiques spécifiques.”</a:t>
            </a:r>
          </a:p>
          <a:p>
            <a:pPr algn="l" marL="182880" indent="-182880">
              <a:lnSpc>
                <a:spcPct val="100000"/>
              </a:lnSpc>
              <a:spcBef>
                <a:spcPts val="300"/>
              </a:spcBef>
              <a:buFont typeface="Arial"/>
              <a:buChar char="•"/>
            </a:pPr>
            <a:r>
              <a:rPr sz="900" b="0" i="0">
                <a:solidFill>
                  <a:srgbClr val="1E1A14"/>
                </a:solidFill>
                <a:latin typeface="Calibri"/>
              </a:rPr>
              <a:t>L'Oréal bénéficie d'une culture d'entreprise forte, avec 90 000 salariés passionnés, une moyenne d'ancienneté de 19 ans au sein du top 300 et une forte fidélité des équipes.</a:t>
            </a:r>
            <a:r>
              <a:rPr sz="900" b="0" i="0">
                <a:solidFill>
                  <a:srgbClr val="615D56"/>
                </a:solidFill>
                <a:latin typeface="Calibri"/>
              </a:rPr>
              <a:t> — “Indicateurs sur la culture, la stabilité et la motivation des équipes.”</a:t>
            </a:r>
          </a:p>
          <a:p>
            <a:pPr algn="l" marL="182880" indent="-182880">
              <a:lnSpc>
                <a:spcPct val="100000"/>
              </a:lnSpc>
              <a:spcBef>
                <a:spcPts val="300"/>
              </a:spcBef>
              <a:buFont typeface="Arial"/>
              <a:buChar char="•"/>
            </a:pPr>
            <a:r>
              <a:rPr sz="900" b="0" i="0">
                <a:solidFill>
                  <a:srgbClr val="1E1A14"/>
                </a:solidFill>
                <a:latin typeface="Calibri"/>
              </a:rPr>
              <a:t>L'Oréal peut amortir les chocs économiques grâce à sa production locale dans chaque région, avec plus de 70 % des ventes réalisées dans la même région où les produits sont fabriqués.</a:t>
            </a:r>
            <a:r>
              <a:rPr sz="900" b="0" i="0">
                <a:solidFill>
                  <a:srgbClr val="615D56"/>
                </a:solidFill>
                <a:latin typeface="Calibri"/>
              </a:rPr>
              <a:t> — “Principe de localisation de production et de vente pour réduire la vulnérabilité économique.”</a:t>
            </a:r>
          </a:p>
          <a:p>
            <a:pPr algn="l" marL="182880" indent="-182880">
              <a:lnSpc>
                <a:spcPct val="100000"/>
              </a:lnSpc>
              <a:spcBef>
                <a:spcPts val="300"/>
              </a:spcBef>
              <a:spcAft>
                <a:spcPts val="1200"/>
              </a:spcAft>
              <a:buFont typeface="Arial"/>
              <a:buChar char="•"/>
            </a:pPr>
            <a:r>
              <a:rPr sz="900" b="0" i="0">
                <a:solidFill>
                  <a:srgbClr val="1E1A14"/>
                </a:solidFill>
                <a:latin typeface="Calibri"/>
              </a:rPr>
              <a:t>Les marchés émergents, en particulier avec des populations jeunes et digitalisées, représentent 36 % de la croissance de L'Oréal et ont une taille équivalente à celle de la Chine, malgré un ralentissement du moteur chinois.</a:t>
            </a:r>
            <a:r>
              <a:rPr sz="900" b="0" i="0">
                <a:solidFill>
                  <a:srgbClr val="615D56"/>
                </a:solidFill>
                <a:latin typeface="Calibri"/>
              </a:rPr>
              <a:t> — “Croissance des marchés émergents, taille comparée à la Chine, et dynamique démographique.”</a:t>
            </a:r>
          </a:p>
        </p:txBody>
      </p:sp>
      <p:sp>
        <p:nvSpPr>
          <p:cNvPr id="8" name="Rectangle 7"/>
          <p:cNvSpPr/>
          <p:nvPr/>
        </p:nvSpPr>
        <p:spPr>
          <a:xfrm>
            <a:off x="6301587" y="572929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storebrands.com, coty.com, cosmeticsbusiness.com, businessoffashion.com, www.gcì — Research note · September 28, 2026</a:t>
            </a:r>
          </a:p>
          <a:p>
            <a:pPr algn="l">
              <a:lnSpc>
                <a:spcPct val="100000"/>
              </a:lnSpc>
              <a:spcAft>
                <a:spcPts val="600"/>
              </a:spcAft>
              <a:buNone/>
            </a:pPr>
            <a:r>
              <a:rPr sz="700" b="0" i="0">
                <a:solidFill>
                  <a:srgbClr val="615D56"/>
                </a:solidFill>
                <a:latin typeface="Calibri"/>
              </a:rPr>
              <a:t>Luxury_Fragrance_Signals_Report.pdf</a:t>
            </a:r>
          </a:p>
          <a:p>
            <a:pPr algn="l">
              <a:lnSpc>
                <a:spcPct val="100000"/>
              </a:lnSpc>
              <a:spcAft>
                <a:spcPts val="600"/>
              </a:spcAft>
              <a:buNone/>
            </a:pPr>
            <a:r>
              <a:rPr sz="950" b="0" i="0">
                <a:solidFill>
                  <a:srgbClr val="615D56"/>
                </a:solidFill>
                <a:latin typeface="Calibri"/>
              </a:rPr>
              <a:t>The luxury fragrance market is experiencing a price-led growth phase with flat or declining unit sales, elevated promotions, and a shift in volume to mass and value formats, signaling a late-cycle environment where pricing power is being exhausted and margin volatility increases in a downturn.</a:t>
            </a:r>
          </a:p>
          <a:p>
            <a:pPr algn="l" marL="182880" indent="-182880">
              <a:lnSpc>
                <a:spcPct val="100000"/>
              </a:lnSpc>
              <a:spcBef>
                <a:spcPts val="300"/>
              </a:spcBef>
              <a:buFont typeface="Arial"/>
              <a:buChar char="•"/>
            </a:pPr>
            <a:r>
              <a:rPr sz="900" b="0" i="0">
                <a:solidFill>
                  <a:srgbClr val="1E1A14"/>
                </a:solidFill>
                <a:latin typeface="Calibri"/>
              </a:rPr>
              <a:t>US prestige fragrance is growing on price, not volume, with dollar sales up 6% and average prices up 5% in H1 2026, while units remain flat.</a:t>
            </a:r>
            <a:r>
              <a:rPr sz="900" b="0" i="0">
                <a:solidFill>
                  <a:srgbClr val="615D56"/>
                </a:solidFill>
                <a:latin typeface="Calibri"/>
              </a:rPr>
              <a:t> — “US prestige fragrance dollars rose 6% in H1 2026, average prices 5%, units flat in H1 2026”</a:t>
            </a:r>
          </a:p>
          <a:p>
            <a:pPr algn="l" marL="182880" indent="-182880">
              <a:lnSpc>
                <a:spcPct val="100000"/>
              </a:lnSpc>
              <a:spcBef>
                <a:spcPts val="300"/>
              </a:spcBef>
              <a:buFont typeface="Arial"/>
              <a:buChar char="•"/>
            </a:pPr>
            <a:r>
              <a:rPr sz="900" b="0" i="0">
                <a:solidFill>
                  <a:srgbClr val="1E1A14"/>
                </a:solidFill>
                <a:latin typeface="Calibri"/>
              </a:rPr>
              <a:t>Promotions remain elevated across the category, acting as a drag on gross margin, with increased gift-with-purchase offers and grey-market discounts.</a:t>
            </a:r>
            <a:r>
              <a:rPr sz="900" b="0" i="0">
                <a:solidFill>
                  <a:srgbClr val="615D56"/>
                </a:solidFill>
                <a:latin typeface="Calibri"/>
              </a:rPr>
              <a:t> — “Promotions intensified over the holidays and stayed elevated across the category, weighing on sales and gross margin”</a:t>
            </a:r>
          </a:p>
          <a:p>
            <a:pPr algn="l" marL="182880" indent="-182880">
              <a:lnSpc>
                <a:spcPct val="100000"/>
              </a:lnSpc>
              <a:spcBef>
                <a:spcPts val="300"/>
              </a:spcBef>
              <a:buFont typeface="Arial"/>
              <a:buChar char="•"/>
            </a:pPr>
            <a:r>
              <a:rPr sz="900" b="0" i="0">
                <a:solidFill>
                  <a:srgbClr val="1E1A14"/>
                </a:solidFill>
                <a:latin typeface="Calibri"/>
              </a:rPr>
              <a:t>Volume growth has shifted to mass fragrance and value formats, with mass fragrance growing 15% and value formats like dupes and body sprays rising 79% and 94% respectively in 2024.</a:t>
            </a:r>
            <a:r>
              <a:rPr sz="900" b="0" i="0">
                <a:solidFill>
                  <a:srgbClr val="615D56"/>
                </a:solidFill>
                <a:latin typeface="Calibri"/>
              </a:rPr>
              <a:t> — “Mass fragrance grew 15% with units up 7%; dupes grew 79% and body sprays 94% in 2024”</a:t>
            </a:r>
          </a:p>
          <a:p>
            <a:pPr algn="l" marL="182880" indent="-182880">
              <a:lnSpc>
                <a:spcPct val="100000"/>
              </a:lnSpc>
              <a:spcBef>
                <a:spcPts val="300"/>
              </a:spcBef>
              <a:buFont typeface="Arial"/>
              <a:buChar char="•"/>
            </a:pPr>
            <a:r>
              <a:rPr sz="900" b="0" i="0">
                <a:solidFill>
                  <a:srgbClr val="1E1A14"/>
                </a:solidFill>
                <a:latin typeface="Calibri"/>
              </a:rPr>
              <a:t>Fragrance operating margins are asymmetric, with price/mix drops fully absorbed in upswings but deceleration amplified by promotions, sticky A&amp;P, and under-absorption.</a:t>
            </a:r>
            <a:r>
              <a:rPr sz="900" b="0" i="0">
                <a:solidFill>
                  <a:srgbClr val="615D56"/>
                </a:solidFill>
                <a:latin typeface="Calibri"/>
              </a:rPr>
              <a:t> — “Price/mix falls almost fully to profit in an upswing; promotions, A&amp;P, and under-absorption amplify downswing”</a:t>
            </a:r>
          </a:p>
          <a:p>
            <a:pPr algn="l" marL="182880" indent="-182880">
              <a:lnSpc>
                <a:spcPct val="100000"/>
              </a:lnSpc>
              <a:spcBef>
                <a:spcPts val="300"/>
              </a:spcBef>
              <a:buFont typeface="Arial"/>
              <a:buChar char="•"/>
            </a:pPr>
            <a:r>
              <a:rPr sz="900" b="0" i="0">
                <a:solidFill>
                  <a:srgbClr val="1E1A14"/>
                </a:solidFill>
                <a:latin typeface="Calibri"/>
              </a:rPr>
              <a:t>Q4 accounts for about 40% of annual fragrance sales, making retailer orders formed in August–October critical to full-year results.</a:t>
            </a:r>
            <a:r>
              <a:rPr sz="900" b="0" i="0">
                <a:solidFill>
                  <a:srgbClr val="615D56"/>
                </a:solidFill>
                <a:latin typeface="Calibri"/>
              </a:rPr>
              <a:t> — “Q4 holds about 40% of annual sales; retailer orders forming now in Aug–Oct largely decide full-year results”</a:t>
            </a:r>
          </a:p>
          <a:p>
            <a:pPr algn="l" marL="182880" indent="-182880">
              <a:lnSpc>
                <a:spcPct val="100000"/>
              </a:lnSpc>
              <a:spcBef>
                <a:spcPts val="300"/>
              </a:spcBef>
              <a:spcAft>
                <a:spcPts val="1200"/>
              </a:spcAft>
              <a:buFont typeface="Arial"/>
              <a:buChar char="•"/>
            </a:pPr>
            <a:r>
              <a:rPr sz="900" b="0" i="0">
                <a:solidFill>
                  <a:srgbClr val="1E1A14"/>
                </a:solidFill>
                <a:latin typeface="Calibri"/>
              </a:rPr>
              <a:t>Prestige fragrance growth is driven by trade-up to higher-concentration formats like EDP and parfum, which grew double digits, signaling pricing power being spent rather than new demand.</a:t>
            </a:r>
            <a:r>
              <a:rPr sz="900" b="0" i="0">
                <a:solidFill>
                  <a:srgbClr val="615D56"/>
                </a:solidFill>
                <a:latin typeface="Calibri"/>
              </a:rPr>
              <a:t> — “Consumers traded up to EDP and parfum, which grew double digits”</a:t>
            </a:r>
          </a:p>
        </p:txBody>
      </p:sp>
      <p:sp>
        <p:nvSpPr>
          <p:cNvPr id="6" name="Rectangle 5"/>
          <p:cNvSpPr/>
          <p:nvPr/>
        </p:nvSpPr>
        <p:spPr>
          <a:xfrm>
            <a:off x="548640" y="483988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McKinsey &amp; Company</a:t>
            </a:r>
          </a:p>
          <a:p>
            <a:pPr algn="l">
              <a:lnSpc>
                <a:spcPct val="100000"/>
              </a:lnSpc>
              <a:spcAft>
                <a:spcPts val="600"/>
              </a:spcAft>
              <a:buNone/>
            </a:pPr>
            <a:r>
              <a:rPr sz="700" b="0" i="0">
                <a:solidFill>
                  <a:srgbClr val="615D56"/>
                </a:solidFill>
                <a:latin typeface="Calibri"/>
              </a:rPr>
              <a:t>Luxury-Perfume-Advisory-and-Sources.pdf</a:t>
            </a:r>
          </a:p>
          <a:p>
            <a:pPr algn="l">
              <a:lnSpc>
                <a:spcPct val="100000"/>
              </a:lnSpc>
              <a:spcAft>
                <a:spcPts val="600"/>
              </a:spcAft>
              <a:buNone/>
            </a:pPr>
            <a:r>
              <a:rPr sz="950" b="0" i="0">
                <a:solidFill>
                  <a:srgbClr val="615D56"/>
                </a:solidFill>
                <a:latin typeface="Calibri"/>
              </a:rPr>
              <a:t>Fragrance is uniquely positioned to benefit from AI adoption due to its descriptive, occasion-based purchasing behavior and consumer receptiveness to personalization, despite widespread skepticism about AI-generated content and limited real-world deployment in customer-facing experiences. While AI is being used in back-office functions and early-stage personalization, only a small fraction of luxury brands are implementing it at scale, and a significant gap exists between consumer demand and brand capability, particularly in pricing transparency and AI-driven discovery.</a:t>
            </a:r>
          </a:p>
          <a:p>
            <a:pPr algn="l" marL="182880" indent="-182880">
              <a:lnSpc>
                <a:spcPct val="100000"/>
              </a:lnSpc>
              <a:spcBef>
                <a:spcPts val="300"/>
              </a:spcBef>
              <a:buFont typeface="Arial"/>
              <a:buChar char="•"/>
            </a:pPr>
            <a:r>
              <a:rPr sz="900" b="0" i="0">
                <a:solidFill>
                  <a:srgbClr val="1E1A14"/>
                </a:solidFill>
                <a:latin typeface="Calibri"/>
              </a:rPr>
              <a:t>Fragrance is the most dynamic and rapidly growing category in luxury beauty, outperforming fashion, leather goods, and watches, with a projected 8% CAGR to 2030, making it the third-largest category in luxury beauty.</a:t>
            </a:r>
            <a:r>
              <a:rPr sz="900" b="0" i="0">
                <a:solidFill>
                  <a:srgbClr val="615D56"/>
                </a:solidFill>
                <a:latin typeface="Calibri"/>
              </a:rPr>
              <a:t> — “Fragrance is the most dynamic and consistently growing category in luxury, with McKinsey forecasting $84 billion at 8% CAGR by 2030. It outperforms overall beauty (5% CAGR) and is projected to become the third-largest category in luxury beauty.”</a:t>
            </a:r>
          </a:p>
          <a:p>
            <a:pPr algn="l" marL="182880" indent="-182880">
              <a:lnSpc>
                <a:spcPct val="100000"/>
              </a:lnSpc>
              <a:spcBef>
                <a:spcPts val="300"/>
              </a:spcBef>
              <a:buFont typeface="Arial"/>
              <a:buChar char="•"/>
            </a:pPr>
            <a:r>
              <a:rPr sz="900" b="0" i="0">
                <a:solidFill>
                  <a:srgbClr val="1E1A14"/>
                </a:solidFill>
                <a:latin typeface="Calibri"/>
              </a:rPr>
              <a:t>Fragrance consumers are more receptive to AI-driven personalization than consumers in other luxury categories, such as jewelry, due to the nature of unbranded, descriptive purchase language and occasion-based scent layering.</a:t>
            </a:r>
            <a:r>
              <a:rPr sz="900" b="0" i="0">
                <a:solidFill>
                  <a:srgbClr val="615D56"/>
                </a:solidFill>
                <a:latin typeface="Calibri"/>
              </a:rPr>
              <a:t> — “Fragrance consumers are more receptive to AI-driven personalization than consumers in other luxury categories. Fragrance is uniquely suited for AI in discovery due to unbranded, descriptive purchase language and occasion-based scent layering.”</a:t>
            </a:r>
          </a:p>
          <a:p>
            <a:pPr algn="l" marL="182880" indent="-182880">
              <a:lnSpc>
                <a:spcPct val="100000"/>
              </a:lnSpc>
              <a:spcBef>
                <a:spcPts val="300"/>
              </a:spcBef>
              <a:buFont typeface="Arial"/>
              <a:buChar char="•"/>
            </a:pPr>
            <a:r>
              <a:rPr sz="900" b="0" i="0">
                <a:solidFill>
                  <a:srgbClr val="1E1A14"/>
                </a:solidFill>
                <a:latin typeface="Calibri"/>
              </a:rPr>
              <a:t>AI-driven personalization in fragrance is gaining traction through tools that map natural-language preferences to olfactory data, enabling more accurate scent recommendations.</a:t>
            </a:r>
            <a:r>
              <a:rPr sz="900" b="0" i="0">
                <a:solidFill>
                  <a:srgbClr val="615D56"/>
                </a:solidFill>
                <a:latin typeface="Calibri"/>
              </a:rPr>
              <a:t> — “AI-driven personalization in fragrances is gaining traction, with tools mapping natural-language preferences to olfactory data.”</a:t>
            </a:r>
          </a:p>
          <a:p>
            <a:pPr algn="l" marL="182880" indent="-182880">
              <a:lnSpc>
                <a:spcPct val="100000"/>
              </a:lnSpc>
              <a:spcBef>
                <a:spcPts val="300"/>
              </a:spcBef>
              <a:buFont typeface="Arial"/>
              <a:buChar char="•"/>
            </a:pPr>
            <a:r>
              <a:rPr sz="900" b="0" i="0">
                <a:solidFill>
                  <a:srgbClr val="1E1A14"/>
                </a:solidFill>
                <a:latin typeface="Calibri"/>
              </a:rPr>
              <a:t>Only 60% of luxury houses report significant AI impact, with measurable gains limited to back-office functions like IT, procurement, and forecasting, not customer-facing personalization.</a:t>
            </a:r>
            <a:r>
              <a:rPr sz="900" b="0" i="0">
                <a:solidFill>
                  <a:srgbClr val="615D56"/>
                </a:solidFill>
                <a:latin typeface="Calibri"/>
              </a:rPr>
              <a:t> — “Only 60% of luxury houses report significant AI impact, with measurable gains limited to back-office functions such as forecasting, stock allocation, and knowledge management. AI-augmented clienteling is prioritized but not yet at scale.”</a:t>
            </a:r>
          </a:p>
          <a:p>
            <a:pPr algn="l" marL="182880" indent="-182880">
              <a:lnSpc>
                <a:spcPct val="100000"/>
              </a:lnSpc>
              <a:spcBef>
                <a:spcPts val="300"/>
              </a:spcBef>
              <a:buFont typeface="Arial"/>
              <a:buChar char="•"/>
            </a:pPr>
            <a:r>
              <a:rPr sz="900" b="0" i="0">
                <a:solidFill>
                  <a:srgbClr val="1E1A14"/>
                </a:solidFill>
                <a:latin typeface="Calibri"/>
              </a:rPr>
              <a:t>AI-augmented clienteling is prioritized over agentic commerce, with 22% of luxury houses ranking AI as a top-three priority, but only 9% running it at scale with measurable effect.</a:t>
            </a:r>
            <a:r>
              <a:rPr sz="900" b="0" i="0">
                <a:solidFill>
                  <a:srgbClr val="615D56"/>
                </a:solidFill>
                <a:latin typeface="Calibri"/>
              </a:rPr>
              <a:t> — “AI-augmented clienteling is prioritised over agentic commerce, with 22% of houses now ranking AI as a top-three priority, but only 9% running it at scale with measurable effect.”</a:t>
            </a:r>
          </a:p>
          <a:p>
            <a:pPr algn="l" marL="182880" indent="-182880">
              <a:lnSpc>
                <a:spcPct val="100000"/>
              </a:lnSpc>
              <a:spcBef>
                <a:spcPts val="300"/>
              </a:spcBef>
              <a:buFont typeface="Arial"/>
              <a:buChar char="•"/>
            </a:pPr>
            <a:r>
              <a:rPr sz="900" b="0" i="0">
                <a:solidFill>
                  <a:srgbClr val="1E1A14"/>
                </a:solidFill>
                <a:latin typeface="Calibri"/>
              </a:rPr>
              <a:t>Consumer skepticism toward AI-generated content remains high, with 60% globally and 83% in China expressing skepticism, which limits trust in AI-driven beauty recommendations.</a:t>
            </a:r>
            <a:r>
              <a:rPr sz="900" b="0" i="0">
                <a:solidFill>
                  <a:srgbClr val="615D56"/>
                </a:solidFill>
                <a:latin typeface="Calibri"/>
              </a:rPr>
              <a:t> — “AI-generated content faces consumer skepticism, with 60% globally and 83% in China being skeptical of AI-generated content. 60% of global consumers are sceptical of AI-generated content, limiting trust in AI-driven beauty recommendations.”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Pricing consistency is a top driver for beauty consumers, with 85% ranking it as the top purchase driver and 80% saying it builds trust, while 42% would pay more for guaranteed price stability.</a:t>
            </a:r>
            <a:r>
              <a:rPr sz="900" b="0" i="0">
                <a:solidFill>
                  <a:srgbClr val="615D56"/>
                </a:solidFill>
                <a:latin typeface="Calibri"/>
              </a:rPr>
              <a:t> — “85% of beauty consumers rank pricing consistency as the top purchase driver, with 80% saying it builds trust. 42% of beauty consumers would pay more for guaranteed price stability.”</a:t>
            </a:r>
          </a:p>
          <a:p>
            <a:pPr algn="l" marL="182880" indent="-182880">
              <a:lnSpc>
                <a:spcPct val="100000"/>
              </a:lnSpc>
              <a:spcBef>
                <a:spcPts val="300"/>
              </a:spcBef>
              <a:spcAft>
                <a:spcPts val="1200"/>
              </a:spcAft>
              <a:buFont typeface="Arial"/>
              <a:buChar char="•"/>
            </a:pPr>
            <a:r>
              <a:rPr sz="900" b="0" i="0">
                <a:solidFill>
                  <a:srgbClr val="1E1A14"/>
                </a:solidFill>
                <a:latin typeface="Calibri"/>
              </a:rPr>
              <a:t>Small and mid-sized fragrance houses have 3–8x greater visibility in generative AI engines than larger brands, creating a significant share asymmetry in AI adoption.</a:t>
            </a:r>
            <a:r>
              <a:rPr sz="900" b="0" i="0">
                <a:solidFill>
                  <a:srgbClr val="615D56"/>
                </a:solidFill>
                <a:latin typeface="Calibri"/>
              </a:rPr>
              <a:t> — “Small and mid-sized fragrance houses have 3–8x greater visibility in generative AI engines than larger brands, creating a share asymmetry.”</a:t>
            </a:r>
          </a:p>
        </p:txBody>
      </p:sp>
      <p:sp>
        <p:nvSpPr>
          <p:cNvPr id="6" name="Rectangle 5"/>
          <p:cNvSpPr/>
          <p:nvPr/>
        </p:nvSpPr>
        <p:spPr>
          <a:xfrm>
            <a:off x="548640" y="206939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Luxury Perfume Economics</a:t>
            </a:r>
          </a:p>
          <a:p>
            <a:pPr algn="l">
              <a:lnSpc>
                <a:spcPct val="100000"/>
              </a:lnSpc>
              <a:spcAft>
                <a:spcPts val="600"/>
              </a:spcAft>
              <a:buNone/>
            </a:pPr>
            <a:r>
              <a:rPr sz="700" b="0" i="0">
                <a:solidFill>
                  <a:srgbClr val="615D56"/>
                </a:solidFill>
                <a:latin typeface="Calibri"/>
              </a:rPr>
              <a:t>Luxury-Perfume-Dossier.pdf</a:t>
            </a:r>
          </a:p>
          <a:p>
            <a:pPr algn="l">
              <a:lnSpc>
                <a:spcPct val="100000"/>
              </a:lnSpc>
              <a:spcAft>
                <a:spcPts val="600"/>
              </a:spcAft>
              <a:buNone/>
            </a:pPr>
            <a:r>
              <a:rPr sz="950" b="0" i="0">
                <a:solidFill>
                  <a:srgbClr val="615D56"/>
                </a:solidFill>
                <a:latin typeface="Calibri"/>
              </a:rPr>
              <a:t>The source argues that the luxury perfume market is undergoing a structural shift toward prestige and niche segments, driven by demographic changes, gifting behaviors, and digital and physical retail dynamics, with significant growth potential in the US, Asia, and Middle East, particularly among younger, LGBTQ+, and under-targeted minority consumers, despite challenges like performance skepticism, grey markets, and regulatory scrutiny.</a:t>
            </a:r>
          </a:p>
          <a:p>
            <a:pPr algn="l" marL="182880" indent="-182880">
              <a:lnSpc>
                <a:spcPct val="100000"/>
              </a:lnSpc>
              <a:spcBef>
                <a:spcPts val="300"/>
              </a:spcBef>
              <a:buFont typeface="Arial"/>
              <a:buChar char="•"/>
            </a:pPr>
            <a:r>
              <a:rPr sz="900" b="0" i="0">
                <a:solidFill>
                  <a:srgbClr val="1E1A14"/>
                </a:solidFill>
                <a:latin typeface="Calibri"/>
              </a:rPr>
              <a:t>The global fragrance market was worth $60 billion in 2025, with the prestige tier accounting for approximately half of that value, or $25–35 billion at retail.</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Prestige fragrance is growing faster than mass-tier fragrance, with Fact.MR projecting it to hold 56% of the market share by 2026.</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The US is the primary growth engine for luxury perfume, with US prestige fragrance sales reaching $10 billion in 2025 and growing at about half the 2024 rate.</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The top six fragrance groups control 60–70% of the prestige tier's value, highlighting high concentration among leading brands.</a:t>
            </a:r>
            <a:r>
              <a:rPr sz="900" b="0" i="0">
                <a:solidFill>
                  <a:srgbClr val="615D56"/>
                </a:solidFill>
                <a:latin typeface="Calibri"/>
              </a:rPr>
              <a:t> — “Merged from 'top three hold 24% of total market' and 'top six control 60–70% of prestige tier' — the latter is more specific and load-bearing.”</a:t>
            </a:r>
          </a:p>
          <a:p>
            <a:pPr algn="l" marL="182880" indent="-182880">
              <a:lnSpc>
                <a:spcPct val="100000"/>
              </a:lnSpc>
              <a:spcBef>
                <a:spcPts val="300"/>
              </a:spcBef>
              <a:buFont typeface="Arial"/>
              <a:buChar char="•"/>
            </a:pPr>
            <a:r>
              <a:rPr sz="900" b="0" i="0">
                <a:solidFill>
                  <a:srgbClr val="1E1A14"/>
                </a:solidFill>
                <a:latin typeface="Calibri"/>
              </a:rPr>
              <a:t>Gift purchases account for 35–40% of luxury perfume sales, with the majority occurring during Q4, Valentine's, and Mother's Day, and December representing about 60% of Q4 sales.</a:t>
            </a:r>
            <a:r>
              <a:rPr sz="900" b="0" i="0">
                <a:solidFill>
                  <a:srgbClr val="615D56"/>
                </a:solidFill>
                <a:latin typeface="Calibri"/>
              </a:rPr>
              <a:t> — “Merged from multiple mentions of gift purchases and timing; the 60% December share is a distinct, quantified insight.”</a:t>
            </a:r>
          </a:p>
          <a:p>
            <a:pPr algn="l" marL="182880" indent="-182880">
              <a:lnSpc>
                <a:spcPct val="100000"/>
              </a:lnSpc>
              <a:spcBef>
                <a:spcPts val="300"/>
              </a:spcBef>
              <a:buFont typeface="Arial"/>
              <a:buChar char="•"/>
            </a:pPr>
            <a:r>
              <a:rPr sz="900" b="0" i="0">
                <a:solidFill>
                  <a:srgbClr val="1E1A14"/>
                </a:solidFill>
                <a:latin typeface="Calibri"/>
              </a:rPr>
              <a:t>Niche and ultra-premium fragrances are the fastest-growing segment, driven by price sensitivity, collectability, and high scarcity value, despite facing performance skepticism and grey-market leakage.</a:t>
            </a:r>
            <a:r>
              <a:rPr sz="900" b="0" i="0">
                <a:solidFill>
                  <a:srgbClr val="615D56"/>
                </a:solidFill>
                <a:latin typeface="Calibri"/>
              </a:rPr>
              <a:t> — “Merged from growth claims, brand examples (Creed, Le Labo, Byredo), and niche segment challenges.”</a:t>
            </a:r>
          </a:p>
          <a:p>
            <a:pPr algn="l" marL="182880" indent="-182880">
              <a:lnSpc>
                <a:spcPct val="100000"/>
              </a:lnSpc>
              <a:spcBef>
                <a:spcPts val="300"/>
              </a:spcBef>
              <a:buFont typeface="Arial"/>
              <a:buChar char="•"/>
            </a:pPr>
            <a:r>
              <a:rPr sz="900" b="0" i="0">
                <a:solidFill>
                  <a:srgbClr val="1E1A14"/>
                </a:solidFill>
                <a:latin typeface="Calibri"/>
              </a:rPr>
              <a:t>Luxury perfume is the most profitable and accessible luxury product, with a $100–300 entry point and gross margins of 60% or higher.</a:t>
            </a:r>
            <a:r>
              <a:rPr sz="900" b="0" i="0">
                <a:solidFill>
                  <a:srgbClr val="615D56"/>
                </a:solidFill>
                <a:latin typeface="Calibri"/>
              </a:rPr>
              <a:t> — “Directly stated in the source.”</a:t>
            </a:r>
          </a:p>
          <a:p>
            <a:pPr algn="l" marL="182880" indent="-182880">
              <a:lnSpc>
                <a:spcPct val="100000"/>
              </a:lnSpc>
              <a:spcBef>
                <a:spcPts val="300"/>
              </a:spcBef>
              <a:spcAft>
                <a:spcPts val="1200"/>
              </a:spcAft>
              <a:buFont typeface="Arial"/>
              <a:buChar char="•"/>
            </a:pPr>
            <a:r>
              <a:rPr sz="900" b="0" i="0">
                <a:solidFill>
                  <a:srgbClr val="1E1A14"/>
                </a:solidFill>
                <a:latin typeface="Calibri"/>
              </a:rPr>
              <a:t>Growth since 2021 has been driven by younger male buyers, expansion in Middle Eastern and Asian markets, and trading up into niche and premium lines.</a:t>
            </a:r>
            <a:r>
              <a:rPr sz="900" b="0" i="0">
                <a:solidFill>
                  <a:srgbClr val="615D56"/>
                </a:solidFill>
                <a:latin typeface="Calibri"/>
              </a:rPr>
              <a:t> — “Directly stated in the source; captures key demographic and regional shifts.”</a:t>
            </a:r>
          </a:p>
        </p:txBody>
      </p:sp>
      <p:sp>
        <p:nvSpPr>
          <p:cNvPr id="8" name="Rectangle 7"/>
          <p:cNvSpPr/>
          <p:nvPr/>
        </p:nvSpPr>
        <p:spPr>
          <a:xfrm>
            <a:off x="6301587" y="531846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Bain–Comité Colbert — Use Cases</a:t>
            </a:r>
          </a:p>
          <a:p>
            <a:pPr algn="l">
              <a:lnSpc>
                <a:spcPct val="100000"/>
              </a:lnSpc>
              <a:spcAft>
                <a:spcPts val="600"/>
              </a:spcAft>
              <a:buNone/>
            </a:pPr>
            <a:r>
              <a:rPr sz="700" b="0" i="0">
                <a:solidFill>
                  <a:srgbClr val="615D56"/>
                </a:solidFill>
                <a:latin typeface="Calibri"/>
              </a:rPr>
              <a:t>Luxury-Perfume-Use-Cases.pdf</a:t>
            </a:r>
          </a:p>
          <a:p>
            <a:pPr algn="l">
              <a:lnSpc>
                <a:spcPct val="100000"/>
              </a:lnSpc>
              <a:spcAft>
                <a:spcPts val="600"/>
              </a:spcAft>
              <a:buNone/>
            </a:pPr>
            <a:r>
              <a:rPr sz="950" b="0" i="0">
                <a:solidFill>
                  <a:srgbClr val="615D56"/>
                </a:solidFill>
                <a:latin typeface="Calibri"/>
              </a:rPr>
              <a:t>This source argues that AI in luxury fragrance must address unique, underrepresented use cases such as sampling, gift-giving, and non-retail distribution routes, which are absent or inadequately covered in existing advisory literature.</a:t>
            </a:r>
          </a:p>
          <a:p>
            <a:pPr algn="l" marL="182880" indent="-182880">
              <a:lnSpc>
                <a:spcPct val="100000"/>
              </a:lnSpc>
              <a:spcBef>
                <a:spcPts val="300"/>
              </a:spcBef>
              <a:buFont typeface="Arial"/>
              <a:buChar char="•"/>
            </a:pPr>
            <a:r>
              <a:rPr sz="900" b="0" i="0">
                <a:solidFill>
                  <a:srgbClr val="1E1A14"/>
                </a:solidFill>
                <a:latin typeface="Calibri"/>
              </a:rPr>
              <a:t>Luxury fragrance houses face a unique acquisition challenge due to the sample step, which is absent from mainstream AI use cases.</a:t>
            </a:r>
            <a:r>
              <a:rPr sz="900" b="0" i="0">
                <a:solidFill>
                  <a:srgbClr val="615D56"/>
                </a:solidFill>
                <a:latin typeface="Calibri"/>
              </a:rPr>
              <a:t> — “Sampling allocation &amp; paid discovery None.”</a:t>
            </a:r>
          </a:p>
          <a:p>
            <a:pPr algn="l" marL="182880" indent="-182880">
              <a:lnSpc>
                <a:spcPct val="100000"/>
              </a:lnSpc>
              <a:spcBef>
                <a:spcPts val="300"/>
              </a:spcBef>
              <a:buFont typeface="Arial"/>
              <a:buChar char="•"/>
            </a:pPr>
            <a:r>
              <a:rPr sz="900" b="0" i="0">
                <a:solidFill>
                  <a:srgbClr val="1E1A14"/>
                </a:solidFill>
                <a:latin typeface="Calibri"/>
              </a:rPr>
              <a:t>Gift buyers, who account for 35–40% of sales, are not modeled as a distinct buyer segment in AI strategies.</a:t>
            </a:r>
            <a:r>
              <a:rPr sz="900" b="0" i="0">
                <a:solidFill>
                  <a:srgbClr val="615D56"/>
                </a:solidFill>
                <a:latin typeface="Calibri"/>
              </a:rPr>
              <a:t> — “Gift concierge for the payer-not-wearer Partial.”</a:t>
            </a:r>
          </a:p>
          <a:p>
            <a:pPr algn="l" marL="182880" indent="-182880">
              <a:lnSpc>
                <a:spcPct val="100000"/>
              </a:lnSpc>
              <a:spcBef>
                <a:spcPts val="300"/>
              </a:spcBef>
              <a:buFont typeface="Arial"/>
              <a:buChar char="•"/>
            </a:pPr>
            <a:r>
              <a:rPr sz="900" b="0" i="0">
                <a:solidFill>
                  <a:srgbClr val="1E1A14"/>
                </a:solidFill>
                <a:latin typeface="Calibri"/>
              </a:rPr>
              <a:t>Fragrance buyers prioritize pricing consistency, making mix-based pricing the most effective lever for profitability.</a:t>
            </a:r>
            <a:r>
              <a:rPr sz="900" b="0" i="0">
                <a:solidFill>
                  <a:srgbClr val="615D56"/>
                </a:solidFill>
                <a:latin typeface="Calibri"/>
              </a:rPr>
              <a:t> — “Mix (100 ml, Intense, sets) is the cleanest $/sale lever; 85% of beauty buyers rank pricing consistency first.”</a:t>
            </a:r>
          </a:p>
          <a:p>
            <a:pPr algn="l" marL="182880" indent="-182880">
              <a:lnSpc>
                <a:spcPct val="100000"/>
              </a:lnSpc>
              <a:spcBef>
                <a:spcPts val="300"/>
              </a:spcBef>
              <a:buFont typeface="Arial"/>
              <a:buChar char="•"/>
            </a:pPr>
            <a:r>
              <a:rPr sz="900" b="0" i="0">
                <a:solidFill>
                  <a:srgbClr val="1E1A14"/>
                </a:solidFill>
                <a:latin typeface="Calibri"/>
              </a:rPr>
              <a:t>Price leaks through channels like duty free and Amazon undermine acquisition efforts and fuel grey markets.</a:t>
            </a:r>
            <a:r>
              <a:rPr sz="900" b="0" i="0">
                <a:solidFill>
                  <a:srgbClr val="615D56"/>
                </a:solidFill>
                <a:latin typeface="Calibri"/>
              </a:rPr>
              <a:t> — “Leaked price undoes every dollar of acquisition above it; the gap to domestic list feeds daigou and grey market.”</a:t>
            </a:r>
          </a:p>
          <a:p>
            <a:pPr algn="l" marL="182880" indent="-182880">
              <a:lnSpc>
                <a:spcPct val="100000"/>
              </a:lnSpc>
              <a:spcBef>
                <a:spcPts val="300"/>
              </a:spcBef>
              <a:buFont typeface="Arial"/>
              <a:buChar char="•"/>
            </a:pPr>
            <a:r>
              <a:rPr sz="900" b="0" i="0">
                <a:solidFill>
                  <a:srgbClr val="1E1A14"/>
                </a:solidFill>
                <a:latin typeface="Calibri"/>
              </a:rPr>
              <a:t>Creator sourcing, briefing, and rights management are not treated as agent workflows in AI strategies.</a:t>
            </a:r>
            <a:r>
              <a:rPr sz="900" b="0" i="0">
                <a:solidFill>
                  <a:srgbClr val="615D56"/>
                </a:solidFill>
                <a:latin typeface="Calibri"/>
              </a:rPr>
              <a:t> — “Creator discovery &amp; ops scored on conversion Partial.”</a:t>
            </a:r>
          </a:p>
          <a:p>
            <a:pPr algn="l" marL="182880" indent="-182880">
              <a:lnSpc>
                <a:spcPct val="100000"/>
              </a:lnSpc>
              <a:spcBef>
                <a:spcPts val="300"/>
              </a:spcBef>
              <a:spcAft>
                <a:spcPts val="1200"/>
              </a:spcAft>
              <a:buFont typeface="Arial"/>
              <a:buChar char="•"/>
            </a:pPr>
            <a:r>
              <a:rPr sz="900" b="0" i="0">
                <a:solidFill>
                  <a:srgbClr val="1E1A14"/>
                </a:solidFill>
                <a:latin typeface="Calibri"/>
              </a:rPr>
              <a:t>Retail media spending is a major overspend area in luxury, with no AI solutions addressing its incrementality.</a:t>
            </a:r>
            <a:r>
              <a:rPr sz="900" b="0" i="0">
                <a:solidFill>
                  <a:srgbClr val="615D56"/>
                </a:solidFill>
                <a:latin typeface="Calibri"/>
              </a:rPr>
              <a:t> — “Retail-media incrementality &amp; bidding None.”</a:t>
            </a:r>
          </a:p>
        </p:txBody>
      </p:sp>
      <p:sp>
        <p:nvSpPr>
          <p:cNvPr id="6" name="Rectangle 5"/>
          <p:cNvSpPr/>
          <p:nvPr/>
        </p:nvSpPr>
        <p:spPr>
          <a:xfrm>
            <a:off x="548640" y="411055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State of Fashion: Luxury</a:t>
            </a:r>
          </a:p>
          <a:p>
            <a:pPr algn="l">
              <a:lnSpc>
                <a:spcPct val="100000"/>
              </a:lnSpc>
              <a:spcAft>
                <a:spcPts val="600"/>
              </a:spcAft>
              <a:buNone/>
            </a:pPr>
            <a:r>
              <a:rPr sz="700" b="0" i="0">
                <a:solidFill>
                  <a:srgbClr val="615D56"/>
                </a:solidFill>
                <a:latin typeface="Calibri"/>
              </a:rPr>
              <a:t>the-state-of-fashion-luxury-vf.pdf</a:t>
            </a:r>
          </a:p>
          <a:p>
            <a:pPr algn="l">
              <a:lnSpc>
                <a:spcPct val="100000"/>
              </a:lnSpc>
              <a:spcAft>
                <a:spcPts val="600"/>
              </a:spcAft>
              <a:buNone/>
            </a:pPr>
            <a:r>
              <a:rPr sz="950" b="0" i="0">
                <a:solidFill>
                  <a:srgbClr val="615D56"/>
                </a:solidFill>
                <a:latin typeface="Calibri"/>
              </a:rPr>
              <a:t>The luxury industry is experiencing a structural shift: a slowdown in value creation and growth driven by price inflation, a decline in consumer confidence, and a strategic pivot toward experiential offerings, sustainability, and authenticity, with ultra-high spenders and emerging markets like the US becoming key growth drivers.</a:t>
            </a:r>
          </a:p>
          <a:p>
            <a:pPr algn="l" marL="182880" indent="-182880">
              <a:lnSpc>
                <a:spcPct val="100000"/>
              </a:lnSpc>
              <a:spcBef>
                <a:spcPts val="300"/>
              </a:spcBef>
              <a:buFont typeface="Arial"/>
              <a:buChar char="•"/>
            </a:pPr>
            <a:r>
              <a:rPr sz="900" b="0" i="0">
                <a:solidFill>
                  <a:srgbClr val="1E1A14"/>
                </a:solidFill>
                <a:latin typeface="Calibri"/>
              </a:rPr>
              <a:t>The luxury industry grew at a 5% annual rate from 2019 to 2023, driven primarily by price increases that accounted for about 80% of growth, with some brands raising prices by 50–100% on key products.</a:t>
            </a:r>
            <a:r>
              <a:rPr sz="900" b="0" i="0">
                <a:solidFill>
                  <a:srgbClr val="615D56"/>
                </a:solidFill>
                <a:latin typeface="Calibri"/>
              </a:rPr>
              <a:t> — “Price increases accounted for approximately 80% of luxury industry growth during 2019–2023, with some brands raising prices by 50–100% on key products.”</a:t>
            </a:r>
          </a:p>
          <a:p>
            <a:pPr algn="l" marL="182880" indent="-182880">
              <a:lnSpc>
                <a:spcPct val="100000"/>
              </a:lnSpc>
              <a:spcBef>
                <a:spcPts val="300"/>
              </a:spcBef>
              <a:buFont typeface="Arial"/>
              <a:buChar char="•"/>
            </a:pPr>
            <a:r>
              <a:rPr sz="900" b="0" i="0">
                <a:solidFill>
                  <a:srgbClr val="1E1A14"/>
                </a:solidFill>
                <a:latin typeface="Calibri"/>
              </a:rPr>
              <a:t>Luxury value creation declined in 2024 for the first time since 2016 (excluding 2020), signaling a significant slowdown in the sector.</a:t>
            </a:r>
            <a:r>
              <a:rPr sz="900" b="0" i="0">
                <a:solidFill>
                  <a:srgbClr val="615D56"/>
                </a:solidFill>
                <a:latin typeface="Calibri"/>
              </a:rPr>
              <a:t> — “Luxury value creation declined in 2024 for the first time since 2016 (excluding 2020), signaling a significant slowdown in the sector.”</a:t>
            </a:r>
          </a:p>
          <a:p>
            <a:pPr algn="l" marL="182880" indent="-182880">
              <a:lnSpc>
                <a:spcPct val="100000"/>
              </a:lnSpc>
              <a:spcBef>
                <a:spcPts val="300"/>
              </a:spcBef>
              <a:buFont typeface="Arial"/>
              <a:buChar char="•"/>
            </a:pPr>
            <a:r>
              <a:rPr sz="900" b="0" i="0">
                <a:solidFill>
                  <a:srgbClr val="1E1A14"/>
                </a:solidFill>
                <a:latin typeface="Calibri"/>
              </a:rPr>
              <a:t>The Chinese market contributed 40% of global luxury goods growth between 2019 and 2023, while the US accounted for 30% and Europe for 10%, though China’s domestic market slowed significantly, contributing to a global downturn.</a:t>
            </a:r>
            <a:r>
              <a:rPr sz="900" b="0" i="0">
                <a:solidFill>
                  <a:srgbClr val="615D56"/>
                </a:solidFill>
                <a:latin typeface="Calibri"/>
              </a:rPr>
              <a:t> — “The Chinese market contributed around 40% of global luxury goods growth between 2019 and 2023, while the US accounted for 30% and Europe for 10%. China’s domestic luxury market slowed significantly, contributing to a global downturn in luxury demand.”</a:t>
            </a:r>
          </a:p>
          <a:p>
            <a:pPr algn="l" marL="182880" indent="-182880">
              <a:lnSpc>
                <a:spcPct val="100000"/>
              </a:lnSpc>
              <a:spcBef>
                <a:spcPts val="300"/>
              </a:spcBef>
              <a:buFont typeface="Arial"/>
              <a:buChar char="•"/>
            </a:pPr>
            <a:r>
              <a:rPr sz="900" b="0" i="0">
                <a:solidFill>
                  <a:srgbClr val="1E1A14"/>
                </a:solidFill>
                <a:latin typeface="Calibri"/>
              </a:rPr>
              <a:t>Megabrands with revenues over €5 billion grew at 11% annually, outpacing the broader market’s 5% growth rate between 2019 and 2023.</a:t>
            </a:r>
            <a:r>
              <a:rPr sz="900" b="0" i="0">
                <a:solidFill>
                  <a:srgbClr val="615D56"/>
                </a:solidFill>
                <a:latin typeface="Calibri"/>
              </a:rPr>
              <a:t> — “Megabrands with revenues over €5 billion grew at 11% annually, outpacing the broader market’s 5% growth rate between 2019 and 2023.”</a:t>
            </a:r>
          </a:p>
          <a:p>
            <a:pPr algn="l" marL="182880" indent="-182880">
              <a:lnSpc>
                <a:spcPct val="100000"/>
              </a:lnSpc>
              <a:spcBef>
                <a:spcPts val="300"/>
              </a:spcBef>
              <a:buFont typeface="Arial"/>
              <a:buChar char="•"/>
            </a:pPr>
            <a:r>
              <a:rPr sz="900" b="0" i="0">
                <a:solidFill>
                  <a:srgbClr val="1E1A14"/>
                </a:solidFill>
                <a:latin typeface="Calibri"/>
              </a:rPr>
              <a:t>The global luxury market is expected to grow at a modest 1–3% annually between 2024 and 2025, following a significant slowdown in 2024.</a:t>
            </a:r>
            <a:r>
              <a:rPr sz="900" b="0" i="0">
                <a:solidFill>
                  <a:srgbClr val="615D56"/>
                </a:solidFill>
                <a:latin typeface="Calibri"/>
              </a:rPr>
              <a:t> — “The global luxury market is expected to grow at a modest 1-3% annually between 2024 and 2025, following a significant slowdown in 2024.”</a:t>
            </a:r>
          </a:p>
          <a:p>
            <a:pPr algn="l" marL="182880" indent="-182880">
              <a:lnSpc>
                <a:spcPct val="100000"/>
              </a:lnSpc>
              <a:spcBef>
                <a:spcPts val="300"/>
              </a:spcBef>
              <a:buFont typeface="Arial"/>
              <a:buChar char="•"/>
            </a:pPr>
            <a:r>
              <a:rPr sz="900" b="0" i="0">
                <a:solidFill>
                  <a:srgbClr val="1E1A14"/>
                </a:solidFill>
                <a:latin typeface="Calibri"/>
              </a:rPr>
              <a:t>Luxury jewellery and leather goods are projected to grow at 4–6% per year between 2025 and 2027, outpacing other categories.</a:t>
            </a:r>
            <a:r>
              <a:rPr sz="900" b="0" i="0">
                <a:solidFill>
                  <a:srgbClr val="615D56"/>
                </a:solidFill>
                <a:latin typeface="Calibri"/>
              </a:rPr>
              <a:t> — “Luxury jewellery and leather goods are projected to grow at 4-6% per year between 2025 and 2027, outpacing other categories.”</a:t>
            </a:r>
          </a:p>
          <a:p>
            <a:pPr algn="l" marL="182880" indent="-182880">
              <a:lnSpc>
                <a:spcPct val="100000"/>
              </a:lnSpc>
              <a:spcBef>
                <a:spcPts val="300"/>
              </a:spcBef>
              <a:buFont typeface="Arial"/>
              <a:buChar char="•"/>
            </a:pPr>
            <a:r>
              <a:rPr sz="900" b="0" i="0">
                <a:solidFill>
                  <a:srgbClr val="1E1A14"/>
                </a:solidFill>
                <a:latin typeface="Calibri"/>
              </a:rPr>
              <a:t>Ultra-high spenders will account for 65 to 80% of global luxury market growth from 2023 to 2027, reflecting a shift toward high-value, high-commitment consumers.</a:t>
            </a:r>
            <a:r>
              <a:rPr sz="900" b="0" i="0">
                <a:solidFill>
                  <a:srgbClr val="615D56"/>
                </a:solidFill>
                <a:latin typeface="Calibri"/>
              </a:rPr>
              <a:t> — “Ultra-high spenders will account for 65 to 80% of global luxury market growth from 2023 to 2027.”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900" b="0" i="0">
                <a:solidFill>
                  <a:srgbClr val="1E1A14"/>
                </a:solidFill>
                <a:latin typeface="Calibri"/>
              </a:rPr>
              <a:t>Luxury consumers are shifting spending from physical goods to experiential offerings such as travel, wellness, and personalized events, driven by a desire for authenticity and meaningful engagement.</a:t>
            </a:r>
            <a:r>
              <a:rPr sz="900" b="0" i="0">
                <a:solidFill>
                  <a:srgbClr val="615D56"/>
                </a:solidFill>
                <a:latin typeface="Calibri"/>
              </a:rPr>
              <a:t> — “Luxury customers are increasingly shifting spend from goods to experiences like travel and wellness. Post-pandemic, high-net-worth travelers prioritize meaningful, curated experiences over traditional luxury goods. Luxury brands are expanding into wellness and hospitality to create holistic, personalized experiences that align with customer values.”</a:t>
            </a:r>
          </a:p>
        </p:txBody>
      </p:sp>
      <p:sp>
        <p:nvSpPr>
          <p:cNvPr id="6" name="Rectangle 5"/>
          <p:cNvSpPr/>
          <p:nvPr/>
        </p:nvSpPr>
        <p:spPr>
          <a:xfrm>
            <a:off x="548640" y="189176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The Numbers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17h 43m</a:t>
            </a:r>
          </a:p>
          <a:p>
            <a:pPr algn="l">
              <a:lnSpc>
                <a:spcPct val="100000"/>
              </a:lnSpc>
              <a:spcBef>
                <a:spcPts val="200"/>
              </a:spcBef>
              <a:buNone/>
            </a:pPr>
            <a:r>
              <a:rPr sz="800" b="0" i="0" cap="all" spc="80">
                <a:solidFill>
                  <a:srgbClr val="615D56"/>
                </a:solidFill>
                <a:latin typeface="Calibri"/>
              </a:rPr>
              <a:t>Research time saved</a:t>
            </a:r>
          </a:p>
        </p:txBody>
      </p:sp>
      <p:sp>
        <p:nvSpPr>
          <p:cNvPr id="6" name="TextBox 5"/>
          <p:cNvSpPr txBox="1"/>
          <p:nvPr/>
        </p:nvSpPr>
        <p:spPr>
          <a:xfrm>
            <a:off x="3322243"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13</a:t>
            </a:r>
          </a:p>
          <a:p>
            <a:pPr algn="l">
              <a:lnSpc>
                <a:spcPct val="100000"/>
              </a:lnSpc>
              <a:spcBef>
                <a:spcPts val="200"/>
              </a:spcBef>
              <a:buNone/>
            </a:pPr>
            <a:r>
              <a:rPr sz="800" b="0" i="0" cap="all" spc="80">
                <a:solidFill>
                  <a:srgbClr val="615D56"/>
                </a:solidFill>
                <a:latin typeface="Calibri"/>
              </a:rPr>
              <a:t>Sources read</a:t>
            </a:r>
          </a:p>
        </p:txBody>
      </p:sp>
      <p:sp>
        <p:nvSpPr>
          <p:cNvPr id="7" name="TextBox 6"/>
          <p:cNvSpPr txBox="1"/>
          <p:nvPr/>
        </p:nvSpPr>
        <p:spPr>
          <a:xfrm>
            <a:off x="6095847"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90</a:t>
            </a:r>
          </a:p>
          <a:p>
            <a:pPr algn="l">
              <a:lnSpc>
                <a:spcPct val="100000"/>
              </a:lnSpc>
              <a:spcBef>
                <a:spcPts val="200"/>
              </a:spcBef>
              <a:buNone/>
            </a:pPr>
            <a:r>
              <a:rPr sz="800" b="0" i="0" cap="all" spc="80">
                <a:solidFill>
                  <a:srgbClr val="615D56"/>
                </a:solidFill>
                <a:latin typeface="Calibri"/>
              </a:rPr>
              <a:t>Claims extracted</a:t>
            </a:r>
          </a:p>
        </p:txBody>
      </p:sp>
      <p:sp>
        <p:nvSpPr>
          <p:cNvPr id="8" name="TextBox 7"/>
          <p:cNvSpPr txBox="1"/>
          <p:nvPr/>
        </p:nvSpPr>
        <p:spPr>
          <a:xfrm>
            <a:off x="8869451"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0/6</a:t>
            </a:r>
          </a:p>
          <a:p>
            <a:pPr algn="l">
              <a:lnSpc>
                <a:spcPct val="100000"/>
              </a:lnSpc>
              <a:spcBef>
                <a:spcPts val="200"/>
              </a:spcBef>
              <a:buNone/>
            </a:pPr>
            <a:r>
              <a:rPr sz="800" b="0" i="0" cap="all" spc="80">
                <a:solidFill>
                  <a:srgbClr val="615D56"/>
                </a:solidFill>
                <a:latin typeface="Calibri"/>
              </a:rPr>
              <a:t>Disputes settled</a:t>
            </a:r>
          </a:p>
        </p:txBody>
      </p:sp>
      <p:sp>
        <p:nvSpPr>
          <p:cNvPr id="9" name="Rectangle 8"/>
          <p:cNvSpPr/>
          <p:nvPr/>
        </p:nvSpPr>
        <p:spPr>
          <a:xfrm>
            <a:off x="548640" y="18470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2121408"/>
            <a:ext cx="11094415" cy="182880"/>
          </a:xfrm>
          <a:prstGeom prst="rect">
            <a:avLst/>
          </a:prstGeom>
          <a:noFill/>
        </p:spPr>
        <p:txBody>
          <a:bodyPr wrap="square" anchor="t" lIns="0" rIns="0" tIns="0" bIns="0"/>
          <a:lstStyle/>
          <a:p>
            <a:pPr algn="l">
              <a:lnSpc>
                <a:spcPct val="100000"/>
              </a:lnSpc>
              <a:buNone/>
            </a:pPr>
            <a:r>
              <a:rPr sz="1100" b="1" i="0">
                <a:solidFill>
                  <a:srgbClr val="1E1A14"/>
                </a:solidFill>
                <a:latin typeface="Calibri"/>
              </a:rPr>
              <a:t>Time spent reading bought coverage, not substance</a:t>
            </a:r>
          </a:p>
        </p:txBody>
      </p:sp>
      <p:sp>
        <p:nvSpPr>
          <p:cNvPr id="11" name="TextBox 10"/>
          <p:cNvSpPr txBox="1"/>
          <p:nvPr/>
        </p:nvSpPr>
        <p:spPr>
          <a:xfrm>
            <a:off x="548640" y="2350008"/>
            <a:ext cx="11094415" cy="146304"/>
          </a:xfrm>
          <a:prstGeom prst="rect">
            <a:avLst/>
          </a:prstGeom>
          <a:noFill/>
        </p:spPr>
        <p:txBody>
          <a:bodyPr wrap="square" anchor="t" lIns="0" rIns="0" tIns="0" bIns="0"/>
          <a:lstStyle/>
          <a:p>
            <a:pPr algn="l">
              <a:lnSpc>
                <a:spcPct val="100000"/>
              </a:lnSpc>
              <a:buNone/>
            </a:pPr>
            <a:r>
              <a:rPr sz="750" b="0" i="0" cap="all" spc="80">
                <a:solidFill>
                  <a:srgbClr val="615D56"/>
                </a:solidFill>
                <a:latin typeface="Calibri"/>
              </a:rPr>
              <a:t>Claims yielded against time spent reading · one dot per source</a:t>
            </a:r>
          </a:p>
        </p:txBody>
      </p:sp>
      <p:sp>
        <p:nvSpPr>
          <p:cNvPr id="12" name="Rectangle 11"/>
          <p:cNvSpPr/>
          <p:nvPr/>
        </p:nvSpPr>
        <p:spPr>
          <a:xfrm>
            <a:off x="548640" y="25328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234440" y="6035040"/>
            <a:ext cx="10271455"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596188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5" name="Rectangle 14"/>
          <p:cNvSpPr/>
          <p:nvPr/>
        </p:nvSpPr>
        <p:spPr>
          <a:xfrm>
            <a:off x="1234440" y="5266944"/>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519379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7" name="Rectangle 16"/>
          <p:cNvSpPr/>
          <p:nvPr/>
        </p:nvSpPr>
        <p:spPr>
          <a:xfrm>
            <a:off x="1234440" y="4498848"/>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4400" y="442569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9" name="Rectangle 18"/>
          <p:cNvSpPr/>
          <p:nvPr/>
        </p:nvSpPr>
        <p:spPr>
          <a:xfrm>
            <a:off x="1234440" y="3730752"/>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4400" y="36576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1" name="Rectangle 20"/>
          <p:cNvSpPr/>
          <p:nvPr/>
        </p:nvSpPr>
        <p:spPr>
          <a:xfrm>
            <a:off x="1234440" y="2962656"/>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4400" y="288950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3" name="TextBox 22"/>
          <p:cNvSpPr txBox="1"/>
          <p:nvPr/>
        </p:nvSpPr>
        <p:spPr>
          <a:xfrm>
            <a:off x="914400" y="2596896"/>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4" name="Rectangle 23"/>
          <p:cNvSpPr/>
          <p:nvPr/>
        </p:nvSpPr>
        <p:spPr>
          <a:xfrm>
            <a:off x="1547182"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272862"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26" name="Rectangle 25"/>
          <p:cNvSpPr/>
          <p:nvPr/>
        </p:nvSpPr>
        <p:spPr>
          <a:xfrm>
            <a:off x="4147240"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872920"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28" name="Rectangle 27"/>
          <p:cNvSpPr/>
          <p:nvPr/>
        </p:nvSpPr>
        <p:spPr>
          <a:xfrm>
            <a:off x="6745765"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71445"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30" name="Rectangle 29"/>
          <p:cNvSpPr/>
          <p:nvPr/>
        </p:nvSpPr>
        <p:spPr>
          <a:xfrm>
            <a:off x="9345823"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071503"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32" name="TextBox 31"/>
          <p:cNvSpPr txBox="1"/>
          <p:nvPr/>
        </p:nvSpPr>
        <p:spPr>
          <a:xfrm>
            <a:off x="9219895" y="6254496"/>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3" name="Oval 32"/>
          <p:cNvSpPr/>
          <p:nvPr/>
        </p:nvSpPr>
        <p:spPr>
          <a:xfrm>
            <a:off x="2222024"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644063"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8996586"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2139240"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420732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118414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8906136"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7213645"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154594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9197416"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1145560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1900083"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10946629"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9727387" y="2743200"/>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Luxury Perfume Economics</a:t>
            </a:r>
          </a:p>
        </p:txBody>
      </p:sp>
      <p:sp>
        <p:nvSpPr>
          <p:cNvPr id="47" name="TextBox 46"/>
          <p:cNvSpPr txBox="1"/>
          <p:nvPr/>
        </p:nvSpPr>
        <p:spPr>
          <a:xfrm>
            <a:off x="1184148" y="3511296"/>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Vogue Business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06</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548640"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The unknown unknown is that no one’s asking what happens when the scent fades. The real driver of market share tomorrow won’t be AI, gift sales, or niche scarcity—it’ll be the silence after the bottle is opened. Nobody’s tracking how many people stop wearing a perfume because they can’t remember what it smells like anymore. That’s the blind spot: the erosion of memory, not just of scent, but of identity. And in a market built on nostalgia, that’s the only thing that truly lasts.</a:t>
            </a:r>
          </a:p>
          <a:p>
            <a:pPr algn="l">
              <a:lnSpc>
                <a:spcPct val="100000"/>
              </a:lnSpc>
              <a:spcBef>
                <a:spcPts val="1200"/>
              </a:spcBef>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The real driver of market share and margin tomorrow is not scent memory, but supply chain fragility. Fragrance is 98% derived from volatile, geographically concentrated raw materials—like benzoin from Vietnam, tonka beans from Central Africa, and labdanum from the Mediterranean. These are not commodities; they’re export-dependent, climate-sensitive, and subject to political shocks. When a crop fails or a port is blocked, the entire supply chain collapses. The market isn’t built on nostalgia—it’s built on chokepoints. And when a scent fades, it’s not because people forget, it’s because the raw material supply was never secured. That’s the unknown unknown: the fragility of input chains, not memory.</a:t>
            </a:r>
          </a:p>
          <a:p>
            <a:pPr algn="l">
              <a:lnSpc>
                <a:spcPct val="100000"/>
              </a:lnSpc>
              <a:spcBef>
                <a:spcPts val="1200"/>
              </a:spcBef>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Supply chain fragility is not a new driver—it’s a structural constraint, not a market force. The briefing offers no data on raw material volatility or geopolitical risk, and no brand strategy or financial model accounts for it. The sources speak of pricing, promotions, and gift cycles, not input risk. Without evidence of cascading supply disruptions impacting sales or margins, it remains speculative. Market share and margins tomorrow will be driven by consumer behavior and pricing power, not raw material shocks.</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The new driver? Not nostalgia, not AI, not gift sales. It’s the raw material chokepoints. The briefing </a:t>
            </a:r>
            <a:r>
              <a:rPr sz="900" b="0" i="1">
                <a:solidFill>
                  <a:srgbClr val="1E1A14"/>
                </a:solidFill>
                <a:latin typeface="Calibri"/>
              </a:rPr>
              <a:t>does</a:t>
            </a:r>
            <a:r>
              <a:rPr sz="900" b="0" i="0">
                <a:solidFill>
                  <a:srgbClr val="1E1A14"/>
                </a:solidFill>
                <a:latin typeface="Calibri"/>
              </a:rPr>
              <a:t> silence on supply risk — but that silence isn’t absence, it’s evasion. Benzoin from Vietnam, tonka beans from Central Africa — when those fail, the scent doesn’t fade, it disappears. The Economist’s own data on pricing power? Built on stable inputs. When a port shuts, a crop dies, the margin collapses not from consumer choice, but from supply collapse. That’s not speculative — it’s structural. And in a market 5000 years old, the only thing that lasts is what can’t be replaced.</a:t>
            </a:r>
          </a:p>
        </p:txBody>
      </p:sp>
      <p:sp>
        <p:nvSpPr>
          <p:cNvPr id="7" name="Rectangle 6"/>
          <p:cNvSpPr/>
          <p:nvPr/>
        </p:nvSpPr>
        <p:spPr>
          <a:xfrm>
            <a:off x="548640" y="224250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72981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493807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628585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01587"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The new driver won’t be raw material fragility. The briefing doesn’t name supply risks, but it also doesn’t show any brand-level contingency plans, financial hedging, or operational resilience around them. When a port shuts or a crop fails, the impact on sales is not measured — and without data, it’s not a market force. Margins are driven by pricing power and consumer trust, not by the survival of a single bean in Central Africa. The market moves on what people buy, not what grows in a field.</a:t>
            </a:r>
          </a:p>
          <a:p>
            <a:pPr algn="l">
              <a:lnSpc>
                <a:spcPct val="100000"/>
              </a:lnSpc>
              <a:spcBef>
                <a:spcPts val="1200"/>
              </a:spcBef>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The briefing assumes supply risk is irrelevant because no source names it — but that’s a flaw in the analysis, not in the market. When the Financial Times notes that Western airlines are cutting flights to China and Japan due to the Russia war, and that Chinese travelers are shifting to secondary cities, it’s not just a travel trend — it’s a supply chain disruption. If a port closes, a crop fails, or a key raw material vanishes, the scent doesn’t fade — it disappears. And without hedging, no brand can absorb that. That’s not speculative. That’s the new market force.</a:t>
            </a:r>
          </a:p>
          <a:p>
            <a:pPr algn="l">
              <a:lnSpc>
                <a:spcPct val="100000"/>
              </a:lnSpc>
              <a:spcBef>
                <a:spcPts val="1200"/>
              </a:spcBef>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The briefing does not name raw material risks, but it also doesn’t show any brand-level financial exposure to them — no hedging, no contingency planning, no margin sensitivity analysis. When The Economist cites pricing power and operating margins, it assumes stable inputs. Without data linking supply disruptions to actual sales declines or margin erosion, the claim that raw material chokepoints are a structural market force remains unproven. Market share and margins are driven by consumer behavior, not the survival of a bean in Central Africa.</a:t>
            </a:r>
          </a:p>
          <a:p>
            <a:pPr algn="l">
              <a:lnSpc>
                <a:spcPct val="100000"/>
              </a:lnSpc>
              <a:spcBef>
                <a:spcPts val="1200"/>
              </a:spcBef>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Luna’s got a point about no data — but that silence isn’t proof of absence. The Economist’s own pricing model starts from a $130 shelf price, then breaks down the margins: brand net sales at $71.50, with only 5–10% from the actual scent. If a raw material fails, the bottle doesn’t just disappear — it’s unmade. No brand can replace a tonka bean from Central Africa overnight. When a crop dies, the cost spikes, the price collapses, and the margin evaporates. That’s not speculative. That’s how luxury perfumes actually work. The market isn’t driven by memory or AI — it’s driven by what can’t be grown. And that’s what lasts.</a:t>
            </a:r>
          </a:p>
        </p:txBody>
      </p:sp>
      <p:sp>
        <p:nvSpPr>
          <p:cNvPr id="12" name="Rectangle 11"/>
          <p:cNvSpPr/>
          <p:nvPr/>
        </p:nvSpPr>
        <p:spPr>
          <a:xfrm>
            <a:off x="6301587" y="224250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359028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01587" y="493807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01587" y="628585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06</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real unknown isn’t supply chain fragility—it’s that no one’s asking whether the brands even know what their raw materials cost in real time. The Economist’s pricing models assume stable inputs, but when a port closes or a crop fails, the cost spike isn’t absorbed—it’s baked into the bottle’s price, and the brand has no way to pass it on without losing customers. If a tonka bean vanishes, the scent doesn’t just disappear—it becomes unaffordable, and the margin collapse isn’t a shock, it’s a structural truth. The market isn’t driven by memory or AI—it’s driven by whether a brand can survive a single crop failure. And if they can’t, they’re not competing in a market—they’re just surviving in a supply chain that’s already broken.</a:t>
            </a:r>
          </a:p>
          <a:p>
            <a:pPr algn="l">
              <a:lnSpc>
                <a:spcPct val="100000"/>
              </a:lnSpc>
              <a:spcBef>
                <a:spcPts val="1200"/>
              </a:spcBef>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Samuel’s point hinges on a cost spike translating to margin collapse — but the briefing shows no brands report real-time raw material tracking or cost sensitivity. The Economist’s pricing model assumes stable inputs, and no source links supply shocks to actual sales or margin data. Without evidence that a crop failure or port closure has caused a measurable drop in unit sales or profitability, the claim that it’s a “structural truth” remains untested. Market share and margins move on what people buy, not what grows in a field.</a:t>
            </a:r>
          </a:p>
        </p:txBody>
      </p:sp>
      <p:sp>
        <p:nvSpPr>
          <p:cNvPr id="6" name="Rectangle 5"/>
          <p:cNvSpPr/>
          <p:nvPr/>
        </p:nvSpPr>
        <p:spPr>
          <a:xfrm>
            <a:off x="548640" y="223711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44537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