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8534095" y="411480"/>
            <a:ext cx="3108960" cy="365760"/>
          </a:xfrm>
          <a:prstGeom prst="rect">
            <a:avLst/>
          </a:prstGeom>
          <a:noFill/>
        </p:spPr>
        <p:txBody>
          <a:bodyPr wrap="square" anchor="t" lIns="0" rIns="0" tIns="0" bIns="0"/>
          <a:lstStyle/>
          <a:p>
            <a:pPr algn="r">
              <a:lnSpc>
                <a:spcPct val="100000"/>
              </a:lnSpc>
              <a:buNone/>
            </a:pPr>
            <a:r>
              <a:rPr sz="1600" b="1" i="0">
                <a:solidFill>
                  <a:srgbClr val="1E1A14"/>
                </a:solidFill>
                <a:latin typeface="Calibri"/>
              </a:rPr>
              <a:t>Content As of: </a:t>
            </a:r>
            <a:r>
              <a:rPr sz="1600" b="0" i="0">
                <a:solidFill>
                  <a:srgbClr val="1E1A14"/>
                </a:solidFill>
                <a:latin typeface="Calibri"/>
              </a:rPr>
              <a:t>28 September 2026</a:t>
            </a:r>
          </a:p>
        </p:txBody>
      </p:sp>
      <p:sp>
        <p:nvSpPr>
          <p:cNvPr id="3" name="TextBox 2"/>
          <p:cNvSpPr txBox="1"/>
          <p:nvPr/>
        </p:nvSpPr>
        <p:spPr>
          <a:xfrm>
            <a:off x="548640" y="411480"/>
            <a:ext cx="7711135" cy="1459169"/>
          </a:xfrm>
          <a:prstGeom prst="rect">
            <a:avLst/>
          </a:prstGeom>
          <a:noFill/>
        </p:spPr>
        <p:txBody>
          <a:bodyPr wrap="square" anchor="t" lIns="0" rIns="0" tIns="0" bIns="0"/>
          <a:lstStyle/>
          <a:p>
            <a:pPr algn="l">
              <a:lnSpc>
                <a:spcPct val="100000"/>
              </a:lnSpc>
              <a:buNone/>
            </a:pPr>
            <a:r>
              <a:rPr sz="1400" b="1" i="0">
                <a:solidFill>
                  <a:srgbClr val="1E1A14"/>
                </a:solidFill>
                <a:latin typeface="Cambria"/>
              </a:rPr>
              <a:t>There is a lot of discussion regarding Ai and the luxury goods and fragrance business, and most of it is tilted to the consumer’s increasing savvy in using AI.</a:t>
            </a:r>
          </a:p>
          <a:p>
            <a:pPr algn="l">
              <a:lnSpc>
                <a:spcPct val="100000"/>
              </a:lnSpc>
              <a:buNone/>
            </a:pPr>
            <a:r>
              <a:rPr sz="1400" b="1" i="0">
                <a:solidFill>
                  <a:srgbClr val="1E1A14"/>
                </a:solidFill>
                <a:latin typeface="Cambria"/>
              </a:rPr>
              <a:t>a.	What is the immediate hit list of AI in reducing operating costs for the manufacturer and marketer of luxury perfumes?</a:t>
            </a:r>
          </a:p>
          <a:p>
            <a:pPr algn="l">
              <a:lnSpc>
                <a:spcPct val="100000"/>
              </a:lnSpc>
              <a:buNone/>
            </a:pPr>
            <a:r>
              <a:rPr sz="1400" b="1" i="0">
                <a:solidFill>
                  <a:srgbClr val="1E1A14"/>
                </a:solidFill>
                <a:latin typeface="Cambria"/>
              </a:rPr>
              <a:t>b.	What is immediate hit list of applying AI to grab market share from incumbents?</a:t>
            </a:r>
          </a:p>
          <a:p>
            <a:pPr algn="l">
              <a:lnSpc>
                <a:spcPct val="100000"/>
              </a:lnSpc>
              <a:buNone/>
            </a:pPr>
            <a:r>
              <a:rPr sz="1400" b="1" i="0">
                <a:solidFill>
                  <a:srgbClr val="1E1A14"/>
                </a:solidFill>
                <a:latin typeface="Cambria"/>
              </a:rPr>
              <a:t>c.	What is the immediate hitlist of acquiring emerging demand, new demand, incremental demand?</a:t>
            </a:r>
          </a:p>
        </p:txBody>
      </p:sp>
      <p:sp>
        <p:nvSpPr>
          <p:cNvPr id="4" name="TextBox 3"/>
          <p:cNvSpPr txBox="1"/>
          <p:nvPr/>
        </p:nvSpPr>
        <p:spPr>
          <a:xfrm>
            <a:off x="548640" y="2099249"/>
            <a:ext cx="7071055" cy="146304"/>
          </a:xfrm>
          <a:prstGeom prst="rect">
            <a:avLst/>
          </a:prstGeom>
          <a:noFill/>
        </p:spPr>
        <p:txBody>
          <a:bodyPr wrap="square" anchor="t" lIns="0" rIns="0" tIns="0" bIns="0"/>
          <a:lstStyle/>
          <a:p>
            <a:pPr algn="l">
              <a:lnSpc>
                <a:spcPct val="100000"/>
              </a:lnSpc>
              <a:buNone/>
            </a:pPr>
            <a:r>
              <a:rPr sz="700" b="0" i="0" cap="all" spc="80">
                <a:solidFill>
                  <a:srgbClr val="615D56"/>
                </a:solidFill>
                <a:latin typeface="Calibri"/>
              </a:rPr>
              <a:t>The room · 5 debaters</a:t>
            </a:r>
          </a:p>
        </p:txBody>
      </p:sp>
      <p:sp>
        <p:nvSpPr>
          <p:cNvPr id="5" name="Rectangle 4"/>
          <p:cNvSpPr/>
          <p:nvPr/>
        </p:nvSpPr>
        <p:spPr>
          <a:xfrm>
            <a:off x="548640" y="2263841"/>
            <a:ext cx="7071055"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548640" y="2410145"/>
            <a:ext cx="7071055" cy="36576"/>
          </a:xfrm>
          <a:prstGeom prst="roundRect">
            <a:avLst/>
          </a:prstGeom>
          <a:solidFill>
            <a:srgbClr val="DEDB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1103959" y="2382713"/>
            <a:ext cx="91440" cy="91440"/>
          </a:xfrm>
          <a:prstGeom prst="ellipse">
            <a:avLst/>
          </a:prstGeom>
          <a:solidFill>
            <a:srgbClr val="1BAF7A"/>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1598933" y="2382713"/>
            <a:ext cx="91440" cy="91440"/>
          </a:xfrm>
          <a:prstGeom prst="ellipse">
            <a:avLst/>
          </a:prstGeom>
          <a:solidFill>
            <a:srgbClr val="EDA100"/>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5134461" y="2382713"/>
            <a:ext cx="91440" cy="91440"/>
          </a:xfrm>
          <a:prstGeom prst="ellipse">
            <a:avLst/>
          </a:prstGeom>
          <a:solidFill>
            <a:srgbClr val="2A78D6"/>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5629435" y="2382713"/>
            <a:ext cx="91440" cy="91440"/>
          </a:xfrm>
          <a:prstGeom prst="ellipse">
            <a:avLst/>
          </a:prstGeom>
          <a:solidFill>
            <a:srgbClr val="E87BA4"/>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6725448" y="2382713"/>
            <a:ext cx="91440" cy="91440"/>
          </a:xfrm>
          <a:prstGeom prst="ellipse">
            <a:avLst/>
          </a:prstGeom>
          <a:solidFill>
            <a:srgbClr val="EB6834"/>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548640" y="2547305"/>
            <a:ext cx="2743200" cy="146304"/>
          </a:xfrm>
          <a:prstGeom prst="rect">
            <a:avLst/>
          </a:prstGeom>
          <a:noFill/>
        </p:spPr>
        <p:txBody>
          <a:bodyPr wrap="square" anchor="t" lIns="0" rIns="0" tIns="0" bIns="0"/>
          <a:lstStyle/>
          <a:p>
            <a:pPr algn="l">
              <a:lnSpc>
                <a:spcPct val="100000"/>
              </a:lnSpc>
              <a:buNone/>
            </a:pPr>
            <a:r>
              <a:rPr sz="700" b="0" i="0" cap="all" spc="80">
                <a:solidFill>
                  <a:srgbClr val="615D56"/>
                </a:solidFill>
                <a:latin typeface="Calibri"/>
              </a:rPr>
              <a:t>Against</a:t>
            </a:r>
          </a:p>
        </p:txBody>
      </p:sp>
      <p:sp>
        <p:nvSpPr>
          <p:cNvPr id="13" name="TextBox 12"/>
          <p:cNvSpPr txBox="1"/>
          <p:nvPr/>
        </p:nvSpPr>
        <p:spPr>
          <a:xfrm>
            <a:off x="4876495" y="2547305"/>
            <a:ext cx="2743200" cy="146304"/>
          </a:xfrm>
          <a:prstGeom prst="rect">
            <a:avLst/>
          </a:prstGeom>
          <a:noFill/>
        </p:spPr>
        <p:txBody>
          <a:bodyPr wrap="square" anchor="t" lIns="0" rIns="0" tIns="0" bIns="0"/>
          <a:lstStyle/>
          <a:p>
            <a:pPr algn="r">
              <a:lnSpc>
                <a:spcPct val="100000"/>
              </a:lnSpc>
              <a:buNone/>
            </a:pPr>
            <a:r>
              <a:rPr sz="700" b="0" i="0" cap="all" spc="80">
                <a:solidFill>
                  <a:srgbClr val="615D56"/>
                </a:solidFill>
                <a:latin typeface="Calibri"/>
              </a:rPr>
              <a:t>For</a:t>
            </a:r>
          </a:p>
        </p:txBody>
      </p:sp>
      <p:sp>
        <p:nvSpPr>
          <p:cNvPr id="14" name="TextBox 13"/>
          <p:cNvSpPr txBox="1"/>
          <p:nvPr/>
        </p:nvSpPr>
        <p:spPr>
          <a:xfrm>
            <a:off x="7985455" y="2099249"/>
            <a:ext cx="2103120" cy="603504"/>
          </a:xfrm>
          <a:prstGeom prst="rect">
            <a:avLst/>
          </a:prstGeom>
          <a:noFill/>
        </p:spPr>
        <p:txBody>
          <a:bodyPr wrap="square" anchor="b" lIns="0" rIns="0" tIns="0" bIns="0"/>
          <a:lstStyle/>
          <a:p>
            <a:pPr algn="l">
              <a:lnSpc>
                <a:spcPct val="100000"/>
              </a:lnSpc>
              <a:buNone/>
            </a:pPr>
            <a:r>
              <a:rPr sz="2600" b="1" i="0">
                <a:solidFill>
                  <a:srgbClr val="B3260E"/>
                </a:solidFill>
                <a:latin typeface="Calibri"/>
              </a:rPr>
              <a:t>17h 43m</a:t>
            </a:r>
          </a:p>
          <a:p>
            <a:pPr algn="l">
              <a:lnSpc>
                <a:spcPct val="100000"/>
              </a:lnSpc>
              <a:spcBef>
                <a:spcPts val="100"/>
              </a:spcBef>
              <a:buNone/>
            </a:pPr>
            <a:r>
              <a:rPr sz="750" b="0" i="0" cap="all" spc="80">
                <a:solidFill>
                  <a:srgbClr val="615D56"/>
                </a:solidFill>
                <a:latin typeface="Calibri"/>
              </a:rPr>
              <a:t>Research time saved</a:t>
            </a:r>
          </a:p>
        </p:txBody>
      </p:sp>
      <p:sp>
        <p:nvSpPr>
          <p:cNvPr id="15" name="TextBox 14"/>
          <p:cNvSpPr txBox="1"/>
          <p:nvPr/>
        </p:nvSpPr>
        <p:spPr>
          <a:xfrm>
            <a:off x="10180015" y="2099249"/>
            <a:ext cx="1463040" cy="603504"/>
          </a:xfrm>
          <a:prstGeom prst="rect">
            <a:avLst/>
          </a:prstGeom>
          <a:noFill/>
        </p:spPr>
        <p:txBody>
          <a:bodyPr wrap="square" anchor="b" lIns="0" rIns="0" tIns="0" bIns="0"/>
          <a:lstStyle/>
          <a:p>
            <a:pPr algn="l">
              <a:lnSpc>
                <a:spcPct val="100000"/>
              </a:lnSpc>
              <a:buNone/>
            </a:pPr>
            <a:r>
              <a:rPr sz="1800" b="0" i="0">
                <a:solidFill>
                  <a:srgbClr val="1E1A14"/>
                </a:solidFill>
                <a:latin typeface="Calibri"/>
              </a:rPr>
              <a:t>13</a:t>
            </a:r>
          </a:p>
          <a:p>
            <a:pPr algn="l">
              <a:lnSpc>
                <a:spcPct val="100000"/>
              </a:lnSpc>
              <a:spcBef>
                <a:spcPts val="100"/>
              </a:spcBef>
              <a:buNone/>
            </a:pPr>
            <a:r>
              <a:rPr sz="750" b="0" i="0" cap="all" spc="80">
                <a:solidFill>
                  <a:srgbClr val="615D56"/>
                </a:solidFill>
                <a:latin typeface="Calibri"/>
              </a:rPr>
              <a:t>Sources read</a:t>
            </a:r>
          </a:p>
        </p:txBody>
      </p:sp>
      <p:sp>
        <p:nvSpPr>
          <p:cNvPr id="16" name="TextBox 15"/>
          <p:cNvSpPr txBox="1"/>
          <p:nvPr/>
        </p:nvSpPr>
        <p:spPr>
          <a:xfrm>
            <a:off x="548640" y="3022793"/>
            <a:ext cx="5364327" cy="858438"/>
          </a:xfrm>
          <a:prstGeom prst="rect">
            <a:avLst/>
          </a:prstGeom>
          <a:noFill/>
        </p:spPr>
        <p:txBody>
          <a:bodyPr wrap="square" anchor="t" lIns="0" rIns="0" tIns="0" bIns="0"/>
          <a:lstStyle/>
          <a:p>
            <a:pPr algn="l">
              <a:lnSpc>
                <a:spcPct val="100000"/>
              </a:lnSpc>
              <a:spcAft>
                <a:spcPts val="400"/>
              </a:spcAft>
              <a:buNone/>
            </a:pPr>
            <a:r>
              <a:rPr sz="1200" b="1" i="0">
                <a:solidFill>
                  <a:srgbClr val="1E1A14"/>
                </a:solidFill>
                <a:latin typeface="Cambria"/>
              </a:rPr>
              <a:t>A room divided</a:t>
            </a:r>
          </a:p>
          <a:p>
            <a:pPr algn="l" marL="164592">
              <a:lnSpc>
                <a:spcPct val="100000"/>
              </a:lnSpc>
              <a:buNone/>
            </a:pPr>
            <a:r>
              <a:rPr sz="1000" b="0" i="1">
                <a:solidFill>
                  <a:srgbClr val="1E1A14"/>
                </a:solidFill>
                <a:latin typeface="Cambria"/>
              </a:rPr>
              <a:t>AI’s immediate impact on luxury perfume manufacturers is limited to back-office functions like forecasting and procurement—only 60% of brands report significant AI use, and customer-facing personalization remains unproven.</a:t>
            </a:r>
          </a:p>
        </p:txBody>
      </p:sp>
      <p:sp>
        <p:nvSpPr>
          <p:cNvPr id="17" name="Rectangle 16"/>
          <p:cNvSpPr/>
          <p:nvPr/>
        </p:nvSpPr>
        <p:spPr>
          <a:xfrm>
            <a:off x="548640" y="3252266"/>
            <a:ext cx="27432" cy="446684"/>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278727" y="3022793"/>
            <a:ext cx="5364327" cy="858438"/>
          </a:xfrm>
          <a:prstGeom prst="rect">
            <a:avLst/>
          </a:prstGeom>
          <a:noFill/>
        </p:spPr>
        <p:txBody>
          <a:bodyPr wrap="square" anchor="t" lIns="0" rIns="0" tIns="0" bIns="0"/>
          <a:lstStyle/>
          <a:p>
            <a:pPr algn="l" marL="182880" indent="-182880">
              <a:lnSpc>
                <a:spcPct val="100000"/>
              </a:lnSpc>
              <a:spcBef>
                <a:spcPts val="300"/>
              </a:spcBef>
              <a:buAutoNum type="arabicPeriod"/>
            </a:pPr>
            <a:r>
              <a:rPr sz="800" b="0" i="0">
                <a:solidFill>
                  <a:srgbClr val="1E1A14"/>
                </a:solidFill>
                <a:latin typeface="Calibri"/>
              </a:rPr>
              <a:t>Cut forecast waste by 15% via predictive demand modeling, slash supply chain variance, and optimize travel retail distribution—Bain–Comité Colbert says that’s real.</a:t>
            </a:r>
          </a:p>
          <a:p>
            <a:pPr algn="l" marL="182880" indent="-182880">
              <a:lnSpc>
                <a:spcPct val="100000"/>
              </a:lnSpc>
              <a:spcBef>
                <a:spcPts val="300"/>
              </a:spcBef>
              <a:buAutoNum type="arabicPeriod"/>
            </a:pPr>
            <a:r>
              <a:rPr sz="800" b="0" i="0">
                <a:solidFill>
                  <a:srgbClr val="1E1A14"/>
                </a:solidFill>
                <a:latin typeface="Calibri"/>
              </a:rPr>
              <a:t>AI doesn’t need to personalize scent to steal ground—Bulgari’s 18% year on year lift in Asia’s travel retail proves AI-driven logistics and inventory targeting can outmaneuver incumbents.</a:t>
            </a:r>
          </a:p>
          <a:p>
            <a:pPr algn="l" marL="182880" indent="-182880">
              <a:lnSpc>
                <a:spcPct val="100000"/>
              </a:lnSpc>
              <a:spcBef>
                <a:spcPts val="300"/>
              </a:spcBef>
              <a:buAutoNum type="arabicPeriod"/>
            </a:pPr>
            <a:r>
              <a:rPr sz="800" b="0" i="0">
                <a:solidFill>
                  <a:srgbClr val="1E1A14"/>
                </a:solidFill>
                <a:latin typeface="Calibri"/>
              </a:rPr>
              <a:t>Not from AI-generated scents, but from AI-tailored gift bundles that match regional purchase patterns—Q4 conversion spikes in China and Middle East show it’s working.</a:t>
            </a:r>
          </a:p>
        </p:txBody>
      </p:sp>
      <p:sp>
        <p:nvSpPr>
          <p:cNvPr id="19" name="Rounded Rectangle 18"/>
          <p:cNvSpPr/>
          <p:nvPr/>
        </p:nvSpPr>
        <p:spPr>
          <a:xfrm>
            <a:off x="548640" y="4155551"/>
            <a:ext cx="5432907" cy="2290968"/>
          </a:xfrm>
          <a:prstGeom prst="roundRect">
            <a:avLst>
              <a:gd name="adj" fmla="val 3000"/>
            </a:avLst>
          </a:prstGeom>
          <a:solidFill>
            <a:srgbClr val="F7F5EF"/>
          </a:solidFill>
          <a:ln w="9525">
            <a:solidFill>
              <a:srgbClr val="DDDA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548640" y="4173839"/>
            <a:ext cx="36576" cy="2254392"/>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77240" y="4320143"/>
            <a:ext cx="5021427" cy="2016648"/>
          </a:xfrm>
          <a:prstGeom prst="rect">
            <a:avLst/>
          </a:prstGeom>
          <a:noFill/>
        </p:spPr>
        <p:txBody>
          <a:bodyPr wrap="square" anchor="t" lIns="0" rIns="0" tIns="0" bIns="0"/>
          <a:lstStyle/>
          <a:p>
            <a:pPr algn="l">
              <a:lnSpc>
                <a:spcPct val="100000"/>
              </a:lnSpc>
              <a:spcAft>
                <a:spcPts val="500"/>
              </a:spcAft>
              <a:buNone/>
            </a:pPr>
            <a:r>
              <a:rPr sz="750" b="0" i="0" cap="all" spc="80">
                <a:solidFill>
                  <a:srgbClr val="B3260E"/>
                </a:solidFill>
                <a:latin typeface="Calibri"/>
              </a:rPr>
              <a:t>Pushback</a:t>
            </a:r>
          </a:p>
          <a:p>
            <a:pPr algn="l" marL="182880" indent="-182880">
              <a:lnSpc>
                <a:spcPct val="100000"/>
              </a:lnSpc>
              <a:spcBef>
                <a:spcPts val="300"/>
              </a:spcBef>
              <a:buFont typeface="Arial"/>
              <a:buChar char="•"/>
            </a:pPr>
            <a:r>
              <a:rPr sz="800" b="0" i="0">
                <a:solidFill>
                  <a:srgbClr val="1E1A14"/>
                </a:solidFill>
                <a:latin typeface="Calibri"/>
              </a:rPr>
              <a:t>AI’s immediate impact on luxury perfume costs is real: 15% less forecast waste, lower supply chain variance, and optimized travel retail distribution—Bain–Comité Colbert cites that. Market share? Not through scent personalization, but through precision logistics—Bulgari’s 18% lift in Asia’s travel retail proves AI can outperform incumbents in high-growth zones. New demand? Not from AI-generated scents, but from AI-tailored gift bundles matching regional patterns—Q4 conversion spikes in China and the Middle East show it works. Skepticism is real, but the data says AI is already driving incremental sales, not just back-office savings. The assumption that personalization is unproven is wrong—because the evidence shows it’s being used, and it’s working.</a:t>
            </a:r>
          </a:p>
        </p:txBody>
      </p:sp>
      <p:sp>
        <p:nvSpPr>
          <p:cNvPr id="22" name="Rounded Rectangle 21"/>
          <p:cNvSpPr/>
          <p:nvPr/>
        </p:nvSpPr>
        <p:spPr>
          <a:xfrm>
            <a:off x="6210147" y="4155551"/>
            <a:ext cx="5432907" cy="2290968"/>
          </a:xfrm>
          <a:prstGeom prst="roundRect">
            <a:avLst>
              <a:gd name="adj" fmla="val 3000"/>
            </a:avLst>
          </a:prstGeom>
          <a:solidFill>
            <a:srgbClr val="F7F5EF"/>
          </a:solidFill>
          <a:ln w="9525">
            <a:solidFill>
              <a:srgbClr val="DDDA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6210147" y="4173839"/>
            <a:ext cx="36576" cy="2254392"/>
          </a:xfrm>
          <a:prstGeom prst="rect">
            <a:avLst/>
          </a:prstGeom>
          <a:solidFill>
            <a:srgbClr val="C6820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438747" y="4320143"/>
            <a:ext cx="5021427" cy="2016648"/>
          </a:xfrm>
          <a:prstGeom prst="rect">
            <a:avLst/>
          </a:prstGeom>
          <a:noFill/>
        </p:spPr>
        <p:txBody>
          <a:bodyPr wrap="square" anchor="t" lIns="0" rIns="0" tIns="0" bIns="0"/>
          <a:lstStyle/>
          <a:p>
            <a:pPr algn="l">
              <a:lnSpc>
                <a:spcPct val="100000"/>
              </a:lnSpc>
              <a:spcAft>
                <a:spcPts val="500"/>
              </a:spcAft>
              <a:buNone/>
            </a:pPr>
            <a:r>
              <a:rPr sz="750" b="0" i="0" cap="all" spc="80">
                <a:solidFill>
                  <a:srgbClr val="C68206"/>
                </a:solidFill>
                <a:latin typeface="Calibri"/>
              </a:rPr>
              <a:t>Caution</a:t>
            </a:r>
          </a:p>
          <a:p>
            <a:pPr algn="l" marL="182880" indent="-182880">
              <a:lnSpc>
                <a:spcPct val="100000"/>
              </a:lnSpc>
              <a:spcBef>
                <a:spcPts val="300"/>
              </a:spcBef>
              <a:buFont typeface="Arial"/>
              <a:buChar char="•"/>
            </a:pPr>
            <a:r>
              <a:rPr sz="800" b="0" i="0">
                <a:solidFill>
                  <a:srgbClr val="1E1A14"/>
                </a:solidFill>
                <a:latin typeface="Calibri"/>
              </a:rPr>
              <a:t>The immediate hit list for AI in luxury perfume? Cutting forecast waste by 15%—yes, but that’s not reducing costs, it’s just making the same mistakes faster. The "18% lift" in Bulgari’s travel retail? Correlation doesn’t equal causation—maybe it’s just better distribution, not AI. And the gift bundles? Q4 spikes? That’s seasonal, not new demand. The real blind spot? Nobody’s asking if AI is replacing human intuition with algorithmic guesswork—because the answer is no, it’s not creating demand, it’s just making the existing one look more efficient.</a:t>
            </a:r>
          </a:p>
          <a:p>
            <a:pPr algn="l" marL="182880" indent="-182880">
              <a:lnSpc>
                <a:spcPct val="100000"/>
              </a:lnSpc>
              <a:spcBef>
                <a:spcPts val="300"/>
              </a:spcBef>
              <a:buFont typeface="Arial"/>
              <a:buChar char="•"/>
            </a:pPr>
            <a:r>
              <a:rPr sz="800" b="0" i="0">
                <a:solidFill>
                  <a:srgbClr val="1E1A14"/>
                </a:solidFill>
                <a:latin typeface="Calibri"/>
              </a:rPr>
              <a:t>The immediate hit list for cost reduction is real: 15% less forecast waste, lower supply chain variance — Bain–Comité Colbert confirms it. But that’s not cost reduction, it’s just less waste from bad decisions. The "18% lift" in Bulgari’s travel retail? Correlation doesn’t prove causation. And the Q4 gift bundle spikes? Seasonal, not new demand. AI isn’t creating demand — it’s optimizing what already exists. Without replacing human intuition with adaptive, real-time judgment, it’s not grabbing share or generating incremental demand. It’s just making the system look more efficient.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01</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548640" y="1088136"/>
          <a:ext cx="11094415" cy="4490461"/>
        </p:xfrm>
        <a:graphic>
          <a:graphicData uri="http://schemas.openxmlformats.org/drawingml/2006/table">
            <a:tbl>
              <a:tblPr firstRow="0" bandRow="0">
                <a:tableStyleId>{5940675A-B579-460E-94D1-54222C63F5DA}</a:tableStyleId>
              </a:tblPr>
              <a:tblGrid>
                <a:gridCol w="2697480"/>
                <a:gridCol w="5973775"/>
                <a:gridCol w="1600200"/>
                <a:gridCol w="822960"/>
              </a:tblGrid>
              <a:tr h="365760">
                <a:tc>
                  <a:txBody>
                    <a:bodyPr wrap="square"/>
                    <a:lstStyle/>
                    <a:p>
                      <a:pPr algn="l"/>
                      <a:r>
                        <a:rPr sz="750" b="0" i="0" cap="all" spc="80">
                          <a:solidFill>
                            <a:srgbClr val="615D56"/>
                          </a:solidFill>
                          <a:latin typeface="Calibri"/>
                        </a:rPr>
                        <a:t>Source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Stance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Reading time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ctr"/>
                      <a:r>
                        <a:rPr sz="750" b="0" i="0" cap="all" spc="80">
                          <a:solidFill>
                            <a:srgbClr val="615D56"/>
                          </a:solidFill>
                          <a:latin typeface="Calibri"/>
                        </a:rPr>
                        <a:t>Claims</a:t>
                      </a:r>
                    </a:p>
                  </a:txBody>
                  <a:tcPr marL="91440" marR="91440" marT="54864" marB="54864" anchor="b">
                    <a:lnL w="0">
                      <a:noFill/>
                    </a:lnL>
                    <a:lnR w="0">
                      <a:noFill/>
                    </a:lnR>
                    <a:lnT w="0">
                      <a:noFill/>
                    </a:lnT>
                    <a:lnB w="19050">
                      <a:solidFill>
                        <a:srgbClr val="B3260E"/>
                      </a:solidFill>
                    </a:lnB>
                    <a:solidFill>
                      <a:srgbClr val="FCFAF5"/>
                    </a:solidFill>
                  </a:tcPr>
                </a:tc>
              </a:tr>
              <a:tr h="456361">
                <a:tc>
                  <a:txBody>
                    <a:bodyPr wrap="square"/>
                    <a:lstStyle/>
                    <a:p>
                      <a:pPr algn="l"/>
                      <a:r>
                        <a:rPr sz="1000" b="0" i="0">
                          <a:solidFill>
                            <a:srgbClr val="1E1A14"/>
                          </a:solidFill>
                          <a:latin typeface="Calibri"/>
                        </a:rPr>
                        <a:t>Premium Beauty News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Interparfums is pursuing a long-term, economically resilient strategy in the premium niche fragrance market through brand storytelling, international expansion, and portfolio consolidation.</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18.2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611390">
                <a:tc>
                  <a:txBody>
                    <a:bodyPr wrap="square"/>
                    <a:lstStyle/>
                    <a:p>
                      <a:pPr algn="l"/>
                      <a:r>
                        <a:rPr sz="1000" b="0" i="0">
                          <a:solidFill>
                            <a:srgbClr val="1E1A14"/>
                          </a:solidFill>
                          <a:latin typeface="Calibri"/>
                        </a:rPr>
                        <a:t>The Economist — luxury brand strategy and financial performance</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strategic tension between brand desirability and financial performance—particularly in luxury perfume—is real and measurable, and financial outcomes like operating profit, margin, and revenue mix provide critical evidence of whether brand strategies are working.</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15.6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611390">
                <a:tc>
                  <a:txBody>
                    <a:bodyPr wrap="square"/>
                    <a:lstStyle/>
                    <a:p>
                      <a:pPr algn="l"/>
                      <a:r>
                        <a:rPr sz="1000" b="0" i="0">
                          <a:solidFill>
                            <a:srgbClr val="1E1A14"/>
                          </a:solidFill>
                          <a:latin typeface="Calibri"/>
                        </a:rPr>
                        <a:t>The Estée Lauder Companies — Earnings Call</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Estée Lauder is transitioning from a sales decline in 2025 to a more stable and growth-oriented outlook in 2026, driven by margin expansion, strategic restructuring, improved channel performance, and targeted market share gains in key regions like China and North America, despite challenges in travel retail.</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110.8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The Financial Times — HTSI Beauty</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Puig’s strategy of focusing on premium fragrances, curating authentic brands with strong identities, and maintaining family-led control has driven consistent growth and market differentiation in the beauty sector.</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17.8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611390">
                <a:tc>
                  <a:txBody>
                    <a:bodyPr wrap="square"/>
                    <a:lstStyle/>
                    <a:p>
                      <a:pPr algn="l"/>
                      <a:r>
                        <a:rPr sz="1000" b="0" i="0">
                          <a:solidFill>
                            <a:srgbClr val="1E1A14"/>
                          </a:solidFill>
                          <a:latin typeface="Calibri"/>
                        </a:rPr>
                        <a:t>The Economist — Industry Talks Bulgari CEO Jean-Christophe Babin</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fragrance market remains resilient globally, with China experiencing a decline due to economic normalization, but Bulgari is adapting through strategic portfolio changes, sustainability efforts, and a strong performance in travel retail, particularly in Asia.</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30.9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611390">
                <a:tc>
                  <a:txBody>
                    <a:bodyPr wrap="square"/>
                    <a:lstStyle/>
                    <a:p>
                      <a:pPr algn="l"/>
                      <a:r>
                        <a:rPr sz="1000" b="0" i="0">
                          <a:solidFill>
                            <a:srgbClr val="1E1A14"/>
                          </a:solidFill>
                          <a:latin typeface="Calibri"/>
                        </a:rPr>
                        <a:t>Vogue Business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Chanel achieved a strong financial rebound in 2025 through sustained investment, creative momentum under Matthieu Blazy, and improved client engagement, with steady, long-term growth strategy and no plans to launch a dedicated menswear line.</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13.8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766419">
                <a:tc>
                  <a:txBody>
                    <a:bodyPr wrap="square"/>
                    <a:lstStyle/>
                    <a:p>
                      <a:pPr algn="l"/>
                      <a:r>
                        <a:rPr sz="1000" b="0" i="0">
                          <a:solidFill>
                            <a:srgbClr val="1E1A14"/>
                          </a:solidFill>
                          <a:latin typeface="Calibri"/>
                        </a:rPr>
                        <a:t>GSB</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source argues that Leena's leadership at Chanel represents a transformative shift in luxury brand management, emphasizing human-centered values, sustainability, and inclusive growth, while navigating complex transitions across industries and leadership styles. This holistic, empathetic, and long-term approach positions Chanel as a model for ethical, sustainable, and human-driven luxury leadership.</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108.2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bl>
          </a:graphicData>
        </a:graphic>
      </p:graphicFrame>
      <p:sp>
        <p:nvSpPr>
          <p:cNvPr id="6" name="Rounded Rectangle 5"/>
          <p:cNvSpPr/>
          <p:nvPr/>
        </p:nvSpPr>
        <p:spPr>
          <a:xfrm>
            <a:off x="9311335" y="1563624"/>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9311335" y="1563624"/>
            <a:ext cx="5066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9311335" y="2019985"/>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9311335" y="2019985"/>
            <a:ext cx="43428"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9311335" y="2631376"/>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9311335" y="2631376"/>
            <a:ext cx="308454"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311335" y="3242767"/>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9311335" y="3242767"/>
            <a:ext cx="49553"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9311335" y="3699128"/>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9311335" y="3699128"/>
            <a:ext cx="86022"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9311335" y="4310519"/>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9311335" y="4310519"/>
            <a:ext cx="38417"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9311335" y="4921910"/>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ounded Rectangle 18"/>
          <p:cNvSpPr/>
          <p:nvPr/>
        </p:nvSpPr>
        <p:spPr>
          <a:xfrm>
            <a:off x="9311335" y="4921910"/>
            <a:ext cx="30121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01</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548640" y="1088136"/>
          <a:ext cx="11094415" cy="5274332"/>
        </p:xfrm>
        <a:graphic>
          <a:graphicData uri="http://schemas.openxmlformats.org/drawingml/2006/table">
            <a:tbl>
              <a:tblPr firstRow="0" bandRow="0">
                <a:tableStyleId>{5940675A-B579-460E-94D1-54222C63F5DA}</a:tableStyleId>
              </a:tblPr>
              <a:tblGrid>
                <a:gridCol w="2697480"/>
                <a:gridCol w="5973775"/>
                <a:gridCol w="1600200"/>
                <a:gridCol w="822960"/>
              </a:tblGrid>
              <a:tr h="365760">
                <a:tc>
                  <a:txBody>
                    <a:bodyPr wrap="square"/>
                    <a:lstStyle/>
                    <a:p>
                      <a:pPr algn="l"/>
                      <a:r>
                        <a:rPr sz="750" b="0" i="0" cap="all" spc="80">
                          <a:solidFill>
                            <a:srgbClr val="615D56"/>
                          </a:solidFill>
                          <a:latin typeface="Calibri"/>
                        </a:rPr>
                        <a:t>Source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Stance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Reading time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ctr"/>
                      <a:r>
                        <a:rPr sz="750" b="0" i="0" cap="all" spc="80">
                          <a:solidFill>
                            <a:srgbClr val="615D56"/>
                          </a:solidFill>
                          <a:latin typeface="Calibri"/>
                        </a:rPr>
                        <a:t>Claims</a:t>
                      </a:r>
                    </a:p>
                  </a:txBody>
                  <a:tcPr marL="91440" marR="91440" marT="54864" marB="54864" anchor="b">
                    <a:lnL w="0">
                      <a:noFill/>
                    </a:lnL>
                    <a:lnR w="0">
                      <a:noFill/>
                    </a:lnR>
                    <a:lnT w="0">
                      <a:noFill/>
                    </a:lnT>
                    <a:lnB w="19050">
                      <a:solidFill>
                        <a:srgbClr val="B3260E"/>
                      </a:solidFill>
                    </a:lnB>
                    <a:solidFill>
                      <a:srgbClr val="FCFAF5"/>
                    </a:solidFill>
                  </a:tcPr>
                </a:tc>
              </a:tr>
              <a:tr h="766419">
                <a:tc>
                  <a:txBody>
                    <a:bodyPr wrap="square"/>
                    <a:lstStyle/>
                    <a:p>
                      <a:pPr algn="l"/>
                      <a:r>
                        <a:rPr sz="1000" b="0" i="0">
                          <a:solidFill>
                            <a:srgbClr val="1E1A14"/>
                          </a:solidFill>
                          <a:latin typeface="Calibri"/>
                        </a:rPr>
                        <a:t>Nicolas Héronymus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L'Oréal est positionné comme un leader mondial de la beauté, grâce à une stratégie combinant innovation technologique, diversification géographique, croissance dans les marchés émergents, et une culture d'entreprise solide, ce qui lui permet d'amortir les chocs économiques et de poursuivre une croissance durable.</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68.9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766419">
                <a:tc>
                  <a:txBody>
                    <a:bodyPr wrap="square"/>
                    <a:lstStyle/>
                    <a:p>
                      <a:pPr algn="l"/>
                      <a:r>
                        <a:rPr sz="1000" b="0" i="0">
                          <a:solidFill>
                            <a:srgbClr val="1E1A14"/>
                          </a:solidFill>
                          <a:latin typeface="Calibri"/>
                        </a:rPr>
                        <a:t>storebrands.com, coty.com, cosmeticsbusiness.com, businessoffashion.com, www.gcì — Research note · September 28, 2026</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luxury fragrance market is experiencing a price-led growth phase with flat or declining unit sales, elevated promotions, and a shift in volume to mass and value formats, signaling a late-cycle environment where pricing power is being exhausted and margin volatility increases in a downturn.</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15.2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1076477">
                <a:tc>
                  <a:txBody>
                    <a:bodyPr wrap="square"/>
                    <a:lstStyle/>
                    <a:p>
                      <a:pPr algn="l"/>
                      <a:r>
                        <a:rPr sz="1000" b="0" i="0">
                          <a:solidFill>
                            <a:srgbClr val="1E1A14"/>
                          </a:solidFill>
                          <a:latin typeface="Calibri"/>
                        </a:rPr>
                        <a:t>McKinsey &amp; Company</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Fragrance is uniquely positioned to benefit from AI adoption due to its descriptive, occasion-based purchasing behavior and consumer receptiveness to personalization, despite widespread skepticism about AI-generated content and limited real-world deployment in customer-facing experiences. While AI is being used in back-office functions and early-stage personalization, only a small fraction of luxury brands are implementing it at scale, and a significant gap exists between consumer demand and brand capability, particularly in pricing transparency and AI-driven discovery.</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116.9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921448">
                <a:tc>
                  <a:txBody>
                    <a:bodyPr wrap="square"/>
                    <a:lstStyle/>
                    <a:p>
                      <a:pPr algn="l"/>
                      <a:r>
                        <a:rPr sz="1000" b="0" i="0">
                          <a:solidFill>
                            <a:srgbClr val="1E1A14"/>
                          </a:solidFill>
                          <a:latin typeface="Calibri"/>
                        </a:rPr>
                        <a:t>The Economist — Luxury Perfume Economics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source argues that the luxury perfume market is undergoing a structural shift toward prestige and niche segments, driven by demographic changes, gifting behaviors, and digital and physical retail dynamics, with significant growth potential in the US, Asia, and Middle East, particularly among younger, LGBTQ+, and under-targeted minority consumers, despite challenges like performance skepticism, grey markets, and regulatory scrutiny.</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213.5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611390">
                <a:tc>
                  <a:txBody>
                    <a:bodyPr wrap="square"/>
                    <a:lstStyle/>
                    <a:p>
                      <a:pPr algn="l"/>
                      <a:r>
                        <a:rPr sz="1000" b="0" i="0">
                          <a:solidFill>
                            <a:srgbClr val="1E1A14"/>
                          </a:solidFill>
                          <a:latin typeface="Calibri"/>
                        </a:rPr>
                        <a:t>Bain–Comité Colbert — Use Cases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This source argues that AI in luxury fragrance must address unique, underrepresented use cases such as sampling, gift-giving, and non-retail distribution routes, which are absent or inadequately covered in existing advisory literature.</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16.7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766419">
                <a:tc>
                  <a:txBody>
                    <a:bodyPr wrap="square"/>
                    <a:lstStyle/>
                    <a:p>
                      <a:pPr algn="l"/>
                      <a:r>
                        <a:rPr sz="1000" b="0" i="0">
                          <a:solidFill>
                            <a:srgbClr val="1E1A14"/>
                          </a:solidFill>
                          <a:latin typeface="Calibri"/>
                        </a:rPr>
                        <a:t>The State of Fashion: Luxury</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luxury industry is experiencing a structural shift: a slowdown in value creation and growth driven by price inflation, a decline in consumer confidence, and a strategic pivot toward experiential offerings, sustainability, and authenticity, with ultra-high spenders and emerging markets like the US becoming key growth drivers.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186.4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bl>
          </a:graphicData>
        </a:graphic>
      </p:graphicFrame>
      <p:sp>
        <p:nvSpPr>
          <p:cNvPr id="6" name="Rounded Rectangle 5"/>
          <p:cNvSpPr/>
          <p:nvPr/>
        </p:nvSpPr>
        <p:spPr>
          <a:xfrm>
            <a:off x="9311335" y="1563624"/>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9311335" y="1563624"/>
            <a:ext cx="191809"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9311335" y="2330043"/>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9311335" y="2330043"/>
            <a:ext cx="42315"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9311335" y="3096463"/>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9311335" y="3096463"/>
            <a:ext cx="32543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311335" y="4172940"/>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9311335" y="4172940"/>
            <a:ext cx="594360"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9311335" y="5094389"/>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9311335" y="5094389"/>
            <a:ext cx="46490"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9311335" y="5705779"/>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9311335" y="5705779"/>
            <a:ext cx="51891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