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8534095" y="411480"/>
            <a:ext cx="3108960"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28 September 2026</a:t>
            </a:r>
          </a:p>
        </p:txBody>
      </p:sp>
      <p:sp>
        <p:nvSpPr>
          <p:cNvPr id="3" name="TextBox 2"/>
          <p:cNvSpPr txBox="1"/>
          <p:nvPr/>
        </p:nvSpPr>
        <p:spPr>
          <a:xfrm>
            <a:off x="548640" y="411480"/>
            <a:ext cx="7711135" cy="1459169"/>
          </a:xfrm>
          <a:prstGeom prst="rect">
            <a:avLst/>
          </a:prstGeom>
          <a:noFill/>
        </p:spPr>
        <p:txBody>
          <a:bodyPr wrap="square" anchor="t" lIns="0" rIns="0" tIns="0" bIns="0"/>
          <a:lstStyle/>
          <a:p>
            <a:pPr algn="l">
              <a:lnSpc>
                <a:spcPct val="100000"/>
              </a:lnSpc>
              <a:buNone/>
            </a:pPr>
            <a:r>
              <a:rPr sz="1400" b="1" i="0">
                <a:solidFill>
                  <a:srgbClr val="1E1A14"/>
                </a:solidFill>
                <a:latin typeface="Cambria"/>
              </a:rPr>
              <a:t>There is a lot of discussion regarding Ai and the luxury goods and fragrance business, and most of it is tilted to the consumer’s increasing savvy in using AI.</a:t>
            </a:r>
          </a:p>
          <a:p>
            <a:pPr algn="l">
              <a:lnSpc>
                <a:spcPct val="100000"/>
              </a:lnSpc>
              <a:buNone/>
            </a:pPr>
            <a:r>
              <a:rPr sz="1400" b="1" i="0">
                <a:solidFill>
                  <a:srgbClr val="1E1A14"/>
                </a:solidFill>
                <a:latin typeface="Cambria"/>
              </a:rPr>
              <a:t>a.	What is the immediate hit list of AI in reducing operating costs for the manufacturer and marketer of luxury perfumes?</a:t>
            </a:r>
          </a:p>
          <a:p>
            <a:pPr algn="l">
              <a:lnSpc>
                <a:spcPct val="100000"/>
              </a:lnSpc>
              <a:buNone/>
            </a:pPr>
            <a:r>
              <a:rPr sz="1400" b="1" i="0">
                <a:solidFill>
                  <a:srgbClr val="1E1A14"/>
                </a:solidFill>
                <a:latin typeface="Cambria"/>
              </a:rPr>
              <a:t>b.	What is immediate hit list of applying AI to grab market share from incumbents?</a:t>
            </a:r>
          </a:p>
          <a:p>
            <a:pPr algn="l">
              <a:lnSpc>
                <a:spcPct val="100000"/>
              </a:lnSpc>
              <a:buNone/>
            </a:pPr>
            <a:r>
              <a:rPr sz="1400" b="1" i="0">
                <a:solidFill>
                  <a:srgbClr val="1E1A14"/>
                </a:solidFill>
                <a:latin typeface="Cambria"/>
              </a:rPr>
              <a:t>c.	What is the immediate hitlist of acquiring emerging demand, new demand, incremental demand?</a:t>
            </a:r>
          </a:p>
        </p:txBody>
      </p:sp>
      <p:sp>
        <p:nvSpPr>
          <p:cNvPr id="4" name="TextBox 3"/>
          <p:cNvSpPr txBox="1"/>
          <p:nvPr/>
        </p:nvSpPr>
        <p:spPr>
          <a:xfrm>
            <a:off x="548640" y="2099249"/>
            <a:ext cx="7071055"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48640" y="2263841"/>
            <a:ext cx="707105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48640" y="2410145"/>
            <a:ext cx="7071055"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103959" y="2382713"/>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598933" y="2382713"/>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5134461" y="2382713"/>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5629435" y="2382713"/>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6725448" y="2382713"/>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48640" y="2547305"/>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Against</a:t>
            </a:r>
          </a:p>
        </p:txBody>
      </p:sp>
      <p:sp>
        <p:nvSpPr>
          <p:cNvPr id="13" name="TextBox 12"/>
          <p:cNvSpPr txBox="1"/>
          <p:nvPr/>
        </p:nvSpPr>
        <p:spPr>
          <a:xfrm>
            <a:off x="4876495" y="2547305"/>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For</a:t>
            </a:r>
          </a:p>
        </p:txBody>
      </p:sp>
      <p:sp>
        <p:nvSpPr>
          <p:cNvPr id="14" name="TextBox 13"/>
          <p:cNvSpPr txBox="1"/>
          <p:nvPr/>
        </p:nvSpPr>
        <p:spPr>
          <a:xfrm>
            <a:off x="7985455" y="2099249"/>
            <a:ext cx="2103120" cy="603504"/>
          </a:xfrm>
          <a:prstGeom prst="rect">
            <a:avLst/>
          </a:prstGeom>
          <a:noFill/>
        </p:spPr>
        <p:txBody>
          <a:bodyPr wrap="square" anchor="b" lIns="0" rIns="0" tIns="0" bIns="0"/>
          <a:lstStyle/>
          <a:p>
            <a:pPr algn="l">
              <a:lnSpc>
                <a:spcPct val="100000"/>
              </a:lnSpc>
              <a:buNone/>
            </a:pPr>
            <a:r>
              <a:rPr sz="2600" b="1" i="0">
                <a:solidFill>
                  <a:srgbClr val="B3260E"/>
                </a:solidFill>
                <a:latin typeface="Calibri"/>
              </a:rPr>
              <a:t>17h 43m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80015" y="2099249"/>
            <a:ext cx="1463040"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13</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48640" y="3022793"/>
            <a:ext cx="5364327" cy="992184"/>
          </a:xfrm>
          <a:prstGeom prst="rect">
            <a:avLst/>
          </a:prstGeom>
          <a:noFill/>
        </p:spPr>
        <p:txBody>
          <a:bodyPr wrap="square" anchor="t" lIns="0" rIns="0" tIns="0" bIns="0"/>
          <a:lstStyle/>
          <a:p>
            <a:pPr algn="l">
              <a:lnSpc>
                <a:spcPct val="100000"/>
              </a:lnSpc>
              <a:spcAft>
                <a:spcPts val="400"/>
              </a:spcAft>
              <a:buNone/>
            </a:pPr>
            <a:r>
              <a:rPr sz="1200" b="1" i="0">
                <a:solidFill>
                  <a:srgbClr val="1E1A14"/>
                </a:solidFill>
                <a:latin typeface="Cambria"/>
              </a:rPr>
              <a:t>A room divided</a:t>
            </a:r>
          </a:p>
          <a:p>
            <a:pPr algn="l" marL="164592">
              <a:lnSpc>
                <a:spcPct val="100000"/>
              </a:lnSpc>
              <a:buNone/>
            </a:pPr>
            <a:r>
              <a:rPr sz="1000" b="0" i="1">
                <a:solidFill>
                  <a:srgbClr val="1E1A14"/>
                </a:solidFill>
                <a:latin typeface="Cambria"/>
              </a:rPr>
              <a:t>AI delivers immediate cost reductions through forecasting and supply chain optimization, with measurable impact on operating efficiency, but does not yet create new demand or generate sustainable market share gains—its effects are primarily in optimizing existing patterns rather than driving innovation or acquisition.</a:t>
            </a:r>
          </a:p>
        </p:txBody>
      </p:sp>
      <p:sp>
        <p:nvSpPr>
          <p:cNvPr id="17" name="Rectangle 16"/>
          <p:cNvSpPr/>
          <p:nvPr/>
        </p:nvSpPr>
        <p:spPr>
          <a:xfrm>
            <a:off x="548640" y="3252266"/>
            <a:ext cx="27432" cy="595579"/>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278727" y="3022793"/>
            <a:ext cx="5364327" cy="992184"/>
          </a:xfrm>
          <a:prstGeom prst="rect">
            <a:avLst/>
          </a:prstGeom>
          <a:noFill/>
        </p:spPr>
        <p:txBody>
          <a:bodyPr wrap="square" anchor="t" lIns="0" rIns="0" tIns="0" bIns="0"/>
          <a:lstStyle/>
          <a:p>
            <a:pPr algn="l">
              <a:lnSpc>
                <a:spcPct val="100000"/>
              </a:lnSpc>
              <a:buNone/>
            </a:pPr>
            <a:r>
              <a:rPr sz="800" b="0" i="0">
                <a:solidFill>
                  <a:srgbClr val="1E1A14"/>
                </a:solidFill>
                <a:latin typeface="Calibri"/>
              </a:rPr>
              <a:t>The debate centers on whether AI in luxury perfume delivers tangible, transformative impact beyond cost-cutting. While all participants agree that AI improves forecasting and supply chain efficiency—reducing forecast waste by 15% and lowering variance—there is a clear split on whether this translates into market share gains or new demand. Aleyna, Olivia, and Jillian see AI as enabling incremental sales through optimized gift bundles, though they acknowledge these are seasonal. Luna and Samuel argue that AI only enhances existing operations and does not create new demand or capture market share. The core tension lies in whether AI replaces human judgment with adaptive decision-making, which, if it does, would mark a shift from efficiency to innovation. Ultimately, the consensus is that AI’s immediate value is operational, not transformative in terms of demand generation or competitive advantage.</a:t>
            </a:r>
          </a:p>
        </p:txBody>
      </p:sp>
      <p:sp>
        <p:nvSpPr>
          <p:cNvPr id="19" name="Rounded Rectangle 18"/>
          <p:cNvSpPr/>
          <p:nvPr/>
        </p:nvSpPr>
        <p:spPr>
          <a:xfrm>
            <a:off x="548640" y="4289298"/>
            <a:ext cx="5432907" cy="2157222"/>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4307585"/>
            <a:ext cx="36576" cy="2120646"/>
          </a:xfrm>
          <a:prstGeom prst="rect">
            <a:avLst/>
          </a:prstGeom>
          <a:solidFill>
            <a:srgbClr val="2F82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4453889"/>
            <a:ext cx="5021427" cy="1882902"/>
          </a:xfrm>
          <a:prstGeom prst="rect">
            <a:avLst/>
          </a:prstGeom>
          <a:noFill/>
        </p:spPr>
        <p:txBody>
          <a:bodyPr wrap="square" anchor="t" lIns="0" rIns="0" tIns="0" bIns="0"/>
          <a:lstStyle/>
          <a:p>
            <a:pPr algn="l">
              <a:lnSpc>
                <a:spcPct val="100000"/>
              </a:lnSpc>
              <a:spcAft>
                <a:spcPts val="500"/>
              </a:spcAft>
              <a:buNone/>
            </a:pPr>
            <a:r>
              <a:rPr sz="750" b="0" i="0" cap="all" spc="80">
                <a:solidFill>
                  <a:srgbClr val="2F8247"/>
                </a:solidFill>
                <a:latin typeface="Calibri"/>
              </a:rPr>
              <a:t>Consensus (5)</a:t>
            </a:r>
          </a:p>
          <a:p>
            <a:pPr algn="l" marL="182880" indent="-182880">
              <a:lnSpc>
                <a:spcPct val="100000"/>
              </a:lnSpc>
              <a:spcBef>
                <a:spcPts val="300"/>
              </a:spcBef>
              <a:buFont typeface="Arial"/>
              <a:buChar char="•"/>
            </a:pPr>
            <a:r>
              <a:rPr sz="800" b="0" i="0">
                <a:solidFill>
                  <a:srgbClr val="1E1A14"/>
                </a:solidFill>
                <a:latin typeface="Calibri"/>
              </a:rPr>
              <a:t>AI reduces forecast waste by 15% and lowers supply chain variance through predictive modeling, as cited by Bain–Comité Colbert.</a:t>
            </a:r>
          </a:p>
          <a:p>
            <a:pPr algn="l" marL="182880" indent="-182880">
              <a:lnSpc>
                <a:spcPct val="100000"/>
              </a:lnSpc>
              <a:spcBef>
                <a:spcPts val="300"/>
              </a:spcBef>
              <a:buFont typeface="Arial"/>
              <a:buChar char="•"/>
            </a:pPr>
            <a:r>
              <a:rPr sz="800" b="0" i="0">
                <a:solidFill>
                  <a:srgbClr val="1E1A14"/>
                </a:solidFill>
                <a:latin typeface="Calibri"/>
              </a:rPr>
              <a:t>The 18% year-over-year lift in Bulgari’s travel retail in Asia is attributed to AI-driven inventory targeting, though correlation does not prove causation.</a:t>
            </a:r>
          </a:p>
          <a:p>
            <a:pPr algn="l" marL="182880" indent="-182880">
              <a:lnSpc>
                <a:spcPct val="100000"/>
              </a:lnSpc>
              <a:spcBef>
                <a:spcPts val="300"/>
              </a:spcBef>
              <a:buFont typeface="Arial"/>
              <a:buChar char="•"/>
            </a:pPr>
            <a:r>
              <a:rPr sz="800" b="0" i="0">
                <a:solidFill>
                  <a:srgbClr val="1E1A14"/>
                </a:solidFill>
                <a:latin typeface="Calibri"/>
              </a:rPr>
              <a:t>Gift bundle performance spikes in Q4 are seasonal and not evidence of new or incremental demand, though AI-optimized bundles are used to match regional purchase patterns.</a:t>
            </a:r>
          </a:p>
          <a:p>
            <a:pPr algn="l" marL="182880" indent="-182880">
              <a:lnSpc>
                <a:spcPct val="100000"/>
              </a:lnSpc>
              <a:spcBef>
                <a:spcPts val="300"/>
              </a:spcBef>
              <a:buFont typeface="Arial"/>
              <a:buChar char="•"/>
            </a:pPr>
            <a:r>
              <a:rPr sz="800" b="0" i="0">
                <a:solidFill>
                  <a:srgbClr val="1E1A14"/>
                </a:solidFill>
                <a:latin typeface="Calibri"/>
              </a:rPr>
              <a:t>Consumer skepticism toward AI-generated content remains high, limiting trust in customer-facing personalization.</a:t>
            </a:r>
          </a:p>
          <a:p>
            <a:pPr algn="l" marL="182880" indent="-182880">
              <a:lnSpc>
                <a:spcPct val="100000"/>
              </a:lnSpc>
              <a:spcBef>
                <a:spcPts val="300"/>
              </a:spcBef>
              <a:buFont typeface="Arial"/>
              <a:buChar char="•"/>
            </a:pPr>
            <a:r>
              <a:rPr sz="800" b="0" i="0">
                <a:solidFill>
                  <a:srgbClr val="1E1A14"/>
                </a:solidFill>
                <a:latin typeface="Calibri"/>
              </a:rPr>
              <a:t>Pricing consistency is a top driver of consumer trust, and AI-driven personalization has not yet overcome this barrier to acquisition.</a:t>
            </a:r>
          </a:p>
        </p:txBody>
      </p:sp>
      <p:sp>
        <p:nvSpPr>
          <p:cNvPr id="22" name="Rounded Rectangle 21"/>
          <p:cNvSpPr/>
          <p:nvPr/>
        </p:nvSpPr>
        <p:spPr>
          <a:xfrm>
            <a:off x="6210147" y="4289298"/>
            <a:ext cx="5432907" cy="2157222"/>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210147" y="4307585"/>
            <a:ext cx="36576" cy="2120646"/>
          </a:xfrm>
          <a:prstGeom prst="rect">
            <a:avLst/>
          </a:prstGeom>
          <a:solidFill>
            <a:srgbClr val="C682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38747" y="4453889"/>
            <a:ext cx="5021427" cy="1882902"/>
          </a:xfrm>
          <a:prstGeom prst="rect">
            <a:avLst/>
          </a:prstGeom>
          <a:noFill/>
        </p:spPr>
        <p:txBody>
          <a:bodyPr wrap="square" anchor="t" lIns="0" rIns="0" tIns="0" bIns="0"/>
          <a:lstStyle/>
          <a:p>
            <a:pPr algn="l">
              <a:lnSpc>
                <a:spcPct val="100000"/>
              </a:lnSpc>
              <a:spcAft>
                <a:spcPts val="500"/>
              </a:spcAft>
              <a:buNone/>
            </a:pPr>
            <a:r>
              <a:rPr sz="750" b="0" i="0" cap="all" spc="80">
                <a:solidFill>
                  <a:srgbClr val="C68206"/>
                </a:solidFill>
                <a:latin typeface="Calibri"/>
              </a:rPr>
              <a:t>Unresolved tensions (3)</a:t>
            </a:r>
          </a:p>
          <a:p>
            <a:pPr algn="l" marL="182880" indent="-182880">
              <a:lnSpc>
                <a:spcPct val="100000"/>
              </a:lnSpc>
              <a:spcBef>
                <a:spcPts val="300"/>
              </a:spcBef>
              <a:buFont typeface="Arial"/>
              <a:buChar char="•"/>
            </a:pPr>
            <a:r>
              <a:rPr sz="800" b="0" i="0">
                <a:solidFill>
                  <a:srgbClr val="1E1A14"/>
                </a:solidFill>
                <a:latin typeface="Calibri"/>
              </a:rPr>
              <a:t>Whether AI-driven gift bundles represent new demand or merely seasonal rerouting of existing purchases.</a:t>
            </a:r>
          </a:p>
          <a:p>
            <a:pPr algn="l" marL="182880" indent="-182880">
              <a:lnSpc>
                <a:spcPct val="100000"/>
              </a:lnSpc>
              <a:spcBef>
                <a:spcPts val="300"/>
              </a:spcBef>
              <a:buFont typeface="Arial"/>
              <a:buChar char="•"/>
            </a:pPr>
            <a:r>
              <a:rPr sz="800" b="0" i="0">
                <a:solidFill>
                  <a:srgbClr val="1E1A14"/>
                </a:solidFill>
                <a:latin typeface="Calibri"/>
              </a:rPr>
              <a:t>Whether the 18% growth in Bulgari’s travel retail is causally linked to AI or simply reflects better logistics and human-driven decisions.</a:t>
            </a:r>
          </a:p>
          <a:p>
            <a:pPr algn="l" marL="182880" indent="-182880">
              <a:lnSpc>
                <a:spcPct val="100000"/>
              </a:lnSpc>
              <a:spcBef>
                <a:spcPts val="300"/>
              </a:spcBef>
              <a:buFont typeface="Arial"/>
              <a:buChar char="•"/>
            </a:pPr>
            <a:r>
              <a:rPr sz="800" b="0" i="0">
                <a:solidFill>
                  <a:srgbClr val="1E1A14"/>
                </a:solidFill>
                <a:latin typeface="Calibri"/>
              </a:rPr>
              <a:t>Whether AI can overcome consumer skepticism to enable scalable, customer-facing personalization that drives acquisition.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01</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4490461"/>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456361">
                <a:tc>
                  <a:txBody>
                    <a:bodyPr wrap="square"/>
                    <a:lstStyle/>
                    <a:p>
                      <a:pPr algn="l"/>
                      <a:r>
                        <a:rPr sz="1000" b="0" i="0">
                          <a:solidFill>
                            <a:srgbClr val="1E1A14"/>
                          </a:solidFill>
                          <a:latin typeface="Calibri"/>
                        </a:rPr>
                        <a:t>Premium Beauty News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Interparfums is pursuing a long-term, economically resilient strategy in the premium niche fragrance market through brand storytelling, international expansion, and portfolio consolidation.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18.2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Economist — luxury brand strategy and financial performance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strategic tension between brand desirability and financial performance—particularly in luxury perfume—is real and measurable, and financial outcomes like operating profit, margin, and revenue mix provide critical evidence of whether brand strategies are working.</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15.6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Estée Lauder Companies — Earnings Call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Estée Lauder is transitioning from a sales decline in 2025 to a more stable and growth-oriented outlook in 2026, driven by margin expansion, strategic restructuring, improved channel performance, and targeted market share gains in key regions like China and North America, despite challenges in travel retail.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110.8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Financial Times — HTSI Beauty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Puig’s strategy of focusing on premium fragrances, curating authentic brands with strong identities, and maintaining family-led control has driven consistent growth and market differentiation in the beauty sector.</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17.8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Economist — Industry Talks Bulgari CEO Jean-Christophe Babin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fragrance market remains resilient globally, with China experiencing a decline due to economic normalization, but Bulgari is adapting through strategic portfolio changes, sustainability efforts, and a strong performance in travel retail, particularly in Asia.</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30.9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Vogue Business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Chanel achieved a strong financial rebound in 2025 through sustained investment, creative momentum under Matthieu Blazy, and improved client engagement, with steady, long-term growth strategy and no plans to launch a dedicated menswear line.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13.8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GSB</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Leena's leadership at Chanel represents a transformative shift in luxury brand management, emphasizing human-centered values, sustainability, and inclusive growth, while navigating complex transitions across industries and leadership styles. This holistic, empathetic, and long-term approach positions Chanel as a model for ethical, sustainable, and human-driven luxury leadership.</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108.2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5066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01998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019985"/>
            <a:ext cx="4342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2631376"/>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2631376"/>
            <a:ext cx="30845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3242767"/>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3242767"/>
            <a:ext cx="49553"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369912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3699128"/>
            <a:ext cx="86022"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311335" y="431051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311335" y="4310519"/>
            <a:ext cx="38417"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311335" y="492191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311335" y="4921910"/>
            <a:ext cx="30121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01</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5274332"/>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766419">
                <a:tc>
                  <a:txBody>
                    <a:bodyPr wrap="square"/>
                    <a:lstStyle/>
                    <a:p>
                      <a:pPr algn="l"/>
                      <a:r>
                        <a:rPr sz="1000" b="0" i="0">
                          <a:solidFill>
                            <a:srgbClr val="1E1A14"/>
                          </a:solidFill>
                          <a:latin typeface="Calibri"/>
                        </a:rPr>
                        <a:t>Nicolas Héronymus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L'Oréal est positionné comme un leader mondial de la beauté, grâce à une stratégie combinant innovation technologique, diversification géographique, croissance dans les marchés émergents, et une culture d'entreprise solide, ce qui lui permet d'amortir les chocs économiques et de poursuivre une croissance durable.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68.9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storebrands.com, coty.com, cosmeticsbusiness.com, businessoffashion.com, www.gcì — Research note · September 28, 2026</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luxury fragrance market is experiencing a price-led growth phase with flat or declining unit sales, elevated promotions, and a shift in volume to mass and value formats, signaling a late-cycle environment where pricing power is being exhausted and margin volatility increases in a downturn.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15.2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1076477">
                <a:tc>
                  <a:txBody>
                    <a:bodyPr wrap="square"/>
                    <a:lstStyle/>
                    <a:p>
                      <a:pPr algn="l"/>
                      <a:r>
                        <a:rPr sz="1000" b="0" i="0">
                          <a:solidFill>
                            <a:srgbClr val="1E1A14"/>
                          </a:solidFill>
                          <a:latin typeface="Calibri"/>
                        </a:rPr>
                        <a:t>McKinsey &amp; Company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Fragrance is uniquely positioned to benefit from AI adoption due to its descriptive, occasion-based purchasing behavior and consumer receptiveness to personalization, despite widespread skepticism about AI-generated content and limited real-world deployment in customer-facing experiences. While AI is being used in back-office functions and early-stage personalization, only a small fraction of luxury brands are implementing it at scale, and a significant gap exists between consumer demand and brand capability, particularly in pricing transparency and AI-driven discovery.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116.9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921448">
                <a:tc>
                  <a:txBody>
                    <a:bodyPr wrap="square"/>
                    <a:lstStyle/>
                    <a:p>
                      <a:pPr algn="l"/>
                      <a:r>
                        <a:rPr sz="1000" b="0" i="0">
                          <a:solidFill>
                            <a:srgbClr val="1E1A14"/>
                          </a:solidFill>
                          <a:latin typeface="Calibri"/>
                        </a:rPr>
                        <a:t>The Economist — Luxury Perfume Economics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the luxury perfume market is undergoing a structural shift toward prestige and niche segments, driven by demographic changes, gifting behaviors, and digital and physical retail dynamics, with significant growth potential in the US, Asia, and Middle East, particularly among younger, LGBTQ+, and under-targeted minority consumers, despite challenges like performance skepticism, grey markets, and regulatory scrutiny.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213.5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Bain–Comité Colbert — Use Cases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This source argues that AI in luxury fragrance must address unique, underrepresented use cases such as sampling, gift-giving, and non-retail distribution routes, which are absent or inadequately covered in existing advisory literature.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16.7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The State of Fashion: Luxury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luxury industry is experiencing a structural shift: a slowdown in value creation and growth driven by price inflation, a decline in consumer confidence, and a strategic pivot toward experiential offerings, sustainability, and authenticity, with ultra-high spenders and emerging markets like the US becoming key growth drivers.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186.4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19180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33004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330043"/>
            <a:ext cx="42315"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309646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3096463"/>
            <a:ext cx="32543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417294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4172940"/>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509438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5094389"/>
            <a:ext cx="4649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311335" y="570577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311335" y="5705779"/>
            <a:ext cx="51891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02</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How the room got there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1   </a:t>
            </a:r>
            <a:r>
              <a:rPr sz="720" b="0" i="0">
                <a:solidFill>
                  <a:srgbClr val="1BAF7A"/>
                </a:solidFill>
                <a:latin typeface="Calibri"/>
              </a:rPr>
              <a:t>● </a:t>
            </a:r>
            <a:r>
              <a:rPr sz="900" b="1" i="0">
                <a:solidFill>
                  <a:srgbClr val="1BAF7A"/>
                </a:solidFill>
                <a:latin typeface="Calibri"/>
              </a:rPr>
              <a:t>Luna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AI’s immediate impact on luxury perfume manufacturers is limited to back-office functions like forecasting and procurement—only 60% of brands report significant AI use, and customer-facing personalization remains unproven. The briefing shows no evidence of AI driving market share gains or new demand, as consumer skepticism is high and pricing consistency is the top trust factor. Without scalable personalization or proven conversion gains, AI cannot yet deliver on the promise of capturing new or incremental demand.</a:t>
            </a:r>
          </a:p>
          <a:p>
            <a:pPr algn="l" marL="182880" indent="-182880">
              <a:lnSpc>
                <a:spcPct val="100000"/>
              </a:lnSpc>
              <a:spcBef>
                <a:spcPts val="400"/>
              </a:spcBef>
              <a:buFont typeface="Arial"/>
              <a:buChar char="•"/>
            </a:pPr>
            <a:r>
              <a:rPr sz="720" b="0" i="0">
                <a:solidFill>
                  <a:srgbClr val="2A78D6"/>
                </a:solidFill>
                <a:latin typeface="Calibri"/>
              </a:rPr>
              <a:t>● </a:t>
            </a:r>
            <a:r>
              <a:rPr sz="900" b="1" i="0">
                <a:solidFill>
                  <a:srgbClr val="2A78D6"/>
                </a:solidFill>
                <a:latin typeface="Calibri"/>
              </a:rPr>
              <a:t>Aleyna</a:t>
            </a:r>
            <a:r>
              <a:rPr sz="900" b="0" i="0">
                <a:solidFill>
                  <a:srgbClr val="1E1A14"/>
                </a:solidFill>
                <a:latin typeface="Calibri"/>
              </a:rPr>
              <a:t> — </a:t>
            </a:r>
            <a:r>
              <a:rPr sz="900" b="0" i="0">
                <a:solidFill>
                  <a:srgbClr val="1E1A14"/>
                </a:solidFill>
                <a:latin typeface="Calibri"/>
              </a:rPr>
              <a:t>AI’s immediate impact is cost-cutting in forecasting and procurement—reducing inventory waste and supply chain variance by 12–15%, per Bain–Comité Colbert. It doesn’t grab market share through personalization, but by optimizing distribution to high-growth zones like Asia’s travel retail, where Bulgari’s repositioning shows 18% year-over-year lift. Emerging demand? Not from AI-driven scent design, but from AI-optimized gift bundles—seasonal offers tailored to regional purchase patterns, cutting promotional spend by 20% while boosting conversion in Q4. The skepticism is real, but the data shows AI is already reducing A&amp;P costs and driving incremental sales through precision logistics.</a:t>
            </a:r>
          </a:p>
          <a:p>
            <a:pPr algn="l" marL="182880" indent="-182880">
              <a:lnSpc>
                <a:spcPct val="100000"/>
              </a:lnSpc>
              <a:spcBef>
                <a:spcPts val="400"/>
              </a:spcBef>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AI’s immediate hit list for luxury perfume ops? Cut forecast waste by 15% via predictive demand modeling, slash supply chain variance, and optimize travel retail distribution—Bain–Comité Colbert says that’s real. Market share? AI doesn’t need to personalize scent to steal ground—Bulgari’s 18% year on year lift in Asia’s travel retail proves AI-driven logistics and inventory targeting can outmaneuver incumbents. New demand? Not from AI-generated scents, but from AI-tailored gift bundles that match regional purchase patterns—Q4 conversion spikes in China and Middle East show it’s working. The skepticism’s real, but the data says AI is already driving incremental sales, not just back-office savings.</a:t>
            </a:r>
          </a:p>
          <a:p>
            <a:pPr algn="l" marL="182880" indent="-182880">
              <a:lnSpc>
                <a:spcPct val="100000"/>
              </a:lnSpc>
              <a:spcBef>
                <a:spcPts val="400"/>
              </a:spcBef>
              <a:spcAft>
                <a:spcPts val="1200"/>
              </a:spcAft>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AI’s immediate impact on luxury perfume costs is real: 15% less forecast waste, lower supply chain variance, and optimized travel retail distribution—Bain–Comité Colbert cites that. Market share? Not through scent personalization, but through precision logistics—Bulgari’s 18% lift in Asia’s travel retail proves AI can outperform incumbents in high-growth zones. New demand? Not from AI-generated scents, but from AI-tailored gift bundles matching regional patterns—Q4 conversion spikes in China and the Middle East show it works. Skepticism is real, but the data says AI is already driving incremental sales, not just back-office savings. The assumption that personalization is unproven is wrong—because the evidence shows it’s being used, and it’s working.</a:t>
            </a:r>
          </a:p>
        </p:txBody>
      </p:sp>
      <p:sp>
        <p:nvSpPr>
          <p:cNvPr id="6" name="Rectangle 5"/>
          <p:cNvSpPr/>
          <p:nvPr/>
        </p:nvSpPr>
        <p:spPr>
          <a:xfrm>
            <a:off x="548640" y="1181434"/>
            <a:ext cx="27432" cy="1146489"/>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5702296"/>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301587" y="978408"/>
            <a:ext cx="5341467" cy="5468112"/>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2   </a:t>
            </a:r>
            <a:r>
              <a:rPr sz="720" b="0" i="0">
                <a:solidFill>
                  <a:srgbClr val="2A78D6"/>
                </a:solidFill>
                <a:latin typeface="Calibri"/>
              </a:rPr>
              <a:t>● </a:t>
            </a:r>
            <a:r>
              <a:rPr sz="900" b="1" i="0">
                <a:solidFill>
                  <a:srgbClr val="2A78D6"/>
                </a:solidFill>
                <a:latin typeface="Calibri"/>
              </a:rPr>
              <a:t>Aleyna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AI’s immediate impact is cost-cutting in forecasting and procurement—reducing inventory waste and supply chain variance by 12–15%, per Bain–Comité Colbert. It doesn’t grab market share through personalization, but by optimizing distribution to high-growth zones like Asia’s travel retail, where Bulgari’s repositioning shows 18% year-over-year lift. Emerging demand? Not from AI-driven scent design, but from AI-optimized gift bundles—seasonal offers tailored to regional purchase patterns, cutting promotional spend by 20% while boosting conversion in Q4. The skepticism is real, but the data shows AI is already reducing A&amp;P costs and driving incremental sales through precision logistics.</a:t>
            </a:r>
          </a:p>
          <a:p>
            <a:pPr algn="l" marL="182880" indent="-182880">
              <a:lnSpc>
                <a:spcPct val="100000"/>
              </a:lnSpc>
              <a:spcBef>
                <a:spcPts val="400"/>
              </a:spcBef>
              <a:spcAft>
                <a:spcPts val="1200"/>
              </a:spcAft>
              <a:buFont typeface="Arial"/>
              <a:buChar char="•"/>
            </a:pPr>
            <a:r>
              <a:rPr sz="720" b="0" i="0">
                <a:solidFill>
                  <a:srgbClr val="1BAF7A"/>
                </a:solidFill>
                <a:latin typeface="Calibri"/>
              </a:rPr>
              <a:t>● </a:t>
            </a:r>
            <a:r>
              <a:rPr sz="900" b="1" i="0">
                <a:solidFill>
                  <a:srgbClr val="1BAF7A"/>
                </a:solidFill>
                <a:latin typeface="Calibri"/>
              </a:rPr>
              <a:t>Luna</a:t>
            </a:r>
            <a:r>
              <a:rPr sz="900" b="0" i="0">
                <a:solidFill>
                  <a:srgbClr val="1E1A14"/>
                </a:solidFill>
                <a:latin typeface="Calibri"/>
              </a:rPr>
              <a:t> — </a:t>
            </a:r>
            <a:r>
              <a:rPr sz="900" b="0" i="0">
                <a:solidFill>
                  <a:srgbClr val="1E1A14"/>
                </a:solidFill>
                <a:latin typeface="Calibri"/>
              </a:rPr>
              <a:t>The immediate hit list for AI in reducing operating costs is clear: 15% less forecast waste and lower supply chain variance, per Bain–Comité Colbert. But market share gains? Bulgari’s 18% lift in Asia’s travel retail isn’t proven to be AI-driven—correlation doesn’t equal causation. And the gift bundle spikes in Q4? They’re seasonal, not new demand. Without evidence that AI replaces human judgment with adaptive decision-making, it’s not grabbing share or creating demand—it’s just making existing patterns look more efficient. The assumption that AI is driving new demand is not supported by the briefing.</a:t>
            </a:r>
          </a:p>
          <a:p>
            <a:pPr algn="l">
              <a:lnSpc>
                <a:spcPct val="100000"/>
              </a:lnSpc>
              <a:spcBef>
                <a:spcPts val="1200"/>
              </a:spcBef>
              <a:spcAft>
                <a:spcPts val="500"/>
              </a:spcAft>
              <a:buNone/>
            </a:pPr>
            <a:r>
              <a:rPr sz="850" b="0" i="0">
                <a:solidFill>
                  <a:srgbClr val="615D56"/>
                </a:solidFill>
                <a:latin typeface="Calibri"/>
              </a:rPr>
              <a:t>3   </a:t>
            </a:r>
            <a:r>
              <a:rPr sz="720" b="0" i="0">
                <a:solidFill>
                  <a:srgbClr val="E87BA4"/>
                </a:solidFill>
                <a:latin typeface="Calibri"/>
              </a:rPr>
              <a:t>● </a:t>
            </a:r>
            <a:r>
              <a:rPr sz="900" b="1" i="0">
                <a:solidFill>
                  <a:srgbClr val="E87BA4"/>
                </a:solidFill>
                <a:latin typeface="Calibri"/>
              </a:rPr>
              <a:t>Olivia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AI’s immediate hit list for luxury perfume ops? Cut forecast waste by 15% via predictive demand modeling, slash supply chain variance, and optimize travel retail distribution—Bain–Comité Colbert says that’s real. Market share? AI doesn’t need to personalize scent to steal ground—Bulgari’s 18% year on year lift in Asia’s travel retail proves AI-driven logistics and inventory targeting can outmaneuver incumbents. New demand? Not from AI-generated scents, but from AI-tailored gift bundles that match regional purchase patterns—Q4 conversion spikes in China and Middle East show it’s working. The skepticism’s real, but the data says AI is already driving incremental sales, not just back-office savings.</a:t>
            </a:r>
          </a:p>
        </p:txBody>
      </p:sp>
      <p:sp>
        <p:nvSpPr>
          <p:cNvPr id="9" name="Rectangle 8"/>
          <p:cNvSpPr/>
          <p:nvPr/>
        </p:nvSpPr>
        <p:spPr>
          <a:xfrm>
            <a:off x="6301587" y="1181434"/>
            <a:ext cx="27432" cy="147405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301587" y="3695848"/>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1587" y="4127474"/>
            <a:ext cx="27432" cy="147405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02</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How the room got there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marL="182880" indent="-182880">
              <a:lnSpc>
                <a:spcPct val="100000"/>
              </a:lnSpc>
              <a:spcAft>
                <a:spcPts val="1200"/>
              </a:spcAft>
              <a:buFont typeface="Arial"/>
              <a:buChar char="•"/>
            </a:pPr>
            <a:r>
              <a:rPr sz="720" b="0" i="0">
                <a:solidFill>
                  <a:srgbClr val="2A78D6"/>
                </a:solidFill>
                <a:latin typeface="Calibri"/>
              </a:rPr>
              <a:t>● </a:t>
            </a:r>
            <a:r>
              <a:rPr sz="900" b="1" i="0">
                <a:solidFill>
                  <a:srgbClr val="2A78D6"/>
                </a:solidFill>
                <a:latin typeface="Calibri"/>
              </a:rPr>
              <a:t>Aleyna</a:t>
            </a:r>
            <a:r>
              <a:rPr sz="900" b="0" i="0">
                <a:solidFill>
                  <a:srgbClr val="1E1A14"/>
                </a:solidFill>
                <a:latin typeface="Calibri"/>
              </a:rPr>
              <a:t> — </a:t>
            </a:r>
            <a:r>
              <a:rPr sz="900" b="0" i="0">
                <a:solidFill>
                  <a:srgbClr val="1E1A14"/>
                </a:solidFill>
                <a:latin typeface="Calibri"/>
              </a:rPr>
              <a:t>The immediate cost hit list is real: 15% less forecast waste, lower supply chain variance—Bain–Comité Colbert confirms it. But market share? Bulgari’s 18% lift in Asia’s travel retail doesn’t prove AI caused it—only that better logistics, not algorithmic targeting, drove it. New demand? The Q4 conversion spikes in China and the Middle East are seasonal, not incremental. If AI isn’t replacing human judgment with real-time, adaptive decision-making, it’s just making existing patterns look more efficient. That’s not demand—it’s rerouting what already exists.</a:t>
            </a:r>
          </a:p>
          <a:p>
            <a:pPr algn="l">
              <a:lnSpc>
                <a:spcPct val="100000"/>
              </a:lnSpc>
              <a:spcBef>
                <a:spcPts val="1200"/>
              </a:spcBef>
              <a:spcAft>
                <a:spcPts val="500"/>
              </a:spcAft>
              <a:buNone/>
            </a:pPr>
            <a:r>
              <a:rPr sz="850" b="0" i="0">
                <a:solidFill>
                  <a:srgbClr val="615D56"/>
                </a:solidFill>
                <a:latin typeface="Calibri"/>
              </a:rPr>
              <a:t>4   </a:t>
            </a:r>
            <a:r>
              <a:rPr sz="720" b="0" i="0">
                <a:solidFill>
                  <a:srgbClr val="EB6834"/>
                </a:solidFill>
                <a:latin typeface="Calibri"/>
              </a:rPr>
              <a:t>● </a:t>
            </a:r>
            <a:r>
              <a:rPr sz="900" b="1" i="0">
                <a:solidFill>
                  <a:srgbClr val="EB6834"/>
                </a:solidFill>
                <a:latin typeface="Calibri"/>
              </a:rPr>
              <a:t>Jillian</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AI’s immediate impact on luxury perfume costs is real: 15% less forecast waste, lower supply chain variance, and optimized travel retail distribution—Bain–Comité Colbert cites that. Market share? Not through scent personalization, but through precision logistics—Bulgari’s 18% lift in Asia’s travel retail proves AI can outperform incumbents in high-growth zones. New demand? Not from AI-generated scents, but from AI-tailored gift bundles matching regional patterns—Q4 conversion spikes in China and the Middle East show it works. Skepticism is real, but the data says AI is already driving incremental sales, not just back-office savings. The assumption that personalization is unproven is wrong—because the evidence shows it’s being used, and it’s working.</a:t>
            </a:r>
          </a:p>
          <a:p>
            <a:pPr algn="l" marL="182880" indent="-182880">
              <a:lnSpc>
                <a:spcPct val="100000"/>
              </a:lnSpc>
              <a:spcBef>
                <a:spcPts val="400"/>
              </a:spcBef>
              <a:spcAft>
                <a:spcPts val="1200"/>
              </a:spcAft>
              <a:buFont typeface="Arial"/>
              <a:buChar char="•"/>
            </a:pPr>
            <a:r>
              <a:rPr sz="720" b="0" i="0">
                <a:solidFill>
                  <a:srgbClr val="EDA100"/>
                </a:solidFill>
                <a:latin typeface="Calibri"/>
              </a:rPr>
              <a:t>● </a:t>
            </a:r>
            <a:r>
              <a:rPr sz="900" b="1" i="0">
                <a:solidFill>
                  <a:srgbClr val="EDA100"/>
                </a:solidFill>
                <a:latin typeface="Calibri"/>
              </a:rPr>
              <a:t>Samuel</a:t>
            </a:r>
            <a:r>
              <a:rPr sz="900" b="0" i="0">
                <a:solidFill>
                  <a:srgbClr val="1E1A14"/>
                </a:solidFill>
                <a:latin typeface="Calibri"/>
              </a:rPr>
              <a:t> — </a:t>
            </a:r>
            <a:r>
              <a:rPr sz="900" b="0" i="0">
                <a:solidFill>
                  <a:srgbClr val="1E1A14"/>
                </a:solidFill>
                <a:latin typeface="Calibri"/>
              </a:rPr>
              <a:t>The immediate hit list for AI in luxury perfume? Cutting forecast waste by 15%—yes, but that’s not reducing costs, it’s just making the same mistakes faster. The "18% lift" in Bulgari’s travel retail? Correlation doesn’t equal causation—maybe it’s just better distribution, not AI. And the gift bundles? Q4 spikes? That’s seasonal, not new demand. The real blind spot? Nobody’s asking if AI is replacing human intuition with algorithmic guesswork—because the answer is no, it’s not creating demand, it’s just making the existing one look more efficient.</a:t>
            </a:r>
          </a:p>
        </p:txBody>
      </p:sp>
      <p:sp>
        <p:nvSpPr>
          <p:cNvPr id="6" name="Rectangle 5"/>
          <p:cNvSpPr/>
          <p:nvPr/>
        </p:nvSpPr>
        <p:spPr>
          <a:xfrm>
            <a:off x="548640" y="189176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2323390"/>
            <a:ext cx="27432" cy="1637842"/>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5001588"/>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301587" y="978408"/>
            <a:ext cx="5341467" cy="5468112"/>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5   </a:t>
            </a:r>
            <a:r>
              <a:rPr sz="720" b="0" i="0">
                <a:solidFill>
                  <a:srgbClr val="EDA100"/>
                </a:solidFill>
                <a:latin typeface="Calibri"/>
              </a:rPr>
              <a:t>● </a:t>
            </a:r>
            <a:r>
              <a:rPr sz="900" b="1" i="0">
                <a:solidFill>
                  <a:srgbClr val="EDA100"/>
                </a:solidFill>
                <a:latin typeface="Calibri"/>
              </a:rPr>
              <a:t>Samuel</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immediate hit list for AI in luxury perfume? Cutting forecast waste by 15%—yes, but that’s not reducing costs, it’s just making the same mistakes faster. The "18% lift" in Bulgari’s travel retail? Correlation doesn’t equal causation—maybe it’s just better distribution, not AI. And the gift bundles? Q4 spikes? That’s seasonal, not new demand. The real blind spot? Nobody’s asking if AI is replacing human intuition with algorithmic guesswork—because the answer is no, it’s not creating demand, it’s just making the existing one look more efficient.</a:t>
            </a:r>
          </a:p>
          <a:p>
            <a:pPr algn="l" marL="182880" indent="-182880">
              <a:lnSpc>
                <a:spcPct val="100000"/>
              </a:lnSpc>
              <a:spcBef>
                <a:spcPts val="400"/>
              </a:spcBef>
              <a:spcAft>
                <a:spcPts val="1200"/>
              </a:spcAft>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The immediate hit list for cost reduction is real: 15% less forecast waste, lower supply chain variance — Bain–Comité Colbert confirms it. But that’s not cost reduction, it’s just less waste from bad decisions. The "18% lift" in Bulgari’s travel retail? Correlation doesn’t prove causation. And the Q4 gift bundle spikes? Seasonal, not new demand. AI isn’t creating demand — it’s optimizing what already exists. Without replacing human intuition with adaptive, real-time judgment, it’s not grabbing share or generating incremental demand. It’s just making the system look more efficient.</a:t>
            </a:r>
          </a:p>
          <a:p>
            <a:pPr algn="l">
              <a:lnSpc>
                <a:spcPct val="100000"/>
              </a:lnSpc>
              <a:spcBef>
                <a:spcPts val="1200"/>
              </a:spcBef>
              <a:spcAft>
                <a:spcPts val="500"/>
              </a:spcAft>
              <a:buNone/>
            </a:pPr>
            <a:r>
              <a:rPr sz="850" b="0" i="0">
                <a:solidFill>
                  <a:srgbClr val="615D56"/>
                </a:solidFill>
                <a:latin typeface="Calibri"/>
              </a:rPr>
              <a:t>6   </a:t>
            </a:r>
            <a:r>
              <a:rPr sz="720" b="0" i="0">
                <a:solidFill>
                  <a:srgbClr val="2A78D6"/>
                </a:solidFill>
                <a:latin typeface="Calibri"/>
              </a:rPr>
              <a:t>● </a:t>
            </a:r>
            <a:r>
              <a:rPr sz="900" b="1" i="0">
                <a:solidFill>
                  <a:srgbClr val="2A78D6"/>
                </a:solidFill>
                <a:latin typeface="Calibri"/>
              </a:rPr>
              <a:t>Aleyna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immediate cost hit list is real: 15% less forecast waste, lower supply chain variance—Bain–Comité Colbert confirms it. But market share? Bulgari’s 18% lift in Asia’s travel retail doesn’t prove AI caused it—only that better logistics, not algorithmic targeting, drove it. New demand? The Q4 conversion spikes in China and the Middle East are seasonal, not incremental. If AI isn’t replacing human judgment with real-time, adaptive decision-making, it’s just making existing patterns look more efficient. That’s not demand—it’s rerouting what already exists.</a:t>
            </a:r>
          </a:p>
          <a:p>
            <a:pPr algn="l" marL="182880" indent="-182880">
              <a:lnSpc>
                <a:spcPct val="100000"/>
              </a:lnSpc>
              <a:spcBef>
                <a:spcPts val="400"/>
              </a:spcBef>
              <a:spcAft>
                <a:spcPts val="1200"/>
              </a:spcAft>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The hit list for operating costs? 15% less forecast waste, slashed supply chain variance — Bain–Comité Colbert says it’s real, not just theory. Market share? Bulgari’s 18% lift in Asia’s travel retail isn’t just logistics — it’s AI-driven inventory targeting, not guesswork. And the Q4 spikes? Seasonal, yes, but they’re not just cyclical — they’re AI-optimized gift bundles tailored to regional tastes, which means new demand is being captured, not just rerouted. The assumption that AI can’t create demand is wrong because the data shows it’s already doing it.</a:t>
            </a:r>
          </a:p>
        </p:txBody>
      </p:sp>
      <p:sp>
        <p:nvSpPr>
          <p:cNvPr id="10" name="Rectangle 9"/>
          <p:cNvSpPr/>
          <p:nvPr/>
        </p:nvSpPr>
        <p:spPr>
          <a:xfrm>
            <a:off x="6301587" y="1181434"/>
            <a:ext cx="27432" cy="1146489"/>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1587" y="3368280"/>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301587" y="3799906"/>
            <a:ext cx="27432" cy="1146489"/>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01587" y="598675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02</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How the room got there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7   </a:t>
            </a:r>
            <a:r>
              <a:rPr sz="720" b="0" i="0">
                <a:solidFill>
                  <a:srgbClr val="EB6834"/>
                </a:solidFill>
                <a:latin typeface="Calibri"/>
              </a:rPr>
              <a:t>● </a:t>
            </a:r>
            <a:r>
              <a:rPr sz="900" b="1" i="0">
                <a:solidFill>
                  <a:srgbClr val="EB6834"/>
                </a:solidFill>
                <a:latin typeface="Calibri"/>
              </a:rPr>
              <a:t>Jillian</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immediate hit list for cost reduction is real: 15% less forecast waste, lower supply chain variance — Bain–Comité Colbert confirms it. But that’s not cost reduction, it’s just less waste from bad decisions. The "18% lift" in Bulgari’s travel retail? Correlation doesn’t prove causation. And the Q4 gift bundle spikes? Seasonal, not new demand. AI isn’t creating demand — it’s optimizing what already exists. Without replacing human intuition with adaptive, real-time judgment, it’s not grabbing share or generating incremental demand. It’s just making the system look more efficient.</a:t>
            </a:r>
          </a:p>
          <a:p>
            <a:pPr algn="l" marL="182880" indent="-182880">
              <a:lnSpc>
                <a:spcPct val="100000"/>
              </a:lnSpc>
              <a:spcBef>
                <a:spcPts val="400"/>
              </a:spcBef>
              <a:spcAft>
                <a:spcPts val="1200"/>
              </a:spcAft>
              <a:buFont typeface="Arial"/>
              <a:buChar char="•"/>
            </a:pPr>
            <a:r>
              <a:rPr sz="720" b="0" i="0">
                <a:solidFill>
                  <a:srgbClr val="EDA100"/>
                </a:solidFill>
                <a:latin typeface="Calibri"/>
              </a:rPr>
              <a:t>● </a:t>
            </a:r>
            <a:r>
              <a:rPr sz="900" b="1" i="0">
                <a:solidFill>
                  <a:srgbClr val="EDA100"/>
                </a:solidFill>
                <a:latin typeface="Calibri"/>
              </a:rPr>
              <a:t>Samuel</a:t>
            </a:r>
            <a:r>
              <a:rPr sz="900" b="0" i="0">
                <a:solidFill>
                  <a:srgbClr val="1E1A14"/>
                </a:solidFill>
                <a:latin typeface="Calibri"/>
              </a:rPr>
              <a:t> — </a:t>
            </a:r>
            <a:r>
              <a:rPr sz="900" b="0" i="0">
                <a:solidFill>
                  <a:srgbClr val="1E1A14"/>
                </a:solidFill>
                <a:latin typeface="Calibri"/>
              </a:rPr>
              <a:t>The "15% less forecast waste" isn’t cost reduction—it’s just avoiding the same mistakes faster. And if AI isn’t replacing human intuition with real-time, adaptive judgment, it’s not grabbing share or creating demand. The Q4 spikes? Seasonal. The 18% lift? Correlation. The whole thing’s a mirror reflecting what already exists—no new demand, no market share, just a more polished version of the same old game. What’s missing is the question: </a:t>
            </a:r>
            <a:r>
              <a:rPr sz="900" b="0" i="1">
                <a:solidFill>
                  <a:srgbClr val="1E1A14"/>
                </a:solidFill>
                <a:latin typeface="Calibri"/>
              </a:rPr>
              <a:t>Who’s actually making the decisions?</a:t>
            </a:r>
            <a:r>
              <a:rPr sz="900" b="0" i="0">
                <a:solidFill>
                  <a:srgbClr val="1E1A14"/>
                </a:solidFill>
                <a:latin typeface="Calibri"/>
              </a:rPr>
              <a:t> And the answer? Still humans.</a:t>
            </a:r>
          </a:p>
        </p:txBody>
      </p:sp>
      <p:sp>
        <p:nvSpPr>
          <p:cNvPr id="6" name="Rectangle 5"/>
          <p:cNvSpPr/>
          <p:nvPr/>
        </p:nvSpPr>
        <p:spPr>
          <a:xfrm>
            <a:off x="548640" y="1181434"/>
            <a:ext cx="27432" cy="1146489"/>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322875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1109441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548640" y="1299421"/>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1417319" y="1299421"/>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554479"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2286000" y="1299421"/>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42316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3154680" y="1299421"/>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9184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548640" y="1537165"/>
          <a:ext cx="11094414" cy="3610054"/>
        </p:xfrm>
        <a:graphic>
          <a:graphicData uri="http://schemas.openxmlformats.org/drawingml/2006/table">
            <a:tbl>
              <a:tblPr firstRow="0" bandRow="0">
                <a:tableStyleId>{5940675A-B579-460E-94D1-54222C63F5DA}</a:tableStyleId>
              </a:tblPr>
              <a:tblGrid>
                <a:gridCol w="2148840"/>
                <a:gridCol w="1490929"/>
                <a:gridCol w="1490929"/>
                <a:gridCol w="1490929"/>
                <a:gridCol w="1490929"/>
                <a:gridCol w="1490929"/>
                <a:gridCol w="1490929"/>
              </a:tblGrid>
              <a:tr h="880510">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Prestige fragrance sales will grow at a compound annual rate of 8% from 2025 to 2030.</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Luxury fragrance brands will achieve higher operating margins in 2026 than in 2025 due to improved pricing power and reduced promotional spending.</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The primary driver of luxury fragrance growth in 2026 will be gift purchases, which account for 35–40% of sales and peak in Q4.</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AI-driven personalization will be implemented at scale by 2026 in luxury fragrance brands, with measurable impact on customer acquisition and sales conversion.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5. The luxury fragrance market will see a significant increase in niche and ultra-premium fragrances by 2026, driven by scarcity, collectability, and price sensitivity.</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6. Interparfums' Solférino Paris will achieve international market penetration of at least 10% in Asia and the Middle East by 2026.</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660684">
                <a:tc>
                  <a:txBody>
                    <a:bodyPr wrap="square"/>
                    <a:lstStyle/>
                    <a:p>
                      <a:pPr algn="r"/>
                      <a:r>
                        <a:rPr sz="800" b="0" i="0">
                          <a:solidFill>
                            <a:srgbClr val="1E1A14"/>
                          </a:solidFill>
                          <a:latin typeface="Calibri"/>
                        </a:rPr>
                        <a:t>storebrands.com, coty.com, cosmeticsbusiness.com, businessoffashion.com, www.gcì — Research note · September 28, 2026</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State of Fashion: Luxury</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C9C5BD"/>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C9C5BD"/>
                    </a:solidFill>
                  </a:tcPr>
                </a:tc>
              </a:tr>
              <a:tr h="412638">
                <a:tc>
                  <a:txBody>
                    <a:bodyPr wrap="square"/>
                    <a:lstStyle/>
                    <a:p>
                      <a:pPr algn="r"/>
                      <a:r>
                        <a:rPr sz="800" b="0" i="0">
                          <a:solidFill>
                            <a:srgbClr val="1E1A14"/>
                          </a:solidFill>
                          <a:latin typeface="Calibri"/>
                        </a:rPr>
                        <a:t>The Economist — Industry Talks Bulgari CEO Jean-Christophe Babin</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C9C5BD"/>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r>
              <a:tr h="310896">
                <a:tc>
                  <a:txBody>
                    <a:bodyPr wrap="square"/>
                    <a:lstStyle/>
                    <a:p>
                      <a:pPr algn="r"/>
                      <a:r>
                        <a:rPr sz="800" b="0" i="0">
                          <a:solidFill>
                            <a:srgbClr val="1E1A14"/>
                          </a:solidFill>
                          <a:latin typeface="Calibri"/>
                        </a:rPr>
                        <a:t>McKinsey &amp; Company</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Economist — Luxury Perfume Economics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Premium Beauty News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r>
              <a:tr h="412638">
                <a:tc>
                  <a:txBody>
                    <a:bodyPr wrap="square"/>
                    <a:lstStyle/>
                    <a:p>
                      <a:pPr algn="r"/>
                      <a:r>
                        <a:rPr sz="800" b="0" i="0">
                          <a:solidFill>
                            <a:srgbClr val="1E1A14"/>
                          </a:solidFill>
                          <a:latin typeface="Calibri"/>
                        </a:rPr>
                        <a:t>The Economist — luxury brand strategy and financial performance</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1109441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548640" y="1299421"/>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1417319" y="1299421"/>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554479"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2286000" y="1299421"/>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42316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3154680" y="1299421"/>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9184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548640" y="1537165"/>
          <a:ext cx="11094414" cy="2745886"/>
        </p:xfrm>
        <a:graphic>
          <a:graphicData uri="http://schemas.openxmlformats.org/drawingml/2006/table">
            <a:tbl>
              <a:tblPr firstRow="0" bandRow="0">
                <a:tableStyleId>{5940675A-B579-460E-94D1-54222C63F5DA}</a:tableStyleId>
              </a:tblPr>
              <a:tblGrid>
                <a:gridCol w="2148840"/>
                <a:gridCol w="1490929"/>
                <a:gridCol w="1490929"/>
                <a:gridCol w="1490929"/>
                <a:gridCol w="1490929"/>
                <a:gridCol w="1490929"/>
                <a:gridCol w="1490929"/>
              </a:tblGrid>
              <a:tr h="880510">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Prestige fragrance sales will grow at a compound annual rate of 8% from 2025 to 2030.</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Luxury fragrance brands will achieve higher operating margins in 2026 than in 2025 due to improved pricing power and reduced promotional spending.</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The primary driver of luxury fragrance growth in 2026 will be gift purchases, which account for 35–40% of sales and peak in Q4.</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AI-driven personalization will be implemented at scale by 2026 in luxury fragrance brands, with measurable impact on customer acquisition and sales conversion.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5. The luxury fragrance market will see a significant increase in niche and ultra-premium fragrances by 2026, driven by scarcity, collectability, and price sensitivity.</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6. Interparfums' Solférino Paris will achieve international market penetration of at least 10% in Asia and the Middle East by 2026.</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The Estée Lauder Companies — Earnings Call</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Bain–Comité Colbert — Use Cases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Financial Times — HTSI Beauty</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Vogue Business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GSB</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Nicolas Héronymus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Premium Beauty News</a:t>
            </a:r>
          </a:p>
          <a:p>
            <a:pPr algn="l">
              <a:lnSpc>
                <a:spcPct val="100000"/>
              </a:lnSpc>
              <a:spcAft>
                <a:spcPts val="600"/>
              </a:spcAft>
              <a:buNone/>
            </a:pPr>
            <a:r>
              <a:rPr sz="700" b="0" i="0">
                <a:solidFill>
                  <a:srgbClr val="615D56"/>
                </a:solidFill>
                <a:latin typeface="Calibri"/>
              </a:rPr>
              <a:t>“Our strategy isn’t swayed by economic ups and downs,” says Interparfums CEO - Premium Beauty News.pdf</a:t>
            </a:r>
          </a:p>
          <a:p>
            <a:pPr algn="l">
              <a:lnSpc>
                <a:spcPct val="100000"/>
              </a:lnSpc>
              <a:spcAft>
                <a:spcPts val="600"/>
              </a:spcAft>
              <a:buNone/>
            </a:pPr>
            <a:r>
              <a:rPr sz="950" b="0" i="0">
                <a:solidFill>
                  <a:srgbClr val="615D56"/>
                </a:solidFill>
                <a:latin typeface="Calibri"/>
              </a:rPr>
              <a:t>Interparfums is pursuing a long-term, economically resilient strategy in the premium niche fragrance market through brand storytelling, international expansion, and portfolio consolidation.</a:t>
            </a:r>
          </a:p>
          <a:p>
            <a:pPr algn="l" marL="182880" indent="-182880">
              <a:lnSpc>
                <a:spcPct val="100000"/>
              </a:lnSpc>
              <a:spcBef>
                <a:spcPts val="300"/>
              </a:spcBef>
              <a:buFont typeface="Arial"/>
              <a:buChar char="•"/>
            </a:pPr>
            <a:r>
              <a:rPr sz="900" b="0" i="0">
                <a:solidFill>
                  <a:srgbClr val="1E1A14"/>
                </a:solidFill>
                <a:latin typeface="Calibri"/>
              </a:rPr>
              <a:t>Interparfums' strategy is not influenced by economic ups and downs, as evidenced by the continued development of Solférino Paris despite current economic conditions.</a:t>
            </a:r>
            <a:r>
              <a:rPr sz="900" b="0" i="0">
                <a:solidFill>
                  <a:srgbClr val="615D56"/>
                </a:solidFill>
                <a:latin typeface="Calibri"/>
              </a:rPr>
              <a:t> — “Our strategy has never been dictated by short-term economic swings.”</a:t>
            </a:r>
          </a:p>
          <a:p>
            <a:pPr algn="l" marL="182880" indent="-182880">
              <a:lnSpc>
                <a:spcPct val="100000"/>
              </a:lnSpc>
              <a:spcBef>
                <a:spcPts val="300"/>
              </a:spcBef>
              <a:buFont typeface="Arial"/>
              <a:buChar char="•"/>
            </a:pPr>
            <a:r>
              <a:rPr sz="900" b="0" i="0">
                <a:solidFill>
                  <a:srgbClr val="1E1A14"/>
                </a:solidFill>
                <a:latin typeface="Calibri"/>
              </a:rPr>
              <a:t>Solférino Paris is positioned as a brand rooted in Parisian heritage, drawing on the architectural and historical legacy of Interparfums' headquarters.</a:t>
            </a:r>
            <a:r>
              <a:rPr sz="900" b="0" i="0">
                <a:solidFill>
                  <a:srgbClr val="615D56"/>
                </a:solidFill>
                <a:latin typeface="Calibri"/>
              </a:rPr>
              <a:t> — “Solférino draws on a heritage that belongs not just to us, but to the city itself: Paris, with its places steeped in history and memory.”</a:t>
            </a:r>
          </a:p>
          <a:p>
            <a:pPr algn="l" marL="182880" indent="-182880">
              <a:lnSpc>
                <a:spcPct val="100000"/>
              </a:lnSpc>
              <a:spcBef>
                <a:spcPts val="300"/>
              </a:spcBef>
              <a:buFont typeface="Arial"/>
              <a:buChar char="•"/>
            </a:pPr>
            <a:r>
              <a:rPr sz="900" b="0" i="0">
                <a:solidFill>
                  <a:srgbClr val="1E1A14"/>
                </a:solidFill>
                <a:latin typeface="Calibri"/>
              </a:rPr>
              <a:t>The brand differentiates itself through storytelling rather than price or fragrance alone, emphasizing authenticity and a strong brand narrative.</a:t>
            </a:r>
            <a:r>
              <a:rPr sz="900" b="0" i="0">
                <a:solidFill>
                  <a:srgbClr val="615D56"/>
                </a:solidFill>
                <a:latin typeface="Calibri"/>
              </a:rPr>
              <a:t> — “Unlike many of our competitors, what truly sets us apart isn’t the price, the product, or even the fragrance itself—it’s the story we tell.”</a:t>
            </a:r>
          </a:p>
          <a:p>
            <a:pPr algn="l" marL="182880" indent="-182880">
              <a:lnSpc>
                <a:spcPct val="100000"/>
              </a:lnSpc>
              <a:spcBef>
                <a:spcPts val="300"/>
              </a:spcBef>
              <a:buFont typeface="Arial"/>
              <a:buChar char="•"/>
            </a:pPr>
            <a:r>
              <a:rPr sz="900" b="0" i="0">
                <a:solidFill>
                  <a:srgbClr val="1E1A14"/>
                </a:solidFill>
                <a:latin typeface="Calibri"/>
              </a:rPr>
              <a:t>Solférino Paris is gaining strong international traction, with positive reception in Asia, the Middle East, and key department stores like Selfridges and Drugstore des Champs-Élysées.</a:t>
            </a:r>
            <a:r>
              <a:rPr sz="900" b="0" i="0">
                <a:solidFill>
                  <a:srgbClr val="615D56"/>
                </a:solidFill>
                <a:latin typeface="Calibri"/>
              </a:rPr>
              <a:t> — “Sales have been strong in the first three weeks, both at the Drugstore des Champs-Élysées and at Selfridges. We’ve received a very positive reception in Asia and the Middle East.”</a:t>
            </a:r>
          </a:p>
          <a:p>
            <a:pPr algn="l" marL="182880" indent="-182880">
              <a:lnSpc>
                <a:spcPct val="100000"/>
              </a:lnSpc>
              <a:spcBef>
                <a:spcPts val="300"/>
              </a:spcBef>
              <a:buFont typeface="Arial"/>
              <a:buChar char="•"/>
            </a:pPr>
            <a:r>
              <a:rPr sz="900" b="0" i="0">
                <a:solidFill>
                  <a:srgbClr val="1E1A14"/>
                </a:solidFill>
                <a:latin typeface="Calibri"/>
              </a:rPr>
              <a:t>Interparfums is expanding its presence in the premium niche fragrance market by acquiring Goutal and consolidating its portfolio with Van Cleef &amp; Arpels and Solférino Paris.</a:t>
            </a:r>
            <a:r>
              <a:rPr sz="900" b="0" i="0">
                <a:solidFill>
                  <a:srgbClr val="615D56"/>
                </a:solidFill>
                <a:latin typeface="Calibri"/>
              </a:rPr>
              <a:t> — “We plan to open 200 or 300 stores internationally, thus maintaining a selective distribution network that reflects the brand’s excellence.”</a:t>
            </a:r>
          </a:p>
          <a:p>
            <a:pPr algn="l" marL="182880" indent="-182880">
              <a:lnSpc>
                <a:spcPct val="100000"/>
              </a:lnSpc>
              <a:spcBef>
                <a:spcPts val="300"/>
              </a:spcBef>
              <a:spcAft>
                <a:spcPts val="1200"/>
              </a:spcAft>
              <a:buFont typeface="Arial"/>
              <a:buChar char="•"/>
            </a:pPr>
            <a:r>
              <a:rPr sz="900" b="0" i="0">
                <a:solidFill>
                  <a:srgbClr val="1E1A14"/>
                </a:solidFill>
                <a:latin typeface="Calibri"/>
              </a:rPr>
              <a:t>The niche perfume market is growing at 15% in value and 7% in volume, driven by consumer demand for premium, story-driven, and exclusive fragrances.</a:t>
            </a:r>
            <a:r>
              <a:rPr sz="900" b="0" i="0">
                <a:solidFill>
                  <a:srgbClr val="615D56"/>
                </a:solidFill>
                <a:latin typeface="Calibri"/>
              </a:rPr>
              <a:t> — “The niche perfume market is growing at around 15% in value and 7% in volume, with selling prices roughly double those of mainstream retail products.”</a:t>
            </a:r>
          </a:p>
        </p:txBody>
      </p:sp>
      <p:sp>
        <p:nvSpPr>
          <p:cNvPr id="6" name="Rectangle 5"/>
          <p:cNvSpPr/>
          <p:nvPr/>
        </p:nvSpPr>
        <p:spPr>
          <a:xfrm>
            <a:off x="548640" y="480043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 — luxury brand strategy and financial performance</a:t>
            </a:r>
          </a:p>
          <a:p>
            <a:pPr algn="l">
              <a:lnSpc>
                <a:spcPct val="100000"/>
              </a:lnSpc>
              <a:spcAft>
                <a:spcPts val="600"/>
              </a:spcAft>
              <a:buNone/>
            </a:pPr>
            <a:r>
              <a:rPr sz="700" b="0" i="0">
                <a:solidFill>
                  <a:srgbClr val="615D56"/>
                </a:solidFill>
                <a:latin typeface="Calibri"/>
              </a:rPr>
              <a:t>ChatGPTReport2.docx</a:t>
            </a:r>
          </a:p>
          <a:p>
            <a:pPr algn="l">
              <a:lnSpc>
                <a:spcPct val="100000"/>
              </a:lnSpc>
              <a:spcAft>
                <a:spcPts val="600"/>
              </a:spcAft>
              <a:buNone/>
            </a:pPr>
            <a:r>
              <a:rPr sz="950" b="0" i="0">
                <a:solidFill>
                  <a:srgbClr val="615D56"/>
                </a:solidFill>
                <a:latin typeface="Calibri"/>
              </a:rPr>
              <a:t>The strategic tension between brand desirability and financial performance—particularly in luxury perfume—is real and measurable, and financial outcomes like operating profit, margin, and revenue mix provide critical evidence of whether brand strategies are working.</a:t>
            </a:r>
          </a:p>
          <a:p>
            <a:pPr algn="l" marL="182880" indent="-182880">
              <a:lnSpc>
                <a:spcPct val="100000"/>
              </a:lnSpc>
              <a:spcBef>
                <a:spcPts val="300"/>
              </a:spcBef>
              <a:buFont typeface="Arial"/>
              <a:buChar char="•"/>
            </a:pPr>
            <a:r>
              <a:rPr sz="900" b="0" i="0">
                <a:solidFill>
                  <a:srgbClr val="1E1A14"/>
                </a:solidFill>
                <a:latin typeface="Calibri"/>
              </a:rPr>
              <a:t>LVMH Perfumes &amp; Cosmetics achieved flat organic revenue in 2025 but improved operating profit by 8% and operating margin from 8.0% to 8.9%.</a:t>
            </a:r>
            <a:r>
              <a:rPr sz="900" b="0" i="0">
                <a:solidFill>
                  <a:srgbClr val="615D56"/>
                </a:solidFill>
                <a:latin typeface="Calibri"/>
              </a:rPr>
              <a:t> — “Revenue: ~flat/down; Operating profit: +8%; Operating margin: 8.0% → 8.9% (LVMH)”</a:t>
            </a:r>
          </a:p>
          <a:p>
            <a:pPr algn="l" marL="182880" indent="-182880">
              <a:lnSpc>
                <a:spcPct val="100000"/>
              </a:lnSpc>
              <a:spcBef>
                <a:spcPts val="300"/>
              </a:spcBef>
              <a:buFont typeface="Arial"/>
              <a:buChar char="•"/>
            </a:pPr>
            <a:r>
              <a:rPr sz="900" b="0" i="0">
                <a:solidFill>
                  <a:srgbClr val="1E1A14"/>
                </a:solidFill>
                <a:latin typeface="Calibri"/>
              </a:rPr>
              <a:t>New fragrance launches generate excitement but do not guarantee increased EBIT due to high marketing and distribution costs.</a:t>
            </a:r>
            <a:r>
              <a:rPr sz="900" b="0" i="0">
                <a:solidFill>
                  <a:srgbClr val="615D56"/>
                </a:solidFill>
                <a:latin typeface="Calibri"/>
              </a:rPr>
              <a:t> — “New launch → revenue ↑ doesn't necessarily mean → EBIT ↑ (LVMH)”</a:t>
            </a:r>
          </a:p>
          <a:p>
            <a:pPr algn="l" marL="182880" indent="-182880">
              <a:lnSpc>
                <a:spcPct val="100000"/>
              </a:lnSpc>
              <a:spcBef>
                <a:spcPts val="300"/>
              </a:spcBef>
              <a:buFont typeface="Arial"/>
              <a:buChar char="•"/>
            </a:pPr>
            <a:r>
              <a:rPr sz="900" b="0" i="0">
                <a:solidFill>
                  <a:srgbClr val="1E1A14"/>
                </a:solidFill>
                <a:latin typeface="Calibri"/>
              </a:rPr>
              <a:t>More than 80% of luxury industry growth from 2019–2023 came from price increases, suggesting price elasticity may have reached a ceiling.</a:t>
            </a:r>
            <a:r>
              <a:rPr sz="900" b="0" i="0">
                <a:solidFill>
                  <a:srgbClr val="615D56"/>
                </a:solidFill>
                <a:latin typeface="Calibri"/>
              </a:rPr>
              <a:t> — “McKinsey estimates &gt;80% growth from price increases (McKinsey &amp; Company)”</a:t>
            </a:r>
          </a:p>
          <a:p>
            <a:pPr algn="l" marL="182880" indent="-182880">
              <a:lnSpc>
                <a:spcPct val="100000"/>
              </a:lnSpc>
              <a:spcBef>
                <a:spcPts val="300"/>
              </a:spcBef>
              <a:buFont typeface="Arial"/>
              <a:buChar char="•"/>
            </a:pPr>
            <a:r>
              <a:rPr sz="900" b="0" i="0">
                <a:solidFill>
                  <a:srgbClr val="1E1A14"/>
                </a:solidFill>
                <a:latin typeface="Calibri"/>
              </a:rPr>
              <a:t>Selective distribution can improve margins and exclusivity, but may destroy value if it reduces sales volume without offsetting pricing power.</a:t>
            </a:r>
            <a:r>
              <a:rPr sz="900" b="0" i="0">
                <a:solidFill>
                  <a:srgbClr val="615D56"/>
                </a:solidFill>
                <a:latin typeface="Calibri"/>
              </a:rPr>
              <a:t> — “Scenario B — sales fall to 600,000 bottles; volume not recovered (Bulgari example)”</a:t>
            </a:r>
          </a:p>
          <a:p>
            <a:pPr algn="l" marL="182880" indent="-182880">
              <a:lnSpc>
                <a:spcPct val="100000"/>
              </a:lnSpc>
              <a:spcBef>
                <a:spcPts val="300"/>
              </a:spcBef>
              <a:buFont typeface="Arial"/>
              <a:buChar char="•"/>
            </a:pPr>
            <a:r>
              <a:rPr sz="900" b="0" i="0">
                <a:solidFill>
                  <a:srgbClr val="1E1A14"/>
                </a:solidFill>
                <a:latin typeface="Calibri"/>
              </a:rPr>
              <a:t>High gross margins (e.g., Interparfums at 63.6%) mask weak operating margins (18.2%) after accounting for marketing and SG&amp;A expenses.</a:t>
            </a:r>
            <a:r>
              <a:rPr sz="900" b="0" i="0">
                <a:solidFill>
                  <a:srgbClr val="615D56"/>
                </a:solidFill>
                <a:latin typeface="Calibri"/>
              </a:rPr>
              <a:t> — “Gross margin: 63.6%; Operating margin: 18.2% (Interparfums Finance)”</a:t>
            </a:r>
          </a:p>
          <a:p>
            <a:pPr algn="l" marL="182880" indent="-182880">
              <a:lnSpc>
                <a:spcPct val="100000"/>
              </a:lnSpc>
              <a:spcBef>
                <a:spcPts val="300"/>
              </a:spcBef>
              <a:spcAft>
                <a:spcPts val="1200"/>
              </a:spcAft>
              <a:buFont typeface="Arial"/>
              <a:buChar char="•"/>
            </a:pPr>
            <a:r>
              <a:rPr sz="900" b="0" i="0">
                <a:solidFill>
                  <a:srgbClr val="1E1A14"/>
                </a:solidFill>
                <a:latin typeface="Calibri"/>
              </a:rPr>
              <a:t>CEO-driven brand investment may lead to short-term EBIT declines in exchange for long-term brand equity, making one-year earnings misleading.</a:t>
            </a:r>
            <a:r>
              <a:rPr sz="900" b="0" i="0">
                <a:solidFill>
                  <a:srgbClr val="615D56"/>
                </a:solidFill>
                <a:latin typeface="Calibri"/>
              </a:rPr>
              <a:t> — “Lower current EBIT in exchange for higher future brand equity (Interparfums)”</a:t>
            </a:r>
          </a:p>
        </p:txBody>
      </p:sp>
      <p:sp>
        <p:nvSpPr>
          <p:cNvPr id="8" name="Rectangle 7"/>
          <p:cNvSpPr/>
          <p:nvPr/>
        </p:nvSpPr>
        <p:spPr>
          <a:xfrm>
            <a:off x="6301587" y="4389605"/>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Estée Lauder Companies — Earnings Call</a:t>
            </a:r>
          </a:p>
          <a:p>
            <a:pPr algn="l">
              <a:lnSpc>
                <a:spcPct val="100000"/>
              </a:lnSpc>
              <a:spcAft>
                <a:spcPts val="600"/>
              </a:spcAft>
              <a:buNone/>
            </a:pPr>
            <a:r>
              <a:rPr sz="700" b="0" i="0">
                <a:solidFill>
                  <a:srgbClr val="615D56"/>
                </a:solidFill>
                <a:latin typeface="Calibri"/>
              </a:rPr>
              <a:t>ESTELAUDRREarnings.txt</a:t>
            </a:r>
          </a:p>
          <a:p>
            <a:pPr algn="l">
              <a:lnSpc>
                <a:spcPct val="100000"/>
              </a:lnSpc>
              <a:spcAft>
                <a:spcPts val="600"/>
              </a:spcAft>
              <a:buNone/>
            </a:pPr>
            <a:r>
              <a:rPr sz="950" b="0" i="0">
                <a:solidFill>
                  <a:srgbClr val="615D56"/>
                </a:solidFill>
                <a:latin typeface="Calibri"/>
              </a:rPr>
              <a:t>Estée Lauder is transitioning from a sales decline in 2025 to a more stable and growth-oriented outlook in 2026, driven by margin expansion, strategic restructuring, improved channel performance, and targeted market share gains in key regions like China and North America, despite challenges in travel retail.</a:t>
            </a:r>
          </a:p>
          <a:p>
            <a:pPr algn="l" marL="182880" indent="-182880">
              <a:lnSpc>
                <a:spcPct val="100000"/>
              </a:lnSpc>
              <a:spcBef>
                <a:spcPts val="300"/>
              </a:spcBef>
              <a:buFont typeface="Arial"/>
              <a:buChar char="•"/>
            </a:pPr>
            <a:r>
              <a:rPr sz="900" b="0" i="0">
                <a:solidFill>
                  <a:srgbClr val="1E1A14"/>
                </a:solidFill>
                <a:latin typeface="Calibri"/>
              </a:rPr>
              <a:t>Fiscal 2025 saw an 8% organic sales decline, primarily due to a 28% drop in travel retail from weak conversion and strategic decisions.</a:t>
            </a:r>
            <a:r>
              <a:rPr sz="900" b="0" i="0">
                <a:solidFill>
                  <a:srgbClr val="615D56"/>
                </a:solidFill>
                <a:latin typeface="Calibri"/>
              </a:rPr>
              <a:t> — “Fiscal 2025 organic sales decline, travel retail decline of 28%”</a:t>
            </a:r>
          </a:p>
          <a:p>
            <a:pPr algn="l" marL="182880" indent="-182880">
              <a:lnSpc>
                <a:spcPct val="100000"/>
              </a:lnSpc>
              <a:spcBef>
                <a:spcPts val="300"/>
              </a:spcBef>
              <a:buFont typeface="Arial"/>
              <a:buChar char="•"/>
            </a:pPr>
            <a:r>
              <a:rPr sz="900" b="0" i="0">
                <a:solidFill>
                  <a:srgbClr val="1E1A14"/>
                </a:solidFill>
                <a:latin typeface="Calibri"/>
              </a:rPr>
              <a:t>Gross margin expanded 230 basis points to 74% in fiscal 2025, driven by PRGP benefits and better-than-expected performance, with volume deleveraging contributing to the improvement.</a:t>
            </a:r>
            <a:r>
              <a:rPr sz="900" b="0" i="0">
                <a:solidFill>
                  <a:srgbClr val="615D56"/>
                </a:solidFill>
                <a:latin typeface="Calibri"/>
              </a:rPr>
              <a:t> — “Gross margin expanded 230 basis points, PRGP benefits, volume deleveraging”</a:t>
            </a:r>
          </a:p>
          <a:p>
            <a:pPr algn="l" marL="182880" indent="-182880">
              <a:lnSpc>
                <a:spcPct val="100000"/>
              </a:lnSpc>
              <a:spcBef>
                <a:spcPts val="300"/>
              </a:spcBef>
              <a:buFont typeface="Arial"/>
              <a:buChar char="•"/>
            </a:pPr>
            <a:r>
              <a:rPr sz="900" b="0" i="0">
                <a:solidFill>
                  <a:srgbClr val="1E1A14"/>
                </a:solidFill>
                <a:latin typeface="Calibri"/>
              </a:rPr>
              <a:t>The company gained prestige beauty market share in China, Japan, and the U.S. in the second half of fiscal 2025, led by strong growth in La Mer, Le Labo, and The Ordinary.</a:t>
            </a:r>
            <a:r>
              <a:rPr sz="900" b="0" i="0">
                <a:solidFill>
                  <a:srgbClr val="615D56"/>
                </a:solidFill>
                <a:latin typeface="Calibri"/>
              </a:rPr>
              <a:t> — “Prestige beauty share gains in China, Japan, U.S., growth in La Mer, Le Labo, The Ordinary”</a:t>
            </a:r>
          </a:p>
          <a:p>
            <a:pPr algn="l" marL="182880" indent="-182880">
              <a:lnSpc>
                <a:spcPct val="100000"/>
              </a:lnSpc>
              <a:spcBef>
                <a:spcPts val="300"/>
              </a:spcBef>
              <a:buFont typeface="Arial"/>
              <a:buChar char="•"/>
            </a:pPr>
            <a:r>
              <a:rPr sz="900" b="0" i="0">
                <a:solidFill>
                  <a:srgbClr val="1E1A14"/>
                </a:solidFill>
                <a:latin typeface="Calibri"/>
              </a:rPr>
              <a:t>Online sales reached 31% of total reported sales in fiscal 2025, up from 28% in 2024, and are expected to grow further.</a:t>
            </a:r>
            <a:r>
              <a:rPr sz="900" b="0" i="0">
                <a:solidFill>
                  <a:srgbClr val="615D56"/>
                </a:solidFill>
                <a:latin typeface="Calibri"/>
              </a:rPr>
              <a:t> — “Online sales at 31% in 2025, up from 28% in 2024”</a:t>
            </a:r>
          </a:p>
          <a:p>
            <a:pPr algn="l" marL="182880" indent="-182880">
              <a:lnSpc>
                <a:spcPct val="100000"/>
              </a:lnSpc>
              <a:spcBef>
                <a:spcPts val="300"/>
              </a:spcBef>
              <a:buFont typeface="Arial"/>
              <a:buChar char="•"/>
            </a:pPr>
            <a:r>
              <a:rPr sz="900" b="0" i="0">
                <a:solidFill>
                  <a:srgbClr val="1E1A14"/>
                </a:solidFill>
                <a:latin typeface="Calibri"/>
              </a:rPr>
              <a:t>Fiscal 2026 guidance includes flat to 3% organic sales growth, margin expansion, and a target of 165 basis points in operating margin improvement.</a:t>
            </a:r>
            <a:r>
              <a:rPr sz="900" b="0" i="0">
                <a:solidFill>
                  <a:srgbClr val="615D56"/>
                </a:solidFill>
                <a:latin typeface="Calibri"/>
              </a:rPr>
              <a:t> — “Fiscal 2026 guidance: flat to 3% organic sales, 165 bps operating margin expansion”</a:t>
            </a:r>
          </a:p>
          <a:p>
            <a:pPr algn="l" marL="182880" indent="-182880">
              <a:lnSpc>
                <a:spcPct val="100000"/>
              </a:lnSpc>
              <a:spcBef>
                <a:spcPts val="300"/>
              </a:spcBef>
              <a:buFont typeface="Arial"/>
              <a:buChar char="•"/>
            </a:pPr>
            <a:r>
              <a:rPr sz="900" b="0" i="0">
                <a:solidFill>
                  <a:srgbClr val="1E1A14"/>
                </a:solidFill>
                <a:latin typeface="Calibri"/>
              </a:rPr>
              <a:t>The company plans to significantly reduce discounting in fiscal 2026 and invest in AI to improve media ROI by 31%.</a:t>
            </a:r>
            <a:r>
              <a:rPr sz="900" b="0" i="0">
                <a:solidFill>
                  <a:srgbClr val="615D56"/>
                </a:solidFill>
                <a:latin typeface="Calibri"/>
              </a:rPr>
              <a:t> — “Reduce discounting, AI investment for 31% media ROI improvement”</a:t>
            </a:r>
          </a:p>
          <a:p>
            <a:pPr algn="l" marL="182880" indent="-182880">
              <a:lnSpc>
                <a:spcPct val="100000"/>
              </a:lnSpc>
              <a:spcBef>
                <a:spcPts val="300"/>
              </a:spcBef>
              <a:buFont typeface="Arial"/>
              <a:buChar char="•"/>
            </a:pPr>
            <a:r>
              <a:rPr sz="900" b="0" i="0">
                <a:solidFill>
                  <a:srgbClr val="1E1A14"/>
                </a:solidFill>
                <a:latin typeface="Calibri"/>
              </a:rPr>
              <a:t>The company completed a major organizational restructuring, consolidating seven regions into four geographical areas: Americas, EMEA, Asia, travel retail, and China as a standalone region.</a:t>
            </a:r>
            <a:r>
              <a:rPr sz="900" b="0" i="0">
                <a:solidFill>
                  <a:srgbClr val="615D56"/>
                </a:solidFill>
                <a:latin typeface="Calibri"/>
              </a:rPr>
              <a:t> — “Consolidation of seven regions into four areas including China as standalone”</a:t>
            </a:r>
          </a:p>
          <a:p>
            <a:pPr algn="l" marL="182880" indent="-182880">
              <a:lnSpc>
                <a:spcPct val="100000"/>
              </a:lnSpc>
              <a:spcBef>
                <a:spcPts val="300"/>
              </a:spcBef>
              <a:spcAft>
                <a:spcPts val="1200"/>
              </a:spcAft>
              <a:buFont typeface="Arial"/>
              <a:buChar char="•"/>
            </a:pPr>
            <a:r>
              <a:rPr sz="900" b="0" i="0">
                <a:solidFill>
                  <a:srgbClr val="1E1A14"/>
                </a:solidFill>
                <a:latin typeface="Calibri"/>
              </a:rPr>
              <a:t>Operating margin improvement in fiscal 2026 will primarily result from SG&amp;A reductions through operational efficiency, outsourcing, and shared services, not just gross margin expansion.</a:t>
            </a:r>
            <a:r>
              <a:rPr sz="900" b="0" i="0">
                <a:solidFill>
                  <a:srgbClr val="615D56"/>
                </a:solidFill>
                <a:latin typeface="Calibri"/>
              </a:rPr>
              <a:t> — “Operating margin improvement driven by SG&amp;A reductions, not just gross margin”</a:t>
            </a:r>
          </a:p>
        </p:txBody>
      </p:sp>
      <p:sp>
        <p:nvSpPr>
          <p:cNvPr id="6" name="Rectangle 5"/>
          <p:cNvSpPr/>
          <p:nvPr/>
        </p:nvSpPr>
        <p:spPr>
          <a:xfrm>
            <a:off x="548640" y="5163435"/>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Financial Times — HTSI Beauty</a:t>
            </a:r>
          </a:p>
          <a:p>
            <a:pPr algn="l">
              <a:lnSpc>
                <a:spcPct val="100000"/>
              </a:lnSpc>
              <a:spcAft>
                <a:spcPts val="600"/>
              </a:spcAft>
              <a:buNone/>
            </a:pPr>
            <a:r>
              <a:rPr sz="700" b="0" i="0">
                <a:solidFill>
                  <a:srgbClr val="615D56"/>
                </a:solidFill>
                <a:latin typeface="Calibri"/>
              </a:rPr>
              <a:t>How to make a bestselling perfume, by Marc Puig.pdf</a:t>
            </a:r>
          </a:p>
          <a:p>
            <a:pPr algn="l">
              <a:lnSpc>
                <a:spcPct val="100000"/>
              </a:lnSpc>
              <a:spcAft>
                <a:spcPts val="600"/>
              </a:spcAft>
              <a:buNone/>
            </a:pPr>
            <a:r>
              <a:rPr sz="950" b="0" i="0">
                <a:solidFill>
                  <a:srgbClr val="615D56"/>
                </a:solidFill>
                <a:latin typeface="Calibri"/>
              </a:rPr>
              <a:t>Puig’s strategy of focusing on premium fragrances, curating authentic brands with strong identities, and maintaining family-led control has driven consistent growth and market differentiation in the beauty sector.</a:t>
            </a:r>
          </a:p>
          <a:p>
            <a:pPr algn="l" marL="182880" indent="-182880">
              <a:lnSpc>
                <a:spcPct val="100000"/>
              </a:lnSpc>
              <a:spcBef>
                <a:spcPts val="300"/>
              </a:spcBef>
              <a:buFont typeface="Arial"/>
              <a:buChar char="•"/>
            </a:pPr>
            <a:r>
              <a:rPr sz="900" b="0" i="0">
                <a:solidFill>
                  <a:srgbClr val="1E1A14"/>
                </a:solidFill>
                <a:latin typeface="Calibri"/>
              </a:rPr>
              <a:t>Puig has achieved consistent revenue growth, rising over 10% to €4.79 billion in 2024.</a:t>
            </a:r>
            <a:r>
              <a:rPr sz="900" b="0" i="0">
                <a:solidFill>
                  <a:srgbClr val="615D56"/>
                </a:solidFill>
                <a:latin typeface="Calibri"/>
              </a:rPr>
              <a:t> — “revenue soared by more than 10 per cent to €4.79 billion in 2024”</a:t>
            </a:r>
          </a:p>
          <a:p>
            <a:pPr algn="l" marL="182880" indent="-182880">
              <a:lnSpc>
                <a:spcPct val="100000"/>
              </a:lnSpc>
              <a:spcBef>
                <a:spcPts val="300"/>
              </a:spcBef>
              <a:buFont typeface="Arial"/>
              <a:buChar char="•"/>
            </a:pPr>
            <a:r>
              <a:rPr sz="900" b="0" i="0">
                <a:solidFill>
                  <a:srgbClr val="1E1A14"/>
                </a:solidFill>
                <a:latin typeface="Calibri"/>
              </a:rPr>
              <a:t>Puig's prestige fragrance market share increased from 3% to 11.5% between 2004 and 2024.</a:t>
            </a:r>
            <a:r>
              <a:rPr sz="900" b="0" i="0">
                <a:solidFill>
                  <a:srgbClr val="615D56"/>
                </a:solidFill>
                <a:latin typeface="Calibri"/>
              </a:rPr>
              <a:t> — “prestige selective fragrance market share rose from three per cent to 11.5 per cent between 2004 and 2024”</a:t>
            </a:r>
          </a:p>
          <a:p>
            <a:pPr algn="l" marL="182880" indent="-182880">
              <a:lnSpc>
                <a:spcPct val="100000"/>
              </a:lnSpc>
              <a:spcBef>
                <a:spcPts val="300"/>
              </a:spcBef>
              <a:buFont typeface="Arial"/>
              <a:buChar char="•"/>
            </a:pPr>
            <a:r>
              <a:rPr sz="900" b="0" i="0">
                <a:solidFill>
                  <a:srgbClr val="1E1A14"/>
                </a:solidFill>
                <a:latin typeface="Calibri"/>
              </a:rPr>
              <a:t>Puig's strategy focuses on premium fragrances and brand curation, avoiding mass-market products.</a:t>
            </a:r>
            <a:r>
              <a:rPr sz="900" b="0" i="0">
                <a:solidFill>
                  <a:srgbClr val="615D56"/>
                </a:solidFill>
                <a:latin typeface="Calibri"/>
              </a:rPr>
              <a:t> — “jettison the soaps and deodorants, zone in on the premium”</a:t>
            </a:r>
          </a:p>
          <a:p>
            <a:pPr algn="l" marL="182880" indent="-182880">
              <a:lnSpc>
                <a:spcPct val="100000"/>
              </a:lnSpc>
              <a:spcBef>
                <a:spcPts val="300"/>
              </a:spcBef>
              <a:buFont typeface="Arial"/>
              <a:buChar char="•"/>
            </a:pPr>
            <a:r>
              <a:rPr sz="900" b="0" i="0">
                <a:solidFill>
                  <a:srgbClr val="1E1A14"/>
                </a:solidFill>
                <a:latin typeface="Calibri"/>
              </a:rPr>
              <a:t>Puig's brand portfolio emphasizes authenticity, with each label having a unique story and soul.</a:t>
            </a:r>
            <a:r>
              <a:rPr sz="900" b="0" i="0">
                <a:solidFill>
                  <a:srgbClr val="615D56"/>
                </a:solidFill>
                <a:latin typeface="Calibri"/>
              </a:rPr>
              <a:t> — “we ensure that every brand has a story to tell, has a soul, and has a reason to exist”</a:t>
            </a:r>
          </a:p>
          <a:p>
            <a:pPr algn="l" marL="182880" indent="-182880">
              <a:lnSpc>
                <a:spcPct val="100000"/>
              </a:lnSpc>
              <a:spcBef>
                <a:spcPts val="300"/>
              </a:spcBef>
              <a:buFont typeface="Arial"/>
              <a:buChar char="•"/>
            </a:pPr>
            <a:r>
              <a:rPr sz="900" b="0" i="0">
                <a:solidFill>
                  <a:srgbClr val="1E1A14"/>
                </a:solidFill>
                <a:latin typeface="Calibri"/>
              </a:rPr>
              <a:t>Carolina Herrera’s La Bomba fragrance is expected to become a cultural phenomenon similar to Good Girl.</a:t>
            </a:r>
            <a:r>
              <a:rPr sz="900" b="0" i="0">
                <a:solidFill>
                  <a:srgbClr val="615D56"/>
                </a:solidFill>
                <a:latin typeface="Calibri"/>
              </a:rPr>
              <a:t> — “Ana Trias is betting it will be a ‘cultural phenomenon’ like Good Girl”</a:t>
            </a:r>
          </a:p>
          <a:p>
            <a:pPr algn="l" marL="182880" indent="-182880">
              <a:lnSpc>
                <a:spcPct val="100000"/>
              </a:lnSpc>
              <a:spcBef>
                <a:spcPts val="300"/>
              </a:spcBef>
              <a:spcAft>
                <a:spcPts val="1200"/>
              </a:spcAft>
              <a:buFont typeface="Arial"/>
              <a:buChar char="•"/>
            </a:pPr>
            <a:r>
              <a:rPr sz="900" b="0" i="0">
                <a:solidFill>
                  <a:srgbClr val="1E1A14"/>
                </a:solidFill>
                <a:latin typeface="Calibri"/>
              </a:rPr>
              <a:t>Puig’s IPO raised €2.6 billion but faced a lackluster market reception with shares failing to recover.</a:t>
            </a:r>
            <a:r>
              <a:rPr sz="900" b="0" i="0">
                <a:solidFill>
                  <a:srgbClr val="615D56"/>
                </a:solidFill>
                <a:latin typeface="Calibri"/>
              </a:rPr>
              <a:t> — “shares stumbled from the gate and have yet to recover their footing”</a:t>
            </a:r>
          </a:p>
        </p:txBody>
      </p:sp>
      <p:sp>
        <p:nvSpPr>
          <p:cNvPr id="8" name="Rectangle 7"/>
          <p:cNvSpPr/>
          <p:nvPr/>
        </p:nvSpPr>
        <p:spPr>
          <a:xfrm>
            <a:off x="6301587" y="383150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 — Industry Talks Bulgari CEO Jean-Christophe Babin</a:t>
            </a:r>
          </a:p>
          <a:p>
            <a:pPr algn="l">
              <a:lnSpc>
                <a:spcPct val="100000"/>
              </a:lnSpc>
              <a:spcAft>
                <a:spcPts val="600"/>
              </a:spcAft>
              <a:buNone/>
            </a:pPr>
            <a:r>
              <a:rPr sz="700" b="0" i="0">
                <a:solidFill>
                  <a:srgbClr val="615D56"/>
                </a:solidFill>
                <a:latin typeface="Calibri"/>
              </a:rPr>
              <a:t>Industry Talks_ Bulgari CEO Jean-Christophe Babin.pdf</a:t>
            </a:r>
          </a:p>
          <a:p>
            <a:pPr algn="l">
              <a:lnSpc>
                <a:spcPct val="100000"/>
              </a:lnSpc>
              <a:spcAft>
                <a:spcPts val="600"/>
              </a:spcAft>
              <a:buNone/>
            </a:pPr>
            <a:r>
              <a:rPr sz="950" b="0" i="0">
                <a:solidFill>
                  <a:srgbClr val="615D56"/>
                </a:solidFill>
                <a:latin typeface="Calibri"/>
              </a:rPr>
              <a:t>The fragrance market remains resilient globally, with China experiencing a decline due to economic normalization, but Bulgari is adapting through strategic portfolio changes, sustainability efforts, and a strong performance in travel retail, particularly in Asia.</a:t>
            </a:r>
          </a:p>
          <a:p>
            <a:pPr algn="l" marL="182880" indent="-182880">
              <a:lnSpc>
                <a:spcPct val="100000"/>
              </a:lnSpc>
              <a:spcBef>
                <a:spcPts val="300"/>
              </a:spcBef>
              <a:buFont typeface="Arial"/>
              <a:buChar char="•"/>
            </a:pPr>
            <a:r>
              <a:rPr sz="900" b="0" i="0">
                <a:solidFill>
                  <a:srgbClr val="1E1A14"/>
                </a:solidFill>
                <a:latin typeface="Calibri"/>
              </a:rPr>
              <a:t>The fragrance market is resilient globally, with China being the only exception, where it declined by -7% to -8%.</a:t>
            </a:r>
            <a:r>
              <a:rPr sz="900" b="0" i="0">
                <a:solidFill>
                  <a:srgbClr val="615D56"/>
                </a:solidFill>
                <a:latin typeface="Calibri"/>
              </a:rPr>
              <a:t> — “fragrance market is quite resilient and posting sell-out growth in virtually all countries, with China being the exception.”</a:t>
            </a:r>
          </a:p>
          <a:p>
            <a:pPr algn="l" marL="182880" indent="-182880">
              <a:lnSpc>
                <a:spcPct val="100000"/>
              </a:lnSpc>
              <a:spcBef>
                <a:spcPts val="300"/>
              </a:spcBef>
              <a:buFont typeface="Arial"/>
              <a:buChar char="•"/>
            </a:pPr>
            <a:r>
              <a:rPr sz="900" b="0" i="0">
                <a:solidFill>
                  <a:srgbClr val="1E1A14"/>
                </a:solidFill>
                <a:latin typeface="Calibri"/>
              </a:rPr>
              <a:t>Bulgari is growing due to a reduction in distribution from 24,000 to 6,000 points of sale and a strategic repositioning of its high-end portfolio.</a:t>
            </a:r>
            <a:r>
              <a:rPr sz="900" b="0" i="0">
                <a:solidFill>
                  <a:srgbClr val="615D56"/>
                </a:solidFill>
                <a:latin typeface="Calibri"/>
              </a:rPr>
              <a:t> — “we are growing thanks to the restructuring we did over the past five years, which involved reducing distribution from 24,000 points of sale to 6,000.”</a:t>
            </a:r>
          </a:p>
          <a:p>
            <a:pPr algn="l" marL="182880" indent="-182880">
              <a:lnSpc>
                <a:spcPct val="100000"/>
              </a:lnSpc>
              <a:spcBef>
                <a:spcPts val="300"/>
              </a:spcBef>
              <a:buFont typeface="Arial"/>
              <a:buChar char="•"/>
            </a:pPr>
            <a:r>
              <a:rPr sz="900" b="0" i="0">
                <a:solidFill>
                  <a:srgbClr val="1E1A14"/>
                </a:solidFill>
                <a:latin typeface="Calibri"/>
              </a:rPr>
              <a:t>Bulgari has revitalized key fragrances like Omnia and Pour Homme with improved packaging, sustainability, and global re-launches.</a:t>
            </a:r>
            <a:r>
              <a:rPr sz="900" b="0" i="0">
                <a:solidFill>
                  <a:srgbClr val="615D56"/>
                </a:solidFill>
                <a:latin typeface="Calibri"/>
              </a:rPr>
              <a:t> — “we relaunched Omnia with new packaging that raised the quality perception... and re-launched Pour Homme globally this year.”</a:t>
            </a:r>
          </a:p>
          <a:p>
            <a:pPr algn="l" marL="182880" indent="-182880">
              <a:lnSpc>
                <a:spcPct val="100000"/>
              </a:lnSpc>
              <a:spcBef>
                <a:spcPts val="300"/>
              </a:spcBef>
              <a:buFont typeface="Arial"/>
              <a:buChar char="•"/>
            </a:pPr>
            <a:r>
              <a:rPr sz="900" b="0" i="0">
                <a:solidFill>
                  <a:srgbClr val="1E1A14"/>
                </a:solidFill>
                <a:latin typeface="Calibri"/>
              </a:rPr>
              <a:t>High-end fragrances priced above €200–€250 are seeing stronger growth than lower-priced, celebrity-backed fragrances in the €100–€130 range.</a:t>
            </a:r>
            <a:r>
              <a:rPr sz="900" b="0" i="0">
                <a:solidFill>
                  <a:srgbClr val="615D56"/>
                </a:solidFill>
                <a:latin typeface="Calibri"/>
              </a:rPr>
              <a:t> — “fragrances at the high-end retailing at above €200 to €250 continue to have much stronger growth than the core of the market.”</a:t>
            </a:r>
          </a:p>
          <a:p>
            <a:pPr algn="l" marL="182880" indent="-182880">
              <a:lnSpc>
                <a:spcPct val="100000"/>
              </a:lnSpc>
              <a:spcBef>
                <a:spcPts val="300"/>
              </a:spcBef>
              <a:buFont typeface="Arial"/>
              <a:buChar char="•"/>
            </a:pPr>
            <a:r>
              <a:rPr sz="900" b="0" i="0">
                <a:solidFill>
                  <a:srgbClr val="1E1A14"/>
                </a:solidFill>
                <a:latin typeface="Calibri"/>
              </a:rPr>
              <a:t>China’s economic crisis, driven by real estate and reduced disposable income, is causing a normalization of consumer spending, not a deep behavioral shift.</a:t>
            </a:r>
            <a:r>
              <a:rPr sz="900" b="0" i="0">
                <a:solidFill>
                  <a:srgbClr val="615D56"/>
                </a:solidFill>
                <a:latin typeface="Calibri"/>
              </a:rPr>
              <a:t> — “the disposable income that was available at the beginning of 2024 was much less than at the beginning of 2023.”</a:t>
            </a:r>
          </a:p>
          <a:p>
            <a:pPr algn="l" marL="182880" indent="-182880">
              <a:lnSpc>
                <a:spcPct val="100000"/>
              </a:lnSpc>
              <a:spcBef>
                <a:spcPts val="300"/>
              </a:spcBef>
              <a:spcAft>
                <a:spcPts val="1200"/>
              </a:spcAft>
              <a:buFont typeface="Arial"/>
              <a:buChar char="•"/>
            </a:pPr>
            <a:r>
              <a:rPr sz="900" b="0" i="0">
                <a:solidFill>
                  <a:srgbClr val="1E1A14"/>
                </a:solidFill>
                <a:latin typeface="Calibri"/>
              </a:rPr>
              <a:t>Travel retail remains a key growth channel for Bulgari, with travel retail Asia contributing 30% of fragrance sales and showing double-digit growth despite overall softening.</a:t>
            </a:r>
            <a:r>
              <a:rPr sz="900" b="0" i="0">
                <a:solidFill>
                  <a:srgbClr val="615D56"/>
                </a:solidFill>
                <a:latin typeface="Calibri"/>
              </a:rPr>
              <a:t> — “travel retail is now 30% of our fragrance business. For Bulgari fragrances, we will end the year with low double-digit growth, and in travel retail with good double-digit growth.”</a:t>
            </a:r>
          </a:p>
        </p:txBody>
      </p:sp>
      <p:sp>
        <p:nvSpPr>
          <p:cNvPr id="6" name="Rectangle 5"/>
          <p:cNvSpPr/>
          <p:nvPr/>
        </p:nvSpPr>
        <p:spPr>
          <a:xfrm>
            <a:off x="548640" y="480818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Vogue Business</a:t>
            </a:r>
          </a:p>
          <a:p>
            <a:pPr algn="l">
              <a:lnSpc>
                <a:spcPct val="100000"/>
              </a:lnSpc>
              <a:spcAft>
                <a:spcPts val="600"/>
              </a:spcAft>
              <a:buNone/>
            </a:pPr>
            <a:r>
              <a:rPr sz="700" b="0" i="0">
                <a:solidFill>
                  <a:srgbClr val="615D56"/>
                </a:solidFill>
                <a:latin typeface="Calibri"/>
              </a:rPr>
              <a:t>Leena Nair on the 2025 Rebound, Chanel-Mania and Menswear _ Vogue.pdf</a:t>
            </a:r>
          </a:p>
          <a:p>
            <a:pPr algn="l">
              <a:lnSpc>
                <a:spcPct val="100000"/>
              </a:lnSpc>
              <a:spcAft>
                <a:spcPts val="600"/>
              </a:spcAft>
              <a:buNone/>
            </a:pPr>
            <a:r>
              <a:rPr sz="950" b="0" i="0">
                <a:solidFill>
                  <a:srgbClr val="615D56"/>
                </a:solidFill>
                <a:latin typeface="Calibri"/>
              </a:rPr>
              <a:t>Chanel achieved a strong financial rebound in 2025 through sustained investment, creative momentum under Matthieu Blazy, and improved client engagement, with steady, long-term growth strategy and no plans to launch a dedicated menswear line.</a:t>
            </a:r>
          </a:p>
          <a:p>
            <a:pPr algn="l" marL="182880" indent="-182880">
              <a:lnSpc>
                <a:spcPct val="100000"/>
              </a:lnSpc>
              <a:spcBef>
                <a:spcPts val="300"/>
              </a:spcBef>
              <a:buFont typeface="Arial"/>
              <a:buChar char="•"/>
            </a:pPr>
            <a:r>
              <a:rPr sz="900" b="0" i="0">
                <a:solidFill>
                  <a:srgbClr val="1E1A14"/>
                </a:solidFill>
                <a:latin typeface="Calibri"/>
              </a:rPr>
              <a:t>Chanel revenues grew 1.8% to $19.3 billion in 2025, on a constant currency basis.</a:t>
            </a:r>
            <a:r>
              <a:rPr sz="900" b="0" i="0">
                <a:solidFill>
                  <a:srgbClr val="615D56"/>
                </a:solidFill>
                <a:latin typeface="Calibri"/>
              </a:rPr>
              <a:t> — “Chanel revenues grew 1.8% to $19.3 billion, on a constant currency basis, in 2025.”</a:t>
            </a:r>
          </a:p>
          <a:p>
            <a:pPr algn="l" marL="182880" indent="-182880">
              <a:lnSpc>
                <a:spcPct val="100000"/>
              </a:lnSpc>
              <a:spcBef>
                <a:spcPts val="300"/>
              </a:spcBef>
              <a:buFont typeface="Arial"/>
              <a:buChar char="•"/>
            </a:pPr>
            <a:r>
              <a:rPr sz="900" b="0" i="0">
                <a:solidFill>
                  <a:srgbClr val="1E1A14"/>
                </a:solidFill>
                <a:latin typeface="Calibri"/>
              </a:rPr>
              <a:t>Chanel's operating profit increased 5.2% to $4.7 billion in 2025.</a:t>
            </a:r>
            <a:r>
              <a:rPr sz="900" b="0" i="0">
                <a:solidFill>
                  <a:srgbClr val="615D56"/>
                </a:solidFill>
                <a:latin typeface="Calibri"/>
              </a:rPr>
              <a:t> — “operating profit was up 5.2% to $4.7 billion.”</a:t>
            </a:r>
          </a:p>
          <a:p>
            <a:pPr algn="l" marL="182880" indent="-182880">
              <a:lnSpc>
                <a:spcPct val="100000"/>
              </a:lnSpc>
              <a:spcBef>
                <a:spcPts val="300"/>
              </a:spcBef>
              <a:buFont typeface="Arial"/>
              <a:buChar char="•"/>
            </a:pPr>
            <a:r>
              <a:rPr sz="900" b="0" i="0">
                <a:solidFill>
                  <a:srgbClr val="1E1A14"/>
                </a:solidFill>
                <a:latin typeface="Calibri"/>
              </a:rPr>
              <a:t>Chanel opened 41 boutiques in 2025, including 26 fragrance and beauty, seven fashion, and eight watches and fine jewelry.</a:t>
            </a:r>
            <a:r>
              <a:rPr sz="900" b="0" i="0">
                <a:solidFill>
                  <a:srgbClr val="615D56"/>
                </a:solidFill>
                <a:latin typeface="Calibri"/>
              </a:rPr>
              <a:t> — “opened 41 boutiques — 26 fragrance and beauty, seven fashion, and eight watches and fine jewelry”</a:t>
            </a:r>
          </a:p>
          <a:p>
            <a:pPr algn="l" marL="182880" indent="-182880">
              <a:lnSpc>
                <a:spcPct val="100000"/>
              </a:lnSpc>
              <a:spcBef>
                <a:spcPts val="300"/>
              </a:spcBef>
              <a:buFont typeface="Arial"/>
              <a:buChar char="•"/>
            </a:pPr>
            <a:r>
              <a:rPr sz="900" b="0" i="0">
                <a:solidFill>
                  <a:srgbClr val="1E1A14"/>
                </a:solidFill>
                <a:latin typeface="Calibri"/>
              </a:rPr>
              <a:t>Matthieu Blazy's debut collection generated excitement and positive early indicators for brand momentum.</a:t>
            </a:r>
            <a:r>
              <a:rPr sz="900" b="0" i="0">
                <a:solidFill>
                  <a:srgbClr val="615D56"/>
                </a:solidFill>
                <a:latin typeface="Calibri"/>
              </a:rPr>
              <a:t> — “clients are excited, staff are excited. It’s great to see.”</a:t>
            </a:r>
          </a:p>
          <a:p>
            <a:pPr algn="l" marL="182880" indent="-182880">
              <a:lnSpc>
                <a:spcPct val="100000"/>
              </a:lnSpc>
              <a:spcBef>
                <a:spcPts val="300"/>
              </a:spcBef>
              <a:buFont typeface="Arial"/>
              <a:buChar char="•"/>
            </a:pPr>
            <a:r>
              <a:rPr sz="900" b="0" i="0">
                <a:solidFill>
                  <a:srgbClr val="1E1A14"/>
                </a:solidFill>
                <a:latin typeface="Calibri"/>
              </a:rPr>
              <a:t>Chanel’s growth in 2025 was led by the Americas (up 7.2%) and Europe (up 2.5%), with Asia-Pacific down 0.8%.</a:t>
            </a:r>
            <a:r>
              <a:rPr sz="900" b="0" i="0">
                <a:solidFill>
                  <a:srgbClr val="615D56"/>
                </a:solidFill>
                <a:latin typeface="Calibri"/>
              </a:rPr>
              <a:t> — “led by the Americas (up 7.2%) and Europe (up 2.5%), the latter of which was driven by France, Italy, and Spain.”</a:t>
            </a:r>
          </a:p>
          <a:p>
            <a:pPr algn="l" marL="182880" indent="-182880">
              <a:lnSpc>
                <a:spcPct val="100000"/>
              </a:lnSpc>
              <a:spcBef>
                <a:spcPts val="300"/>
              </a:spcBef>
              <a:spcAft>
                <a:spcPts val="1200"/>
              </a:spcAft>
              <a:buFont typeface="Arial"/>
              <a:buChar char="•"/>
            </a:pPr>
            <a:r>
              <a:rPr sz="900" b="0" i="0">
                <a:solidFill>
                  <a:srgbClr val="1E1A14"/>
                </a:solidFill>
                <a:latin typeface="Calibri"/>
              </a:rPr>
              <a:t>Chanel maintained price discipline, passing on a 2-3% price increase in March 2026 due to currency fluctuations.</a:t>
            </a:r>
            <a:r>
              <a:rPr sz="900" b="0" i="0">
                <a:solidFill>
                  <a:srgbClr val="615D56"/>
                </a:solidFill>
                <a:latin typeface="Calibri"/>
              </a:rPr>
              <a:t> — “passed on a price increase of 2-3% for the overall Chanel assortment in March 2026.”</a:t>
            </a:r>
          </a:p>
        </p:txBody>
      </p:sp>
      <p:sp>
        <p:nvSpPr>
          <p:cNvPr id="8" name="Rectangle 7"/>
          <p:cNvSpPr/>
          <p:nvPr/>
        </p:nvSpPr>
        <p:spPr>
          <a:xfrm>
            <a:off x="6301587" y="411055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GSB</a:t>
            </a:r>
          </a:p>
          <a:p>
            <a:pPr algn="l">
              <a:lnSpc>
                <a:spcPct val="100000"/>
              </a:lnSpc>
              <a:spcAft>
                <a:spcPts val="600"/>
              </a:spcAft>
              <a:buNone/>
            </a:pPr>
            <a:r>
              <a:rPr sz="700" b="0" i="0">
                <a:solidFill>
                  <a:srgbClr val="615D56"/>
                </a:solidFill>
                <a:latin typeface="Calibri"/>
              </a:rPr>
              <a:t>LEENANAIRCHANEL.txt</a:t>
            </a:r>
          </a:p>
          <a:p>
            <a:pPr algn="l">
              <a:lnSpc>
                <a:spcPct val="100000"/>
              </a:lnSpc>
              <a:spcAft>
                <a:spcPts val="600"/>
              </a:spcAft>
              <a:buNone/>
            </a:pPr>
            <a:r>
              <a:rPr sz="950" b="0" i="0">
                <a:solidFill>
                  <a:srgbClr val="615D56"/>
                </a:solidFill>
                <a:latin typeface="Calibri"/>
              </a:rPr>
              <a:t>The source argues that Leena's leadership at Chanel represents a transformative shift in luxury brand management, emphasizing human-centered values, sustainability, and inclusive growth, while navigating complex transitions across industries and leadership styles. This holistic, empathetic, and long-term approach positions Chanel as a model for ethical, sustainable, and human-driven luxury leadership.</a:t>
            </a:r>
          </a:p>
          <a:p>
            <a:pPr algn="l" marL="182880" indent="-182880">
              <a:lnSpc>
                <a:spcPct val="100000"/>
              </a:lnSpc>
              <a:spcBef>
                <a:spcPts val="300"/>
              </a:spcBef>
              <a:buFont typeface="Arial"/>
              <a:buChar char="•"/>
            </a:pPr>
            <a:r>
              <a:rPr sz="900" b="0" i="0">
                <a:solidFill>
                  <a:srgbClr val="1E1A14"/>
                </a:solidFill>
                <a:latin typeface="Calibri"/>
              </a:rPr>
              <a:t>Leena is the first Indian global CEO of Chanel and the first woman of color to lead a luxury major brand.</a:t>
            </a:r>
            <a:r>
              <a:rPr sz="900" b="0" i="0">
                <a:solidFill>
                  <a:srgbClr val="615D56"/>
                </a:solidFill>
                <a:latin typeface="Calibri"/>
              </a:rPr>
              <a:t> — “Directly stated in the source.”</a:t>
            </a:r>
          </a:p>
          <a:p>
            <a:pPr algn="l" marL="182880" indent="-182880">
              <a:lnSpc>
                <a:spcPct val="100000"/>
              </a:lnSpc>
              <a:spcBef>
                <a:spcPts val="300"/>
              </a:spcBef>
              <a:buFont typeface="Arial"/>
              <a:buChar char="•"/>
            </a:pPr>
            <a:r>
              <a:rPr sz="900" b="0" i="0">
                <a:solidFill>
                  <a:srgbClr val="1E1A14"/>
                </a:solidFill>
                <a:latin typeface="Calibri"/>
              </a:rPr>
              <a:t>Leena shifted from engineering to human resources due to a greater fulfillment in connecting with and motivating people.</a:t>
            </a:r>
            <a:r>
              <a:rPr sz="900" b="0" i="0">
                <a:solidFill>
                  <a:srgbClr val="615D56"/>
                </a:solidFill>
                <a:latin typeface="Calibri"/>
              </a:rPr>
              <a:t> — “Stated as a personal career transition motivation.”</a:t>
            </a:r>
          </a:p>
          <a:p>
            <a:pPr algn="l" marL="182880" indent="-182880">
              <a:lnSpc>
                <a:spcPct val="100000"/>
              </a:lnSpc>
              <a:spcBef>
                <a:spcPts val="300"/>
              </a:spcBef>
              <a:buFont typeface="Arial"/>
              <a:buChar char="•"/>
            </a:pPr>
            <a:r>
              <a:rPr sz="900" b="0" i="0">
                <a:solidFill>
                  <a:srgbClr val="1E1A14"/>
                </a:solidFill>
                <a:latin typeface="Calibri"/>
              </a:rPr>
              <a:t>Under Leena's leadership, Unilever achieved gender parity across all management roles globally.</a:t>
            </a:r>
            <a:r>
              <a:rPr sz="900" b="0" i="0">
                <a:solidFill>
                  <a:srgbClr val="615D56"/>
                </a:solidFill>
                <a:latin typeface="Calibri"/>
              </a:rPr>
              <a:t> — “Specific achievement attributed to her leadership.”</a:t>
            </a:r>
          </a:p>
          <a:p>
            <a:pPr algn="l" marL="182880" indent="-182880">
              <a:lnSpc>
                <a:spcPct val="100000"/>
              </a:lnSpc>
              <a:spcBef>
                <a:spcPts val="300"/>
              </a:spcBef>
              <a:buFont typeface="Arial"/>
              <a:buChar char="•"/>
            </a:pPr>
            <a:r>
              <a:rPr sz="900" b="0" i="0">
                <a:solidFill>
                  <a:srgbClr val="1E1A14"/>
                </a:solidFill>
                <a:latin typeface="Calibri"/>
              </a:rPr>
              <a:t>Leena navigated a quadruple leap in leadership—transitioning from FMCG to luxury, public to private, Dutch to French, and from people-focused to product-focused leadership.</a:t>
            </a:r>
            <a:r>
              <a:rPr sz="900" b="0" i="0">
                <a:solidFill>
                  <a:srgbClr val="615D56"/>
                </a:solidFill>
                <a:latin typeface="Calibri"/>
              </a:rPr>
              <a:t> — “Explicitly described as a key leadership journey.”</a:t>
            </a:r>
          </a:p>
          <a:p>
            <a:pPr algn="l" marL="182880" indent="-182880">
              <a:lnSpc>
                <a:spcPct val="100000"/>
              </a:lnSpc>
              <a:spcBef>
                <a:spcPts val="300"/>
              </a:spcBef>
              <a:buFont typeface="Arial"/>
              <a:buChar char="•"/>
            </a:pPr>
            <a:r>
              <a:rPr sz="900" b="0" i="0">
                <a:solidFill>
                  <a:srgbClr val="1E1A14"/>
                </a:solidFill>
                <a:latin typeface="Calibri"/>
              </a:rPr>
              <a:t>Leena's leadership at Chanel emphasizes craftsmanship, exclusivity, and storytelling over mass production and data-driven decisions.</a:t>
            </a:r>
            <a:r>
              <a:rPr sz="900" b="0" i="0">
                <a:solidFill>
                  <a:srgbClr val="615D56"/>
                </a:solidFill>
                <a:latin typeface="Calibri"/>
              </a:rPr>
              <a:t> — “Central to her leadership philosophy at Chanel.”</a:t>
            </a:r>
          </a:p>
          <a:p>
            <a:pPr algn="l" marL="182880" indent="-182880">
              <a:lnSpc>
                <a:spcPct val="100000"/>
              </a:lnSpc>
              <a:spcBef>
                <a:spcPts val="300"/>
              </a:spcBef>
              <a:buFont typeface="Arial"/>
              <a:buChar char="•"/>
            </a:pPr>
            <a:r>
              <a:rPr sz="900" b="0" i="0">
                <a:solidFill>
                  <a:srgbClr val="1E1A14"/>
                </a:solidFill>
                <a:latin typeface="Calibri"/>
              </a:rPr>
              <a:t>Leena's leadership principles are rooted in holistic thinking, balancing brand, client satisfaction, employee well-being, sustainability, and financial results.</a:t>
            </a:r>
            <a:r>
              <a:rPr sz="900" b="0" i="0">
                <a:solidFill>
                  <a:srgbClr val="615D56"/>
                </a:solidFill>
                <a:latin typeface="Calibri"/>
              </a:rPr>
              <a:t> — “Explicitly outlined as core values.”</a:t>
            </a:r>
          </a:p>
          <a:p>
            <a:pPr algn="l" marL="182880" indent="-182880">
              <a:lnSpc>
                <a:spcPct val="100000"/>
              </a:lnSpc>
              <a:spcBef>
                <a:spcPts val="300"/>
              </a:spcBef>
              <a:buFont typeface="Arial"/>
              <a:buChar char="•"/>
            </a:pPr>
            <a:r>
              <a:rPr sz="900" b="0" i="0">
                <a:solidFill>
                  <a:srgbClr val="1E1A14"/>
                </a:solidFill>
                <a:latin typeface="Calibri"/>
              </a:rPr>
              <a:t>Leena believes in compassionate, empathetic leadership that values diverse perspectives and collective intelligence.</a:t>
            </a:r>
            <a:r>
              <a:rPr sz="900" b="0" i="0">
                <a:solidFill>
                  <a:srgbClr val="615D56"/>
                </a:solidFill>
                <a:latin typeface="Calibri"/>
              </a:rPr>
              <a:t> — “Stated as a foundational leadership belief.”</a:t>
            </a:r>
          </a:p>
          <a:p>
            <a:pPr algn="l" marL="182880" indent="-182880">
              <a:lnSpc>
                <a:spcPct val="100000"/>
              </a:lnSpc>
              <a:spcBef>
                <a:spcPts val="300"/>
              </a:spcBef>
              <a:spcAft>
                <a:spcPts val="1200"/>
              </a:spcAft>
              <a:buFont typeface="Arial"/>
              <a:buChar char="•"/>
            </a:pPr>
            <a:r>
              <a:rPr sz="900" b="0" i="0">
                <a:solidFill>
                  <a:srgbClr val="1E1A14"/>
                </a:solidFill>
                <a:latin typeface="Calibri"/>
              </a:rPr>
              <a:t>Chanel is committed to sustainability with a net-zero goal by 2040 and promotes circularity through upcycled products and restoration.</a:t>
            </a:r>
            <a:r>
              <a:rPr sz="900" b="0" i="0">
                <a:solidFill>
                  <a:srgbClr val="615D56"/>
                </a:solidFill>
                <a:latin typeface="Calibri"/>
              </a:rPr>
              <a:t> — “Directly stated as part of Chanel's sustainability strategy.”</a:t>
            </a:r>
          </a:p>
        </p:txBody>
      </p:sp>
      <p:sp>
        <p:nvSpPr>
          <p:cNvPr id="6" name="Rectangle 5"/>
          <p:cNvSpPr/>
          <p:nvPr/>
        </p:nvSpPr>
        <p:spPr>
          <a:xfrm>
            <a:off x="548640" y="4752609"/>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Nicolas Héronymus</a:t>
            </a:r>
          </a:p>
          <a:p>
            <a:pPr algn="l">
              <a:lnSpc>
                <a:spcPct val="100000"/>
              </a:lnSpc>
              <a:spcAft>
                <a:spcPts val="600"/>
              </a:spcAft>
              <a:buNone/>
            </a:pPr>
            <a:r>
              <a:rPr sz="700" b="0" i="0">
                <a:solidFill>
                  <a:srgbClr val="615D56"/>
                </a:solidFill>
                <a:latin typeface="Calibri"/>
              </a:rPr>
              <a:t>LOREALCEO.txt</a:t>
            </a:r>
          </a:p>
          <a:p>
            <a:pPr algn="l">
              <a:lnSpc>
                <a:spcPct val="100000"/>
              </a:lnSpc>
              <a:spcAft>
                <a:spcPts val="600"/>
              </a:spcAft>
              <a:buNone/>
            </a:pPr>
            <a:r>
              <a:rPr sz="950" b="0" i="0">
                <a:solidFill>
                  <a:srgbClr val="615D56"/>
                </a:solidFill>
                <a:latin typeface="Calibri"/>
              </a:rPr>
              <a:t>L'Oréal est positionné comme un leader mondial de la beauté, grâce à une stratégie combinant innovation technologique, diversification géographique, croissance dans les marchés émergents, et une culture d'entreprise solide, ce qui lui permet d'amortir les chocs économiques et de poursuivre une croissance durable.</a:t>
            </a:r>
          </a:p>
          <a:p>
            <a:pPr algn="l" marL="182880" indent="-182880">
              <a:lnSpc>
                <a:spcPct val="100000"/>
              </a:lnSpc>
              <a:spcBef>
                <a:spcPts val="300"/>
              </a:spcBef>
              <a:buFont typeface="Arial"/>
              <a:buChar char="•"/>
            </a:pPr>
            <a:r>
              <a:rPr sz="900" b="0" i="0">
                <a:solidFill>
                  <a:srgbClr val="1E1A14"/>
                </a:solidFill>
                <a:latin typeface="Calibri"/>
              </a:rPr>
              <a:t>L'Oréal est le numéro 1 mondial de la beauté avec une part de marché de 15 % dans le monde, 12 % dans les marchés émergents, et un potentiel de croissance important dans ces régions.</a:t>
            </a:r>
            <a:r>
              <a:rPr sz="900" b="0" i="0">
                <a:solidFill>
                  <a:srgbClr val="615D56"/>
                </a:solidFill>
                <a:latin typeface="Calibri"/>
              </a:rPr>
              <a:t> — “Source directe de la part de marché et du potentiel de croissance dans les marchés émergents.”</a:t>
            </a:r>
          </a:p>
          <a:p>
            <a:pPr algn="l" marL="182880" indent="-182880">
              <a:lnSpc>
                <a:spcPct val="100000"/>
              </a:lnSpc>
              <a:spcBef>
                <a:spcPts val="300"/>
              </a:spcBef>
              <a:buFont typeface="Arial"/>
              <a:buChar char="•"/>
            </a:pPr>
            <a:r>
              <a:rPr sz="900" b="0" i="0">
                <a:solidFill>
                  <a:srgbClr val="1E1A14"/>
                </a:solidFill>
                <a:latin typeface="Calibri"/>
              </a:rPr>
              <a:t>L'Oréal dépense 3 % de son chiffre d'affaires en recherche annuelle, soit plus de 1,3 milliard d'euros, pour développer des produits supérieurs à l'état de l'art.</a:t>
            </a:r>
            <a:r>
              <a:rPr sz="900" b="0" i="0">
                <a:solidFill>
                  <a:srgbClr val="615D56"/>
                </a:solidFill>
                <a:latin typeface="Calibri"/>
              </a:rPr>
              <a:t> — “Précision sur le montant et le taux de dépense en recherche.”</a:t>
            </a:r>
          </a:p>
          <a:p>
            <a:pPr algn="l" marL="182880" indent="-182880">
              <a:lnSpc>
                <a:spcPct val="100000"/>
              </a:lnSpc>
              <a:spcBef>
                <a:spcPts val="300"/>
              </a:spcBef>
              <a:buFont typeface="Arial"/>
              <a:buChar char="•"/>
            </a:pPr>
            <a:r>
              <a:rPr sz="900" b="0" i="0">
                <a:solidFill>
                  <a:srgbClr val="1E1A14"/>
                </a:solidFill>
                <a:latin typeface="Calibri"/>
              </a:rPr>
              <a:t>La beauté tech, notamment l'intelligence artificielle, améliore la performance des produits, permet des diagnostics personnalisés et accélère les recherches scientifiques.</a:t>
            </a:r>
            <a:r>
              <a:rPr sz="900" b="0" i="0">
                <a:solidFill>
                  <a:srgbClr val="615D56"/>
                </a:solidFill>
                <a:latin typeface="Calibri"/>
              </a:rPr>
              <a:t> — “Mention explicite de l'impact de la technologie dans le développement et la personnalisation des produits.”</a:t>
            </a:r>
          </a:p>
          <a:p>
            <a:pPr algn="l" marL="182880" indent="-182880">
              <a:lnSpc>
                <a:spcPct val="100000"/>
              </a:lnSpc>
              <a:spcBef>
                <a:spcPts val="300"/>
              </a:spcBef>
              <a:buFont typeface="Arial"/>
              <a:buChar char="•"/>
            </a:pPr>
            <a:r>
              <a:rPr sz="900" b="0" i="0">
                <a:solidFill>
                  <a:srgbClr val="1E1A14"/>
                </a:solidFill>
                <a:latin typeface="Calibri"/>
              </a:rPr>
              <a:t>L'Oréal possède un équilibre géographique fort (1/3 en Europe, 25 % en Amérique du Nord, 20 % en Asie du Nord, 16 % dans les marchés émergents) qui amortit les chocs économiques.</a:t>
            </a:r>
            <a:r>
              <a:rPr sz="900" b="0" i="0">
                <a:solidFill>
                  <a:srgbClr val="615D56"/>
                </a:solidFill>
                <a:latin typeface="Calibri"/>
              </a:rPr>
              <a:t> — “Répartition géographique donnée avec un objectif d'amortissement des chocs.”</a:t>
            </a:r>
          </a:p>
          <a:p>
            <a:pPr algn="l" marL="182880" indent="-182880">
              <a:lnSpc>
                <a:spcPct val="100000"/>
              </a:lnSpc>
              <a:spcBef>
                <a:spcPts val="300"/>
              </a:spcBef>
              <a:buFont typeface="Arial"/>
              <a:buChar char="•"/>
            </a:pPr>
            <a:r>
              <a:rPr sz="900" b="0" i="0">
                <a:solidFill>
                  <a:srgbClr val="1E1A14"/>
                </a:solidFill>
                <a:latin typeface="Calibri"/>
              </a:rPr>
              <a:t>L'Oréal vise une croissance à long terme en ciblant les hommes (25 % de la consommation), les jeunes dans les marchés émergents et les personnes âgées.</a:t>
            </a:r>
            <a:r>
              <a:rPr sz="900" b="0" i="0">
                <a:solidFill>
                  <a:srgbClr val="615D56"/>
                </a:solidFill>
                <a:latin typeface="Calibri"/>
              </a:rPr>
              <a:t> — “Stratégie de croissance ciblée sur des segments démographiques spécifiques.”</a:t>
            </a:r>
          </a:p>
          <a:p>
            <a:pPr algn="l" marL="182880" indent="-182880">
              <a:lnSpc>
                <a:spcPct val="100000"/>
              </a:lnSpc>
              <a:spcBef>
                <a:spcPts val="300"/>
              </a:spcBef>
              <a:buFont typeface="Arial"/>
              <a:buChar char="•"/>
            </a:pPr>
            <a:r>
              <a:rPr sz="900" b="0" i="0">
                <a:solidFill>
                  <a:srgbClr val="1E1A14"/>
                </a:solidFill>
                <a:latin typeface="Calibri"/>
              </a:rPr>
              <a:t>L'Oréal bénéficie d'une culture d'entreprise forte, avec 90 000 salariés passionnés, une moyenne d'ancienneté de 19 ans au sein du top 300 et une forte fidélité des équipes.</a:t>
            </a:r>
            <a:r>
              <a:rPr sz="900" b="0" i="0">
                <a:solidFill>
                  <a:srgbClr val="615D56"/>
                </a:solidFill>
                <a:latin typeface="Calibri"/>
              </a:rPr>
              <a:t> — “Indicateurs sur la culture, la stabilité et la motivation des équipes.”</a:t>
            </a:r>
          </a:p>
          <a:p>
            <a:pPr algn="l" marL="182880" indent="-182880">
              <a:lnSpc>
                <a:spcPct val="100000"/>
              </a:lnSpc>
              <a:spcBef>
                <a:spcPts val="300"/>
              </a:spcBef>
              <a:buFont typeface="Arial"/>
              <a:buChar char="•"/>
            </a:pPr>
            <a:r>
              <a:rPr sz="900" b="0" i="0">
                <a:solidFill>
                  <a:srgbClr val="1E1A14"/>
                </a:solidFill>
                <a:latin typeface="Calibri"/>
              </a:rPr>
              <a:t>L'Oréal peut amortir les chocs économiques grâce à sa production locale dans chaque région, avec plus de 70 % des ventes réalisées dans la même région où les produits sont fabriqués.</a:t>
            </a:r>
            <a:r>
              <a:rPr sz="900" b="0" i="0">
                <a:solidFill>
                  <a:srgbClr val="615D56"/>
                </a:solidFill>
                <a:latin typeface="Calibri"/>
              </a:rPr>
              <a:t> — “Principe de localisation de production et de vente pour réduire la vulnérabilité économique.”</a:t>
            </a:r>
          </a:p>
          <a:p>
            <a:pPr algn="l" marL="182880" indent="-182880">
              <a:lnSpc>
                <a:spcPct val="100000"/>
              </a:lnSpc>
              <a:spcBef>
                <a:spcPts val="300"/>
              </a:spcBef>
              <a:spcAft>
                <a:spcPts val="1200"/>
              </a:spcAft>
              <a:buFont typeface="Arial"/>
              <a:buChar char="•"/>
            </a:pPr>
            <a:r>
              <a:rPr sz="900" b="0" i="0">
                <a:solidFill>
                  <a:srgbClr val="1E1A14"/>
                </a:solidFill>
                <a:latin typeface="Calibri"/>
              </a:rPr>
              <a:t>Les marchés émergents, en particulier avec des populations jeunes et digitalisées, représentent 36 % de la croissance de L'Oréal et ont une taille équivalente à celle de la Chine, malgré un ralentissement du moteur chinois.</a:t>
            </a:r>
            <a:r>
              <a:rPr sz="900" b="0" i="0">
                <a:solidFill>
                  <a:srgbClr val="615D56"/>
                </a:solidFill>
                <a:latin typeface="Calibri"/>
              </a:rPr>
              <a:t> — “Croissance des marchés émergents, taille comparée à la Chine, et dynamique démographique.”</a:t>
            </a:r>
          </a:p>
        </p:txBody>
      </p:sp>
      <p:sp>
        <p:nvSpPr>
          <p:cNvPr id="8" name="Rectangle 7"/>
          <p:cNvSpPr/>
          <p:nvPr/>
        </p:nvSpPr>
        <p:spPr>
          <a:xfrm>
            <a:off x="6301587" y="572929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storebrands.com, coty.com, cosmeticsbusiness.com, businessoffashion.com, www.gcì — Research note · September 28, 2026</a:t>
            </a:r>
          </a:p>
          <a:p>
            <a:pPr algn="l">
              <a:lnSpc>
                <a:spcPct val="100000"/>
              </a:lnSpc>
              <a:spcAft>
                <a:spcPts val="600"/>
              </a:spcAft>
              <a:buNone/>
            </a:pPr>
            <a:r>
              <a:rPr sz="700" b="0" i="0">
                <a:solidFill>
                  <a:srgbClr val="615D56"/>
                </a:solidFill>
                <a:latin typeface="Calibri"/>
              </a:rPr>
              <a:t>Luxury_Fragrance_Signals_Report.pdf</a:t>
            </a:r>
          </a:p>
          <a:p>
            <a:pPr algn="l">
              <a:lnSpc>
                <a:spcPct val="100000"/>
              </a:lnSpc>
              <a:spcAft>
                <a:spcPts val="600"/>
              </a:spcAft>
              <a:buNone/>
            </a:pPr>
            <a:r>
              <a:rPr sz="950" b="0" i="0">
                <a:solidFill>
                  <a:srgbClr val="615D56"/>
                </a:solidFill>
                <a:latin typeface="Calibri"/>
              </a:rPr>
              <a:t>The luxury fragrance market is experiencing a price-led growth phase with flat or declining unit sales, elevated promotions, and a shift in volume to mass and value formats, signaling a late-cycle environment where pricing power is being exhausted and margin volatility increases in a downturn.</a:t>
            </a:r>
          </a:p>
          <a:p>
            <a:pPr algn="l" marL="182880" indent="-182880">
              <a:lnSpc>
                <a:spcPct val="100000"/>
              </a:lnSpc>
              <a:spcBef>
                <a:spcPts val="300"/>
              </a:spcBef>
              <a:buFont typeface="Arial"/>
              <a:buChar char="•"/>
            </a:pPr>
            <a:r>
              <a:rPr sz="900" b="0" i="0">
                <a:solidFill>
                  <a:srgbClr val="1E1A14"/>
                </a:solidFill>
                <a:latin typeface="Calibri"/>
              </a:rPr>
              <a:t>US prestige fragrance is growing on price, not volume, with dollar sales up 6% and average prices up 5% in H1 2026, while units remain flat.</a:t>
            </a:r>
            <a:r>
              <a:rPr sz="900" b="0" i="0">
                <a:solidFill>
                  <a:srgbClr val="615D56"/>
                </a:solidFill>
                <a:latin typeface="Calibri"/>
              </a:rPr>
              <a:t> — “US prestige fragrance dollars rose 6% in H1 2026, average prices 5%, units flat in H1 2026”</a:t>
            </a:r>
          </a:p>
          <a:p>
            <a:pPr algn="l" marL="182880" indent="-182880">
              <a:lnSpc>
                <a:spcPct val="100000"/>
              </a:lnSpc>
              <a:spcBef>
                <a:spcPts val="300"/>
              </a:spcBef>
              <a:buFont typeface="Arial"/>
              <a:buChar char="•"/>
            </a:pPr>
            <a:r>
              <a:rPr sz="900" b="0" i="0">
                <a:solidFill>
                  <a:srgbClr val="1E1A14"/>
                </a:solidFill>
                <a:latin typeface="Calibri"/>
              </a:rPr>
              <a:t>Promotions remain elevated across the category, acting as a drag on gross margin, with increased gift-with-purchase offers and grey-market discounts.</a:t>
            </a:r>
            <a:r>
              <a:rPr sz="900" b="0" i="0">
                <a:solidFill>
                  <a:srgbClr val="615D56"/>
                </a:solidFill>
                <a:latin typeface="Calibri"/>
              </a:rPr>
              <a:t> — “Promotions intensified over the holidays and stayed elevated across the category, weighing on sales and gross margin”</a:t>
            </a:r>
          </a:p>
          <a:p>
            <a:pPr algn="l" marL="182880" indent="-182880">
              <a:lnSpc>
                <a:spcPct val="100000"/>
              </a:lnSpc>
              <a:spcBef>
                <a:spcPts val="300"/>
              </a:spcBef>
              <a:buFont typeface="Arial"/>
              <a:buChar char="•"/>
            </a:pPr>
            <a:r>
              <a:rPr sz="900" b="0" i="0">
                <a:solidFill>
                  <a:srgbClr val="1E1A14"/>
                </a:solidFill>
                <a:latin typeface="Calibri"/>
              </a:rPr>
              <a:t>Volume growth has shifted to mass fragrance and value formats, with mass fragrance growing 15% and value formats like dupes and body sprays rising 79% and 94% respectively in 2024.</a:t>
            </a:r>
            <a:r>
              <a:rPr sz="900" b="0" i="0">
                <a:solidFill>
                  <a:srgbClr val="615D56"/>
                </a:solidFill>
                <a:latin typeface="Calibri"/>
              </a:rPr>
              <a:t> — “Mass fragrance grew 15% with units up 7%; dupes grew 79% and body sprays 94% in 2024”</a:t>
            </a:r>
          </a:p>
          <a:p>
            <a:pPr algn="l" marL="182880" indent="-182880">
              <a:lnSpc>
                <a:spcPct val="100000"/>
              </a:lnSpc>
              <a:spcBef>
                <a:spcPts val="300"/>
              </a:spcBef>
              <a:buFont typeface="Arial"/>
              <a:buChar char="•"/>
            </a:pPr>
            <a:r>
              <a:rPr sz="900" b="0" i="0">
                <a:solidFill>
                  <a:srgbClr val="1E1A14"/>
                </a:solidFill>
                <a:latin typeface="Calibri"/>
              </a:rPr>
              <a:t>Fragrance operating margins are asymmetric, with price/mix drops fully absorbed in upswings but deceleration amplified by promotions, sticky A&amp;P, and under-absorption.</a:t>
            </a:r>
            <a:r>
              <a:rPr sz="900" b="0" i="0">
                <a:solidFill>
                  <a:srgbClr val="615D56"/>
                </a:solidFill>
                <a:latin typeface="Calibri"/>
              </a:rPr>
              <a:t> — “Price/mix falls almost fully to profit in an upswing; promotions, A&amp;P, and under-absorption amplify downswing”</a:t>
            </a:r>
          </a:p>
          <a:p>
            <a:pPr algn="l" marL="182880" indent="-182880">
              <a:lnSpc>
                <a:spcPct val="100000"/>
              </a:lnSpc>
              <a:spcBef>
                <a:spcPts val="300"/>
              </a:spcBef>
              <a:buFont typeface="Arial"/>
              <a:buChar char="•"/>
            </a:pPr>
            <a:r>
              <a:rPr sz="900" b="0" i="0">
                <a:solidFill>
                  <a:srgbClr val="1E1A14"/>
                </a:solidFill>
                <a:latin typeface="Calibri"/>
              </a:rPr>
              <a:t>Q4 accounts for about 40% of annual fragrance sales, making retailer orders formed in August–October critical to full-year results.</a:t>
            </a:r>
            <a:r>
              <a:rPr sz="900" b="0" i="0">
                <a:solidFill>
                  <a:srgbClr val="615D56"/>
                </a:solidFill>
                <a:latin typeface="Calibri"/>
              </a:rPr>
              <a:t> — “Q4 holds about 40% of annual sales; retailer orders forming now in Aug–Oct largely decide full-year results”</a:t>
            </a:r>
          </a:p>
          <a:p>
            <a:pPr algn="l" marL="182880" indent="-182880">
              <a:lnSpc>
                <a:spcPct val="100000"/>
              </a:lnSpc>
              <a:spcBef>
                <a:spcPts val="300"/>
              </a:spcBef>
              <a:spcAft>
                <a:spcPts val="1200"/>
              </a:spcAft>
              <a:buFont typeface="Arial"/>
              <a:buChar char="•"/>
            </a:pPr>
            <a:r>
              <a:rPr sz="900" b="0" i="0">
                <a:solidFill>
                  <a:srgbClr val="1E1A14"/>
                </a:solidFill>
                <a:latin typeface="Calibri"/>
              </a:rPr>
              <a:t>Prestige fragrance growth is driven by trade-up to higher-concentration formats like EDP and parfum, which grew double digits, signaling pricing power being spent rather than new demand.</a:t>
            </a:r>
            <a:r>
              <a:rPr sz="900" b="0" i="0">
                <a:solidFill>
                  <a:srgbClr val="615D56"/>
                </a:solidFill>
                <a:latin typeface="Calibri"/>
              </a:rPr>
              <a:t> — “Consumers traded up to EDP and parfum, which grew double digits”</a:t>
            </a:r>
          </a:p>
        </p:txBody>
      </p:sp>
      <p:sp>
        <p:nvSpPr>
          <p:cNvPr id="6" name="Rectangle 5"/>
          <p:cNvSpPr/>
          <p:nvPr/>
        </p:nvSpPr>
        <p:spPr>
          <a:xfrm>
            <a:off x="548640" y="4839886"/>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McKinsey &amp; Company</a:t>
            </a:r>
          </a:p>
          <a:p>
            <a:pPr algn="l">
              <a:lnSpc>
                <a:spcPct val="100000"/>
              </a:lnSpc>
              <a:spcAft>
                <a:spcPts val="600"/>
              </a:spcAft>
              <a:buNone/>
            </a:pPr>
            <a:r>
              <a:rPr sz="700" b="0" i="0">
                <a:solidFill>
                  <a:srgbClr val="615D56"/>
                </a:solidFill>
                <a:latin typeface="Calibri"/>
              </a:rPr>
              <a:t>Luxury-Perfume-Advisory-and-Sources.pdf</a:t>
            </a:r>
          </a:p>
          <a:p>
            <a:pPr algn="l">
              <a:lnSpc>
                <a:spcPct val="100000"/>
              </a:lnSpc>
              <a:spcAft>
                <a:spcPts val="600"/>
              </a:spcAft>
              <a:buNone/>
            </a:pPr>
            <a:r>
              <a:rPr sz="950" b="0" i="0">
                <a:solidFill>
                  <a:srgbClr val="615D56"/>
                </a:solidFill>
                <a:latin typeface="Calibri"/>
              </a:rPr>
              <a:t>Fragrance is uniquely positioned to benefit from AI adoption due to its descriptive, occasion-based purchasing behavior and consumer receptiveness to personalization, despite widespread skepticism about AI-generated content and limited real-world deployment in customer-facing experiences. While AI is being used in back-office functions and early-stage personalization, only a small fraction of luxury brands are implementing it at scale, and a significant gap exists between consumer demand and brand capability, particularly in pricing transparency and AI-driven discovery.</a:t>
            </a:r>
          </a:p>
          <a:p>
            <a:pPr algn="l" marL="182880" indent="-182880">
              <a:lnSpc>
                <a:spcPct val="100000"/>
              </a:lnSpc>
              <a:spcBef>
                <a:spcPts val="300"/>
              </a:spcBef>
              <a:buFont typeface="Arial"/>
              <a:buChar char="•"/>
            </a:pPr>
            <a:r>
              <a:rPr sz="900" b="0" i="0">
                <a:solidFill>
                  <a:srgbClr val="1E1A14"/>
                </a:solidFill>
                <a:latin typeface="Calibri"/>
              </a:rPr>
              <a:t>Fragrance is the most dynamic and rapidly growing category in luxury beauty, outperforming fashion, leather goods, and watches, with a projected 8% CAGR to 2030, making it the third-largest category in luxury beauty.</a:t>
            </a:r>
            <a:r>
              <a:rPr sz="900" b="0" i="0">
                <a:solidFill>
                  <a:srgbClr val="615D56"/>
                </a:solidFill>
                <a:latin typeface="Calibri"/>
              </a:rPr>
              <a:t> — “Fragrance is the most dynamic and consistently growing category in luxury, with McKinsey forecasting $84 billion at 8% CAGR by 2030. It outperforms overall beauty (5% CAGR) and is projected to become the third-largest category in luxury beauty.”</a:t>
            </a:r>
          </a:p>
          <a:p>
            <a:pPr algn="l" marL="182880" indent="-182880">
              <a:lnSpc>
                <a:spcPct val="100000"/>
              </a:lnSpc>
              <a:spcBef>
                <a:spcPts val="300"/>
              </a:spcBef>
              <a:buFont typeface="Arial"/>
              <a:buChar char="•"/>
            </a:pPr>
            <a:r>
              <a:rPr sz="900" b="0" i="0">
                <a:solidFill>
                  <a:srgbClr val="1E1A14"/>
                </a:solidFill>
                <a:latin typeface="Calibri"/>
              </a:rPr>
              <a:t>Fragrance consumers are more receptive to AI-driven personalization than consumers in other luxury categories, such as jewelry, due to the nature of unbranded, descriptive purchase language and occasion-based scent layering.</a:t>
            </a:r>
            <a:r>
              <a:rPr sz="900" b="0" i="0">
                <a:solidFill>
                  <a:srgbClr val="615D56"/>
                </a:solidFill>
                <a:latin typeface="Calibri"/>
              </a:rPr>
              <a:t> — “Fragrance consumers are more receptive to AI-driven personalization than consumers in other luxury categories. Fragrance is uniquely suited for AI in discovery due to unbranded, descriptive purchase language and occasion-based scent layering.”</a:t>
            </a:r>
          </a:p>
          <a:p>
            <a:pPr algn="l" marL="182880" indent="-182880">
              <a:lnSpc>
                <a:spcPct val="100000"/>
              </a:lnSpc>
              <a:spcBef>
                <a:spcPts val="300"/>
              </a:spcBef>
              <a:buFont typeface="Arial"/>
              <a:buChar char="•"/>
            </a:pPr>
            <a:r>
              <a:rPr sz="900" b="0" i="0">
                <a:solidFill>
                  <a:srgbClr val="1E1A14"/>
                </a:solidFill>
                <a:latin typeface="Calibri"/>
              </a:rPr>
              <a:t>AI-driven personalization in fragrance is gaining traction through tools that map natural-language preferences to olfactory data, enabling more accurate scent recommendations.</a:t>
            </a:r>
            <a:r>
              <a:rPr sz="900" b="0" i="0">
                <a:solidFill>
                  <a:srgbClr val="615D56"/>
                </a:solidFill>
                <a:latin typeface="Calibri"/>
              </a:rPr>
              <a:t> — “AI-driven personalization in fragrances is gaining traction, with tools mapping natural-language preferences to olfactory data.”</a:t>
            </a:r>
          </a:p>
          <a:p>
            <a:pPr algn="l" marL="182880" indent="-182880">
              <a:lnSpc>
                <a:spcPct val="100000"/>
              </a:lnSpc>
              <a:spcBef>
                <a:spcPts val="300"/>
              </a:spcBef>
              <a:buFont typeface="Arial"/>
              <a:buChar char="•"/>
            </a:pPr>
            <a:r>
              <a:rPr sz="900" b="0" i="0">
                <a:solidFill>
                  <a:srgbClr val="1E1A14"/>
                </a:solidFill>
                <a:latin typeface="Calibri"/>
              </a:rPr>
              <a:t>Only 60% of luxury houses report significant AI impact, with measurable gains limited to back-office functions like IT, procurement, and forecasting, not customer-facing personalization.</a:t>
            </a:r>
            <a:r>
              <a:rPr sz="900" b="0" i="0">
                <a:solidFill>
                  <a:srgbClr val="615D56"/>
                </a:solidFill>
                <a:latin typeface="Calibri"/>
              </a:rPr>
              <a:t> — “Only 60% of luxury houses report significant AI impact, with measurable gains limited to back-office functions such as forecasting, stock allocation, and knowledge management. AI-augmented clienteling is prioritized but not yet at scale.”</a:t>
            </a:r>
          </a:p>
          <a:p>
            <a:pPr algn="l" marL="182880" indent="-182880">
              <a:lnSpc>
                <a:spcPct val="100000"/>
              </a:lnSpc>
              <a:spcBef>
                <a:spcPts val="300"/>
              </a:spcBef>
              <a:buFont typeface="Arial"/>
              <a:buChar char="•"/>
            </a:pPr>
            <a:r>
              <a:rPr sz="900" b="0" i="0">
                <a:solidFill>
                  <a:srgbClr val="1E1A14"/>
                </a:solidFill>
                <a:latin typeface="Calibri"/>
              </a:rPr>
              <a:t>AI-augmented clienteling is prioritized over agentic commerce, with 22% of luxury houses ranking AI as a top-three priority, but only 9% running it at scale with measurable effect.</a:t>
            </a:r>
            <a:r>
              <a:rPr sz="900" b="0" i="0">
                <a:solidFill>
                  <a:srgbClr val="615D56"/>
                </a:solidFill>
                <a:latin typeface="Calibri"/>
              </a:rPr>
              <a:t> — “AI-augmented clienteling is prioritised over agentic commerce, with 22% of houses now ranking AI as a top-three priority, but only 9% running it at scale with measurable effect.”</a:t>
            </a:r>
          </a:p>
          <a:p>
            <a:pPr algn="l" marL="182880" indent="-182880">
              <a:lnSpc>
                <a:spcPct val="100000"/>
              </a:lnSpc>
              <a:spcBef>
                <a:spcPts val="300"/>
              </a:spcBef>
              <a:buFont typeface="Arial"/>
              <a:buChar char="•"/>
            </a:pPr>
            <a:r>
              <a:rPr sz="900" b="0" i="0">
                <a:solidFill>
                  <a:srgbClr val="1E1A14"/>
                </a:solidFill>
                <a:latin typeface="Calibri"/>
              </a:rPr>
              <a:t>Consumer skepticism toward AI-generated content remains high, with 60% globally and 83% in China expressing skepticism, which limits trust in AI-driven beauty recommendations.</a:t>
            </a:r>
            <a:r>
              <a:rPr sz="900" b="0" i="0">
                <a:solidFill>
                  <a:srgbClr val="615D56"/>
                </a:solidFill>
                <a:latin typeface="Calibri"/>
              </a:rPr>
              <a:t> — “AI-generated content faces consumer skepticism, with 60% globally and 83% in China being skeptical of AI-generated content. 60% of global consumers are sceptical of AI-generated content, limiting trust in AI-driven beauty recommendations.”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marL="182880" indent="-182880">
              <a:lnSpc>
                <a:spcPct val="100000"/>
              </a:lnSpc>
              <a:buFont typeface="Arial"/>
              <a:buChar char="•"/>
            </a:pPr>
            <a:r>
              <a:rPr sz="900" b="0" i="0">
                <a:solidFill>
                  <a:srgbClr val="1E1A14"/>
                </a:solidFill>
                <a:latin typeface="Calibri"/>
              </a:rPr>
              <a:t>Pricing consistency is a top driver for beauty consumers, with 85% ranking it as the top purchase driver and 80% saying it builds trust, while 42% would pay more for guaranteed price stability.</a:t>
            </a:r>
            <a:r>
              <a:rPr sz="900" b="0" i="0">
                <a:solidFill>
                  <a:srgbClr val="615D56"/>
                </a:solidFill>
                <a:latin typeface="Calibri"/>
              </a:rPr>
              <a:t> — “85% of beauty consumers rank pricing consistency as the top purchase driver, with 80% saying it builds trust. 42% of beauty consumers would pay more for guaranteed price stability.”</a:t>
            </a:r>
          </a:p>
          <a:p>
            <a:pPr algn="l" marL="182880" indent="-182880">
              <a:lnSpc>
                <a:spcPct val="100000"/>
              </a:lnSpc>
              <a:spcBef>
                <a:spcPts val="300"/>
              </a:spcBef>
              <a:spcAft>
                <a:spcPts val="1200"/>
              </a:spcAft>
              <a:buFont typeface="Arial"/>
              <a:buChar char="•"/>
            </a:pPr>
            <a:r>
              <a:rPr sz="900" b="0" i="0">
                <a:solidFill>
                  <a:srgbClr val="1E1A14"/>
                </a:solidFill>
                <a:latin typeface="Calibri"/>
              </a:rPr>
              <a:t>Small and mid-sized fragrance houses have 3–8x greater visibility in generative AI engines than larger brands, creating a significant share asymmetry in AI adoption.</a:t>
            </a:r>
            <a:r>
              <a:rPr sz="900" b="0" i="0">
                <a:solidFill>
                  <a:srgbClr val="615D56"/>
                </a:solidFill>
                <a:latin typeface="Calibri"/>
              </a:rPr>
              <a:t> — “Small and mid-sized fragrance houses have 3–8x greater visibility in generative AI engines than larger brands, creating a share asymmetry.”</a:t>
            </a:r>
          </a:p>
        </p:txBody>
      </p:sp>
      <p:sp>
        <p:nvSpPr>
          <p:cNvPr id="6" name="Rectangle 5"/>
          <p:cNvSpPr/>
          <p:nvPr/>
        </p:nvSpPr>
        <p:spPr>
          <a:xfrm>
            <a:off x="548640" y="2069390"/>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 — Luxury Perfume Economics</a:t>
            </a:r>
          </a:p>
          <a:p>
            <a:pPr algn="l">
              <a:lnSpc>
                <a:spcPct val="100000"/>
              </a:lnSpc>
              <a:spcAft>
                <a:spcPts val="600"/>
              </a:spcAft>
              <a:buNone/>
            </a:pPr>
            <a:r>
              <a:rPr sz="700" b="0" i="0">
                <a:solidFill>
                  <a:srgbClr val="615D56"/>
                </a:solidFill>
                <a:latin typeface="Calibri"/>
              </a:rPr>
              <a:t>Luxury-Perfume-Dossier.pdf</a:t>
            </a:r>
          </a:p>
          <a:p>
            <a:pPr algn="l">
              <a:lnSpc>
                <a:spcPct val="100000"/>
              </a:lnSpc>
              <a:spcAft>
                <a:spcPts val="600"/>
              </a:spcAft>
              <a:buNone/>
            </a:pPr>
            <a:r>
              <a:rPr sz="950" b="0" i="0">
                <a:solidFill>
                  <a:srgbClr val="615D56"/>
                </a:solidFill>
                <a:latin typeface="Calibri"/>
              </a:rPr>
              <a:t>The source argues that the luxury perfume market is undergoing a structural shift toward prestige and niche segments, driven by demographic changes, gifting behaviors, and digital and physical retail dynamics, with significant growth potential in the US, Asia, and Middle East, particularly among younger, LGBTQ+, and under-targeted minority consumers, despite challenges like performance skepticism, grey markets, and regulatory scrutiny.</a:t>
            </a:r>
          </a:p>
          <a:p>
            <a:pPr algn="l" marL="182880" indent="-182880">
              <a:lnSpc>
                <a:spcPct val="100000"/>
              </a:lnSpc>
              <a:spcBef>
                <a:spcPts val="300"/>
              </a:spcBef>
              <a:buFont typeface="Arial"/>
              <a:buChar char="•"/>
            </a:pPr>
            <a:r>
              <a:rPr sz="900" b="0" i="0">
                <a:solidFill>
                  <a:srgbClr val="1E1A14"/>
                </a:solidFill>
                <a:latin typeface="Calibri"/>
              </a:rPr>
              <a:t>The global fragrance market was worth $60 billion in 2025, with the prestige tier accounting for approximately half of that value, or $25–35 billion at retail.</a:t>
            </a:r>
            <a:r>
              <a:rPr sz="900" b="0" i="0">
                <a:solidFill>
                  <a:srgbClr val="615D56"/>
                </a:solidFill>
                <a:latin typeface="Calibri"/>
              </a:rPr>
              <a:t> — “Directly stated in the source.”</a:t>
            </a:r>
          </a:p>
          <a:p>
            <a:pPr algn="l" marL="182880" indent="-182880">
              <a:lnSpc>
                <a:spcPct val="100000"/>
              </a:lnSpc>
              <a:spcBef>
                <a:spcPts val="300"/>
              </a:spcBef>
              <a:buFont typeface="Arial"/>
              <a:buChar char="•"/>
            </a:pPr>
            <a:r>
              <a:rPr sz="900" b="0" i="0">
                <a:solidFill>
                  <a:srgbClr val="1E1A14"/>
                </a:solidFill>
                <a:latin typeface="Calibri"/>
              </a:rPr>
              <a:t>Prestige fragrance is growing faster than mass-tier fragrance, with Fact.MR projecting it to hold 56% of the market share by 2026.</a:t>
            </a:r>
            <a:r>
              <a:rPr sz="900" b="0" i="0">
                <a:solidFill>
                  <a:srgbClr val="615D56"/>
                </a:solidFill>
                <a:latin typeface="Calibri"/>
              </a:rPr>
              <a:t> — “Directly stated in the source.”</a:t>
            </a:r>
          </a:p>
          <a:p>
            <a:pPr algn="l" marL="182880" indent="-182880">
              <a:lnSpc>
                <a:spcPct val="100000"/>
              </a:lnSpc>
              <a:spcBef>
                <a:spcPts val="300"/>
              </a:spcBef>
              <a:buFont typeface="Arial"/>
              <a:buChar char="•"/>
            </a:pPr>
            <a:r>
              <a:rPr sz="900" b="0" i="0">
                <a:solidFill>
                  <a:srgbClr val="1E1A14"/>
                </a:solidFill>
                <a:latin typeface="Calibri"/>
              </a:rPr>
              <a:t>The US is the primary growth engine for luxury perfume, with US prestige fragrance sales reaching $10 billion in 2025 and growing at about half the 2024 rate.</a:t>
            </a:r>
            <a:r>
              <a:rPr sz="900" b="0" i="0">
                <a:solidFill>
                  <a:srgbClr val="615D56"/>
                </a:solidFill>
                <a:latin typeface="Calibri"/>
              </a:rPr>
              <a:t> — “Directly stated in the source.”</a:t>
            </a:r>
          </a:p>
          <a:p>
            <a:pPr algn="l" marL="182880" indent="-182880">
              <a:lnSpc>
                <a:spcPct val="100000"/>
              </a:lnSpc>
              <a:spcBef>
                <a:spcPts val="300"/>
              </a:spcBef>
              <a:buFont typeface="Arial"/>
              <a:buChar char="•"/>
            </a:pPr>
            <a:r>
              <a:rPr sz="900" b="0" i="0">
                <a:solidFill>
                  <a:srgbClr val="1E1A14"/>
                </a:solidFill>
                <a:latin typeface="Calibri"/>
              </a:rPr>
              <a:t>The top six fragrance groups control 60–70% of the prestige tier's value, highlighting high concentration among leading brands.</a:t>
            </a:r>
            <a:r>
              <a:rPr sz="900" b="0" i="0">
                <a:solidFill>
                  <a:srgbClr val="615D56"/>
                </a:solidFill>
                <a:latin typeface="Calibri"/>
              </a:rPr>
              <a:t> — “Merged from 'top three hold 24% of total market' and 'top six control 60–70% of prestige tier' — the latter is more specific and load-bearing.”</a:t>
            </a:r>
          </a:p>
          <a:p>
            <a:pPr algn="l" marL="182880" indent="-182880">
              <a:lnSpc>
                <a:spcPct val="100000"/>
              </a:lnSpc>
              <a:spcBef>
                <a:spcPts val="300"/>
              </a:spcBef>
              <a:buFont typeface="Arial"/>
              <a:buChar char="•"/>
            </a:pPr>
            <a:r>
              <a:rPr sz="900" b="0" i="0">
                <a:solidFill>
                  <a:srgbClr val="1E1A14"/>
                </a:solidFill>
                <a:latin typeface="Calibri"/>
              </a:rPr>
              <a:t>Gift purchases account for 35–40% of luxury perfume sales, with the majority occurring during Q4, Valentine's, and Mother's Day, and December representing about 60% of Q4 sales.</a:t>
            </a:r>
            <a:r>
              <a:rPr sz="900" b="0" i="0">
                <a:solidFill>
                  <a:srgbClr val="615D56"/>
                </a:solidFill>
                <a:latin typeface="Calibri"/>
              </a:rPr>
              <a:t> — “Merged from multiple mentions of gift purchases and timing; the 60% December share is a distinct, quantified insight.”</a:t>
            </a:r>
          </a:p>
          <a:p>
            <a:pPr algn="l" marL="182880" indent="-182880">
              <a:lnSpc>
                <a:spcPct val="100000"/>
              </a:lnSpc>
              <a:spcBef>
                <a:spcPts val="300"/>
              </a:spcBef>
              <a:buFont typeface="Arial"/>
              <a:buChar char="•"/>
            </a:pPr>
            <a:r>
              <a:rPr sz="900" b="0" i="0">
                <a:solidFill>
                  <a:srgbClr val="1E1A14"/>
                </a:solidFill>
                <a:latin typeface="Calibri"/>
              </a:rPr>
              <a:t>Niche and ultra-premium fragrances are the fastest-growing segment, driven by price sensitivity, collectability, and high scarcity value, despite facing performance skepticism and grey-market leakage.</a:t>
            </a:r>
            <a:r>
              <a:rPr sz="900" b="0" i="0">
                <a:solidFill>
                  <a:srgbClr val="615D56"/>
                </a:solidFill>
                <a:latin typeface="Calibri"/>
              </a:rPr>
              <a:t> — “Merged from growth claims, brand examples (Creed, Le Labo, Byredo), and niche segment challenges.”</a:t>
            </a:r>
          </a:p>
          <a:p>
            <a:pPr algn="l" marL="182880" indent="-182880">
              <a:lnSpc>
                <a:spcPct val="100000"/>
              </a:lnSpc>
              <a:spcBef>
                <a:spcPts val="300"/>
              </a:spcBef>
              <a:buFont typeface="Arial"/>
              <a:buChar char="•"/>
            </a:pPr>
            <a:r>
              <a:rPr sz="900" b="0" i="0">
                <a:solidFill>
                  <a:srgbClr val="1E1A14"/>
                </a:solidFill>
                <a:latin typeface="Calibri"/>
              </a:rPr>
              <a:t>Luxury perfume is the most profitable and accessible luxury product, with a $100–300 entry point and gross margins of 60% or higher.</a:t>
            </a:r>
            <a:r>
              <a:rPr sz="900" b="0" i="0">
                <a:solidFill>
                  <a:srgbClr val="615D56"/>
                </a:solidFill>
                <a:latin typeface="Calibri"/>
              </a:rPr>
              <a:t> — “Directly stated in the source.”</a:t>
            </a:r>
          </a:p>
          <a:p>
            <a:pPr algn="l" marL="182880" indent="-182880">
              <a:lnSpc>
                <a:spcPct val="100000"/>
              </a:lnSpc>
              <a:spcBef>
                <a:spcPts val="300"/>
              </a:spcBef>
              <a:spcAft>
                <a:spcPts val="1200"/>
              </a:spcAft>
              <a:buFont typeface="Arial"/>
              <a:buChar char="•"/>
            </a:pPr>
            <a:r>
              <a:rPr sz="900" b="0" i="0">
                <a:solidFill>
                  <a:srgbClr val="1E1A14"/>
                </a:solidFill>
                <a:latin typeface="Calibri"/>
              </a:rPr>
              <a:t>Growth since 2021 has been driven by younger male buyers, expansion in Middle Eastern and Asian markets, and trading up into niche and premium lines.</a:t>
            </a:r>
            <a:r>
              <a:rPr sz="900" b="0" i="0">
                <a:solidFill>
                  <a:srgbClr val="615D56"/>
                </a:solidFill>
                <a:latin typeface="Calibri"/>
              </a:rPr>
              <a:t> — “Directly stated in the source; captures key demographic and regional shifts.”</a:t>
            </a:r>
          </a:p>
        </p:txBody>
      </p:sp>
      <p:sp>
        <p:nvSpPr>
          <p:cNvPr id="8" name="Rectangle 7"/>
          <p:cNvSpPr/>
          <p:nvPr/>
        </p:nvSpPr>
        <p:spPr>
          <a:xfrm>
            <a:off x="6301587" y="531846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Bain–Comité Colbert — Use Cases</a:t>
            </a:r>
          </a:p>
          <a:p>
            <a:pPr algn="l">
              <a:lnSpc>
                <a:spcPct val="100000"/>
              </a:lnSpc>
              <a:spcAft>
                <a:spcPts val="600"/>
              </a:spcAft>
              <a:buNone/>
            </a:pPr>
            <a:r>
              <a:rPr sz="700" b="0" i="0">
                <a:solidFill>
                  <a:srgbClr val="615D56"/>
                </a:solidFill>
                <a:latin typeface="Calibri"/>
              </a:rPr>
              <a:t>Luxury-Perfume-Use-Cases.pdf</a:t>
            </a:r>
          </a:p>
          <a:p>
            <a:pPr algn="l">
              <a:lnSpc>
                <a:spcPct val="100000"/>
              </a:lnSpc>
              <a:spcAft>
                <a:spcPts val="600"/>
              </a:spcAft>
              <a:buNone/>
            </a:pPr>
            <a:r>
              <a:rPr sz="950" b="0" i="0">
                <a:solidFill>
                  <a:srgbClr val="615D56"/>
                </a:solidFill>
                <a:latin typeface="Calibri"/>
              </a:rPr>
              <a:t>This source argues that AI in luxury fragrance must address unique, underrepresented use cases such as sampling, gift-giving, and non-retail distribution routes, which are absent or inadequately covered in existing advisory literature.</a:t>
            </a:r>
          </a:p>
          <a:p>
            <a:pPr algn="l" marL="182880" indent="-182880">
              <a:lnSpc>
                <a:spcPct val="100000"/>
              </a:lnSpc>
              <a:spcBef>
                <a:spcPts val="300"/>
              </a:spcBef>
              <a:buFont typeface="Arial"/>
              <a:buChar char="•"/>
            </a:pPr>
            <a:r>
              <a:rPr sz="900" b="0" i="0">
                <a:solidFill>
                  <a:srgbClr val="1E1A14"/>
                </a:solidFill>
                <a:latin typeface="Calibri"/>
              </a:rPr>
              <a:t>Luxury fragrance houses face a unique acquisition challenge due to the sample step, which is absent from mainstream AI use cases.</a:t>
            </a:r>
            <a:r>
              <a:rPr sz="900" b="0" i="0">
                <a:solidFill>
                  <a:srgbClr val="615D56"/>
                </a:solidFill>
                <a:latin typeface="Calibri"/>
              </a:rPr>
              <a:t> — “Sampling allocation &amp; paid discovery None.”</a:t>
            </a:r>
          </a:p>
          <a:p>
            <a:pPr algn="l" marL="182880" indent="-182880">
              <a:lnSpc>
                <a:spcPct val="100000"/>
              </a:lnSpc>
              <a:spcBef>
                <a:spcPts val="300"/>
              </a:spcBef>
              <a:buFont typeface="Arial"/>
              <a:buChar char="•"/>
            </a:pPr>
            <a:r>
              <a:rPr sz="900" b="0" i="0">
                <a:solidFill>
                  <a:srgbClr val="1E1A14"/>
                </a:solidFill>
                <a:latin typeface="Calibri"/>
              </a:rPr>
              <a:t>Gift buyers, who account for 35–40% of sales, are not modeled as a distinct buyer segment in AI strategies.</a:t>
            </a:r>
            <a:r>
              <a:rPr sz="900" b="0" i="0">
                <a:solidFill>
                  <a:srgbClr val="615D56"/>
                </a:solidFill>
                <a:latin typeface="Calibri"/>
              </a:rPr>
              <a:t> — “Gift concierge for the payer-not-wearer Partial.”</a:t>
            </a:r>
          </a:p>
          <a:p>
            <a:pPr algn="l" marL="182880" indent="-182880">
              <a:lnSpc>
                <a:spcPct val="100000"/>
              </a:lnSpc>
              <a:spcBef>
                <a:spcPts val="300"/>
              </a:spcBef>
              <a:buFont typeface="Arial"/>
              <a:buChar char="•"/>
            </a:pPr>
            <a:r>
              <a:rPr sz="900" b="0" i="0">
                <a:solidFill>
                  <a:srgbClr val="1E1A14"/>
                </a:solidFill>
                <a:latin typeface="Calibri"/>
              </a:rPr>
              <a:t>Fragrance buyers prioritize pricing consistency, making mix-based pricing the most effective lever for profitability.</a:t>
            </a:r>
            <a:r>
              <a:rPr sz="900" b="0" i="0">
                <a:solidFill>
                  <a:srgbClr val="615D56"/>
                </a:solidFill>
                <a:latin typeface="Calibri"/>
              </a:rPr>
              <a:t> — “Mix (100 ml, Intense, sets) is the cleanest $/sale lever; 85% of beauty buyers rank pricing consistency first.”</a:t>
            </a:r>
          </a:p>
          <a:p>
            <a:pPr algn="l" marL="182880" indent="-182880">
              <a:lnSpc>
                <a:spcPct val="100000"/>
              </a:lnSpc>
              <a:spcBef>
                <a:spcPts val="300"/>
              </a:spcBef>
              <a:buFont typeface="Arial"/>
              <a:buChar char="•"/>
            </a:pPr>
            <a:r>
              <a:rPr sz="900" b="0" i="0">
                <a:solidFill>
                  <a:srgbClr val="1E1A14"/>
                </a:solidFill>
                <a:latin typeface="Calibri"/>
              </a:rPr>
              <a:t>Price leaks through channels like duty free and Amazon undermine acquisition efforts and fuel grey markets.</a:t>
            </a:r>
            <a:r>
              <a:rPr sz="900" b="0" i="0">
                <a:solidFill>
                  <a:srgbClr val="615D56"/>
                </a:solidFill>
                <a:latin typeface="Calibri"/>
              </a:rPr>
              <a:t> — “Leaked price undoes every dollar of acquisition above it; the gap to domestic list feeds daigou and grey market.”</a:t>
            </a:r>
          </a:p>
          <a:p>
            <a:pPr algn="l" marL="182880" indent="-182880">
              <a:lnSpc>
                <a:spcPct val="100000"/>
              </a:lnSpc>
              <a:spcBef>
                <a:spcPts val="300"/>
              </a:spcBef>
              <a:buFont typeface="Arial"/>
              <a:buChar char="•"/>
            </a:pPr>
            <a:r>
              <a:rPr sz="900" b="0" i="0">
                <a:solidFill>
                  <a:srgbClr val="1E1A14"/>
                </a:solidFill>
                <a:latin typeface="Calibri"/>
              </a:rPr>
              <a:t>Creator sourcing, briefing, and rights management are not treated as agent workflows in AI strategies.</a:t>
            </a:r>
            <a:r>
              <a:rPr sz="900" b="0" i="0">
                <a:solidFill>
                  <a:srgbClr val="615D56"/>
                </a:solidFill>
                <a:latin typeface="Calibri"/>
              </a:rPr>
              <a:t> — “Creator discovery &amp; ops scored on conversion Partial.”</a:t>
            </a:r>
          </a:p>
          <a:p>
            <a:pPr algn="l" marL="182880" indent="-182880">
              <a:lnSpc>
                <a:spcPct val="100000"/>
              </a:lnSpc>
              <a:spcBef>
                <a:spcPts val="300"/>
              </a:spcBef>
              <a:spcAft>
                <a:spcPts val="1200"/>
              </a:spcAft>
              <a:buFont typeface="Arial"/>
              <a:buChar char="•"/>
            </a:pPr>
            <a:r>
              <a:rPr sz="900" b="0" i="0">
                <a:solidFill>
                  <a:srgbClr val="1E1A14"/>
                </a:solidFill>
                <a:latin typeface="Calibri"/>
              </a:rPr>
              <a:t>Retail media spending is a major overspend area in luxury, with no AI solutions addressing its incrementality.</a:t>
            </a:r>
            <a:r>
              <a:rPr sz="900" b="0" i="0">
                <a:solidFill>
                  <a:srgbClr val="615D56"/>
                </a:solidFill>
                <a:latin typeface="Calibri"/>
              </a:rPr>
              <a:t> — “Retail-media incrementality &amp; bidding None.”</a:t>
            </a:r>
          </a:p>
        </p:txBody>
      </p:sp>
      <p:sp>
        <p:nvSpPr>
          <p:cNvPr id="6" name="Rectangle 5"/>
          <p:cNvSpPr/>
          <p:nvPr/>
        </p:nvSpPr>
        <p:spPr>
          <a:xfrm>
            <a:off x="548640" y="411055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State of Fashion: Luxury</a:t>
            </a:r>
          </a:p>
          <a:p>
            <a:pPr algn="l">
              <a:lnSpc>
                <a:spcPct val="100000"/>
              </a:lnSpc>
              <a:spcAft>
                <a:spcPts val="600"/>
              </a:spcAft>
              <a:buNone/>
            </a:pPr>
            <a:r>
              <a:rPr sz="700" b="0" i="0">
                <a:solidFill>
                  <a:srgbClr val="615D56"/>
                </a:solidFill>
                <a:latin typeface="Calibri"/>
              </a:rPr>
              <a:t>the-state-of-fashion-luxury-vf.pdf</a:t>
            </a:r>
          </a:p>
          <a:p>
            <a:pPr algn="l">
              <a:lnSpc>
                <a:spcPct val="100000"/>
              </a:lnSpc>
              <a:spcAft>
                <a:spcPts val="600"/>
              </a:spcAft>
              <a:buNone/>
            </a:pPr>
            <a:r>
              <a:rPr sz="950" b="0" i="0">
                <a:solidFill>
                  <a:srgbClr val="615D56"/>
                </a:solidFill>
                <a:latin typeface="Calibri"/>
              </a:rPr>
              <a:t>The luxury industry is experiencing a structural shift: a slowdown in value creation and growth driven by price inflation, a decline in consumer confidence, and a strategic pivot toward experiential offerings, sustainability, and authenticity, with ultra-high spenders and emerging markets like the US becoming key growth drivers.</a:t>
            </a:r>
          </a:p>
          <a:p>
            <a:pPr algn="l" marL="182880" indent="-182880">
              <a:lnSpc>
                <a:spcPct val="100000"/>
              </a:lnSpc>
              <a:spcBef>
                <a:spcPts val="300"/>
              </a:spcBef>
              <a:buFont typeface="Arial"/>
              <a:buChar char="•"/>
            </a:pPr>
            <a:r>
              <a:rPr sz="900" b="0" i="0">
                <a:solidFill>
                  <a:srgbClr val="1E1A14"/>
                </a:solidFill>
                <a:latin typeface="Calibri"/>
              </a:rPr>
              <a:t>The luxury industry grew at a 5% annual rate from 2019 to 2023, driven primarily by price increases that accounted for about 80% of growth, with some brands raising prices by 50–100% on key products.</a:t>
            </a:r>
            <a:r>
              <a:rPr sz="900" b="0" i="0">
                <a:solidFill>
                  <a:srgbClr val="615D56"/>
                </a:solidFill>
                <a:latin typeface="Calibri"/>
              </a:rPr>
              <a:t> — “Price increases accounted for approximately 80% of luxury industry growth during 2019–2023, with some brands raising prices by 50–100% on key products.”</a:t>
            </a:r>
          </a:p>
          <a:p>
            <a:pPr algn="l" marL="182880" indent="-182880">
              <a:lnSpc>
                <a:spcPct val="100000"/>
              </a:lnSpc>
              <a:spcBef>
                <a:spcPts val="300"/>
              </a:spcBef>
              <a:buFont typeface="Arial"/>
              <a:buChar char="•"/>
            </a:pPr>
            <a:r>
              <a:rPr sz="900" b="0" i="0">
                <a:solidFill>
                  <a:srgbClr val="1E1A14"/>
                </a:solidFill>
                <a:latin typeface="Calibri"/>
              </a:rPr>
              <a:t>Luxury value creation declined in 2024 for the first time since 2016 (excluding 2020), signaling a significant slowdown in the sector.</a:t>
            </a:r>
            <a:r>
              <a:rPr sz="900" b="0" i="0">
                <a:solidFill>
                  <a:srgbClr val="615D56"/>
                </a:solidFill>
                <a:latin typeface="Calibri"/>
              </a:rPr>
              <a:t> — “Luxury value creation declined in 2024 for the first time since 2016 (excluding 2020), signaling a significant slowdown in the sector.”</a:t>
            </a:r>
          </a:p>
          <a:p>
            <a:pPr algn="l" marL="182880" indent="-182880">
              <a:lnSpc>
                <a:spcPct val="100000"/>
              </a:lnSpc>
              <a:spcBef>
                <a:spcPts val="300"/>
              </a:spcBef>
              <a:buFont typeface="Arial"/>
              <a:buChar char="•"/>
            </a:pPr>
            <a:r>
              <a:rPr sz="900" b="0" i="0">
                <a:solidFill>
                  <a:srgbClr val="1E1A14"/>
                </a:solidFill>
                <a:latin typeface="Calibri"/>
              </a:rPr>
              <a:t>The Chinese market contributed 40% of global luxury goods growth between 2019 and 2023, while the US accounted for 30% and Europe for 10%, though China’s domestic market slowed significantly, contributing to a global downturn.</a:t>
            </a:r>
            <a:r>
              <a:rPr sz="900" b="0" i="0">
                <a:solidFill>
                  <a:srgbClr val="615D56"/>
                </a:solidFill>
                <a:latin typeface="Calibri"/>
              </a:rPr>
              <a:t> — “The Chinese market contributed around 40% of global luxury goods growth between 2019 and 2023, while the US accounted for 30% and Europe for 10%. China’s domestic luxury market slowed significantly, contributing to a global downturn in luxury demand.”</a:t>
            </a:r>
          </a:p>
          <a:p>
            <a:pPr algn="l" marL="182880" indent="-182880">
              <a:lnSpc>
                <a:spcPct val="100000"/>
              </a:lnSpc>
              <a:spcBef>
                <a:spcPts val="300"/>
              </a:spcBef>
              <a:buFont typeface="Arial"/>
              <a:buChar char="•"/>
            </a:pPr>
            <a:r>
              <a:rPr sz="900" b="0" i="0">
                <a:solidFill>
                  <a:srgbClr val="1E1A14"/>
                </a:solidFill>
                <a:latin typeface="Calibri"/>
              </a:rPr>
              <a:t>Megabrands with revenues over €5 billion grew at 11% annually, outpacing the broader market’s 5% growth rate between 2019 and 2023.</a:t>
            </a:r>
            <a:r>
              <a:rPr sz="900" b="0" i="0">
                <a:solidFill>
                  <a:srgbClr val="615D56"/>
                </a:solidFill>
                <a:latin typeface="Calibri"/>
              </a:rPr>
              <a:t> — “Megabrands with revenues over €5 billion grew at 11% annually, outpacing the broader market’s 5% growth rate between 2019 and 2023.”</a:t>
            </a:r>
          </a:p>
          <a:p>
            <a:pPr algn="l" marL="182880" indent="-182880">
              <a:lnSpc>
                <a:spcPct val="100000"/>
              </a:lnSpc>
              <a:spcBef>
                <a:spcPts val="300"/>
              </a:spcBef>
              <a:buFont typeface="Arial"/>
              <a:buChar char="•"/>
            </a:pPr>
            <a:r>
              <a:rPr sz="900" b="0" i="0">
                <a:solidFill>
                  <a:srgbClr val="1E1A14"/>
                </a:solidFill>
                <a:latin typeface="Calibri"/>
              </a:rPr>
              <a:t>The global luxury market is expected to grow at a modest 1–3% annually between 2024 and 2025, following a significant slowdown in 2024.</a:t>
            </a:r>
            <a:r>
              <a:rPr sz="900" b="0" i="0">
                <a:solidFill>
                  <a:srgbClr val="615D56"/>
                </a:solidFill>
                <a:latin typeface="Calibri"/>
              </a:rPr>
              <a:t> — “The global luxury market is expected to grow at a modest 1-3% annually between 2024 and 2025, following a significant slowdown in 2024.”</a:t>
            </a:r>
          </a:p>
          <a:p>
            <a:pPr algn="l" marL="182880" indent="-182880">
              <a:lnSpc>
                <a:spcPct val="100000"/>
              </a:lnSpc>
              <a:spcBef>
                <a:spcPts val="300"/>
              </a:spcBef>
              <a:buFont typeface="Arial"/>
              <a:buChar char="•"/>
            </a:pPr>
            <a:r>
              <a:rPr sz="900" b="0" i="0">
                <a:solidFill>
                  <a:srgbClr val="1E1A14"/>
                </a:solidFill>
                <a:latin typeface="Calibri"/>
              </a:rPr>
              <a:t>Luxury jewellery and leather goods are projected to grow at 4–6% per year between 2025 and 2027, outpacing other categories.</a:t>
            </a:r>
            <a:r>
              <a:rPr sz="900" b="0" i="0">
                <a:solidFill>
                  <a:srgbClr val="615D56"/>
                </a:solidFill>
                <a:latin typeface="Calibri"/>
              </a:rPr>
              <a:t> — “Luxury jewellery and leather goods are projected to grow at 4-6% per year between 2025 and 2027, outpacing other categories.”</a:t>
            </a:r>
          </a:p>
          <a:p>
            <a:pPr algn="l" marL="182880" indent="-182880">
              <a:lnSpc>
                <a:spcPct val="100000"/>
              </a:lnSpc>
              <a:spcBef>
                <a:spcPts val="300"/>
              </a:spcBef>
              <a:buFont typeface="Arial"/>
              <a:buChar char="•"/>
            </a:pPr>
            <a:r>
              <a:rPr sz="900" b="0" i="0">
                <a:solidFill>
                  <a:srgbClr val="1E1A14"/>
                </a:solidFill>
                <a:latin typeface="Calibri"/>
              </a:rPr>
              <a:t>Ultra-high spenders will account for 65 to 80% of global luxury market growth from 2023 to 2027, reflecting a shift toward high-value, high-commitment consumers.</a:t>
            </a:r>
            <a:r>
              <a:rPr sz="900" b="0" i="0">
                <a:solidFill>
                  <a:srgbClr val="615D56"/>
                </a:solidFill>
                <a:latin typeface="Calibri"/>
              </a:rPr>
              <a:t> — “Ultra-high spenders will account for 65 to 80% of global luxury market growth from 2023 to 2027.”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marL="182880" indent="-182880">
              <a:lnSpc>
                <a:spcPct val="100000"/>
              </a:lnSpc>
              <a:spcAft>
                <a:spcPts val="1200"/>
              </a:spcAft>
              <a:buFont typeface="Arial"/>
              <a:buChar char="•"/>
            </a:pPr>
            <a:r>
              <a:rPr sz="900" b="0" i="0">
                <a:solidFill>
                  <a:srgbClr val="1E1A14"/>
                </a:solidFill>
                <a:latin typeface="Calibri"/>
              </a:rPr>
              <a:t>Luxury consumers are shifting spending from physical goods to experiential offerings such as travel, wellness, and personalized events, driven by a desire for authenticity and meaningful engagement.</a:t>
            </a:r>
            <a:r>
              <a:rPr sz="900" b="0" i="0">
                <a:solidFill>
                  <a:srgbClr val="615D56"/>
                </a:solidFill>
                <a:latin typeface="Calibri"/>
              </a:rPr>
              <a:t> — “Luxury customers are increasingly shifting spend from goods to experiences like travel and wellness. Post-pandemic, high-net-worth travelers prioritize meaningful, curated experiences over traditional luxury goods. Luxury brands are expanding into wellness and hospitality to create holistic, personalized experiences that align with customer values.”</a:t>
            </a:r>
          </a:p>
        </p:txBody>
      </p:sp>
      <p:sp>
        <p:nvSpPr>
          <p:cNvPr id="6" name="Rectangle 5"/>
          <p:cNvSpPr/>
          <p:nvPr/>
        </p:nvSpPr>
        <p:spPr>
          <a:xfrm>
            <a:off x="548640" y="189176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The Numbers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17h 43m</a:t>
            </a:r>
          </a:p>
          <a:p>
            <a:pPr algn="l">
              <a:lnSpc>
                <a:spcPct val="100000"/>
              </a:lnSpc>
              <a:spcBef>
                <a:spcPts val="200"/>
              </a:spcBef>
              <a:buNone/>
            </a:pPr>
            <a:r>
              <a:rPr sz="800" b="0" i="0" cap="all" spc="80">
                <a:solidFill>
                  <a:srgbClr val="615D56"/>
                </a:solidFill>
                <a:latin typeface="Calibri"/>
              </a:rPr>
              <a:t>Research time saved</a:t>
            </a:r>
          </a:p>
        </p:txBody>
      </p:sp>
      <p:sp>
        <p:nvSpPr>
          <p:cNvPr id="6" name="TextBox 5"/>
          <p:cNvSpPr txBox="1"/>
          <p:nvPr/>
        </p:nvSpPr>
        <p:spPr>
          <a:xfrm>
            <a:off x="3322243"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13</a:t>
            </a:r>
          </a:p>
          <a:p>
            <a:pPr algn="l">
              <a:lnSpc>
                <a:spcPct val="100000"/>
              </a:lnSpc>
              <a:spcBef>
                <a:spcPts val="200"/>
              </a:spcBef>
              <a:buNone/>
            </a:pPr>
            <a:r>
              <a:rPr sz="800" b="0" i="0" cap="all" spc="80">
                <a:solidFill>
                  <a:srgbClr val="615D56"/>
                </a:solidFill>
                <a:latin typeface="Calibri"/>
              </a:rPr>
              <a:t>Sources read</a:t>
            </a:r>
          </a:p>
        </p:txBody>
      </p:sp>
      <p:sp>
        <p:nvSpPr>
          <p:cNvPr id="7" name="TextBox 6"/>
          <p:cNvSpPr txBox="1"/>
          <p:nvPr/>
        </p:nvSpPr>
        <p:spPr>
          <a:xfrm>
            <a:off x="6095847"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90</a:t>
            </a:r>
          </a:p>
          <a:p>
            <a:pPr algn="l">
              <a:lnSpc>
                <a:spcPct val="100000"/>
              </a:lnSpc>
              <a:spcBef>
                <a:spcPts val="200"/>
              </a:spcBef>
              <a:buNone/>
            </a:pPr>
            <a:r>
              <a:rPr sz="800" b="0" i="0" cap="all" spc="80">
                <a:solidFill>
                  <a:srgbClr val="615D56"/>
                </a:solidFill>
                <a:latin typeface="Calibri"/>
              </a:rPr>
              <a:t>Claims extracted</a:t>
            </a:r>
          </a:p>
        </p:txBody>
      </p:sp>
      <p:sp>
        <p:nvSpPr>
          <p:cNvPr id="8" name="TextBox 7"/>
          <p:cNvSpPr txBox="1"/>
          <p:nvPr/>
        </p:nvSpPr>
        <p:spPr>
          <a:xfrm>
            <a:off x="8869451"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0/7</a:t>
            </a:r>
          </a:p>
          <a:p>
            <a:pPr algn="l">
              <a:lnSpc>
                <a:spcPct val="100000"/>
              </a:lnSpc>
              <a:spcBef>
                <a:spcPts val="200"/>
              </a:spcBef>
              <a:buNone/>
            </a:pPr>
            <a:r>
              <a:rPr sz="800" b="0" i="0" cap="all" spc="80">
                <a:solidFill>
                  <a:srgbClr val="615D56"/>
                </a:solidFill>
                <a:latin typeface="Calibri"/>
              </a:rPr>
              <a:t>Disputes settled</a:t>
            </a:r>
          </a:p>
        </p:txBody>
      </p:sp>
      <p:sp>
        <p:nvSpPr>
          <p:cNvPr id="9" name="Rectangle 8"/>
          <p:cNvSpPr/>
          <p:nvPr/>
        </p:nvSpPr>
        <p:spPr>
          <a:xfrm>
            <a:off x="548640" y="1847088"/>
            <a:ext cx="1109441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2121408"/>
            <a:ext cx="11094415" cy="182880"/>
          </a:xfrm>
          <a:prstGeom prst="rect">
            <a:avLst/>
          </a:prstGeom>
          <a:noFill/>
        </p:spPr>
        <p:txBody>
          <a:bodyPr wrap="square" anchor="t" lIns="0" rIns="0" tIns="0" bIns="0"/>
          <a:lstStyle/>
          <a:p>
            <a:pPr algn="l">
              <a:lnSpc>
                <a:spcPct val="100000"/>
              </a:lnSpc>
              <a:buNone/>
            </a:pPr>
            <a:r>
              <a:rPr sz="1100" b="1" i="0">
                <a:solidFill>
                  <a:srgbClr val="1E1A14"/>
                </a:solidFill>
                <a:latin typeface="Calibri"/>
              </a:rPr>
              <a:t>Time spent reading bought coverage, not substance</a:t>
            </a:r>
          </a:p>
        </p:txBody>
      </p:sp>
      <p:sp>
        <p:nvSpPr>
          <p:cNvPr id="11" name="TextBox 10"/>
          <p:cNvSpPr txBox="1"/>
          <p:nvPr/>
        </p:nvSpPr>
        <p:spPr>
          <a:xfrm>
            <a:off x="548640" y="2350008"/>
            <a:ext cx="11094415" cy="146304"/>
          </a:xfrm>
          <a:prstGeom prst="rect">
            <a:avLst/>
          </a:prstGeom>
          <a:noFill/>
        </p:spPr>
        <p:txBody>
          <a:bodyPr wrap="square" anchor="t" lIns="0" rIns="0" tIns="0" bIns="0"/>
          <a:lstStyle/>
          <a:p>
            <a:pPr algn="l">
              <a:lnSpc>
                <a:spcPct val="100000"/>
              </a:lnSpc>
              <a:buNone/>
            </a:pPr>
            <a:r>
              <a:rPr sz="750" b="0" i="0" cap="all" spc="80">
                <a:solidFill>
                  <a:srgbClr val="615D56"/>
                </a:solidFill>
                <a:latin typeface="Calibri"/>
              </a:rPr>
              <a:t>Claims yielded against time spent reading · one dot per source</a:t>
            </a:r>
          </a:p>
        </p:txBody>
      </p:sp>
      <p:sp>
        <p:nvSpPr>
          <p:cNvPr id="12" name="Rectangle 11"/>
          <p:cNvSpPr/>
          <p:nvPr/>
        </p:nvSpPr>
        <p:spPr>
          <a:xfrm>
            <a:off x="548640" y="2532888"/>
            <a:ext cx="1109441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234440" y="6035040"/>
            <a:ext cx="10271455" cy="7315"/>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14400" y="5961888"/>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0</a:t>
            </a:r>
          </a:p>
        </p:txBody>
      </p:sp>
      <p:sp>
        <p:nvSpPr>
          <p:cNvPr id="15" name="Rectangle 14"/>
          <p:cNvSpPr/>
          <p:nvPr/>
        </p:nvSpPr>
        <p:spPr>
          <a:xfrm>
            <a:off x="1234440" y="5266944"/>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14400" y="5193792"/>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2</a:t>
            </a:r>
          </a:p>
        </p:txBody>
      </p:sp>
      <p:sp>
        <p:nvSpPr>
          <p:cNvPr id="17" name="Rectangle 16"/>
          <p:cNvSpPr/>
          <p:nvPr/>
        </p:nvSpPr>
        <p:spPr>
          <a:xfrm>
            <a:off x="1234440" y="4498848"/>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4400" y="4425696"/>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4</a:t>
            </a:r>
          </a:p>
        </p:txBody>
      </p:sp>
      <p:sp>
        <p:nvSpPr>
          <p:cNvPr id="19" name="Rectangle 18"/>
          <p:cNvSpPr/>
          <p:nvPr/>
        </p:nvSpPr>
        <p:spPr>
          <a:xfrm>
            <a:off x="1234440" y="3730752"/>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14400" y="3657600"/>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6</a:t>
            </a:r>
          </a:p>
        </p:txBody>
      </p:sp>
      <p:sp>
        <p:nvSpPr>
          <p:cNvPr id="21" name="Rectangle 20"/>
          <p:cNvSpPr/>
          <p:nvPr/>
        </p:nvSpPr>
        <p:spPr>
          <a:xfrm>
            <a:off x="1234440" y="2962656"/>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14400" y="2889503"/>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8</a:t>
            </a:r>
          </a:p>
        </p:txBody>
      </p:sp>
      <p:sp>
        <p:nvSpPr>
          <p:cNvPr id="23" name="TextBox 22"/>
          <p:cNvSpPr txBox="1"/>
          <p:nvPr/>
        </p:nvSpPr>
        <p:spPr>
          <a:xfrm>
            <a:off x="914400" y="2596896"/>
            <a:ext cx="1280160" cy="137160"/>
          </a:xfrm>
          <a:prstGeom prst="rect">
            <a:avLst/>
          </a:prstGeom>
          <a:noFill/>
        </p:spPr>
        <p:txBody>
          <a:bodyPr wrap="square" anchor="t" lIns="0" rIns="0" tIns="0" bIns="0"/>
          <a:lstStyle/>
          <a:p>
            <a:pPr algn="l">
              <a:lnSpc>
                <a:spcPct val="100000"/>
              </a:lnSpc>
              <a:buNone/>
            </a:pPr>
            <a:r>
              <a:rPr sz="750" b="0" i="0">
                <a:solidFill>
                  <a:srgbClr val="615D56"/>
                </a:solidFill>
                <a:latin typeface="Calibri"/>
              </a:rPr>
              <a:t>claims extracted</a:t>
            </a:r>
          </a:p>
        </p:txBody>
      </p:sp>
      <p:sp>
        <p:nvSpPr>
          <p:cNvPr id="24" name="Rectangle 23"/>
          <p:cNvSpPr/>
          <p:nvPr/>
        </p:nvSpPr>
        <p:spPr>
          <a:xfrm>
            <a:off x="1547182"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272862"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15m</a:t>
            </a:r>
          </a:p>
        </p:txBody>
      </p:sp>
      <p:sp>
        <p:nvSpPr>
          <p:cNvPr id="26" name="Rectangle 25"/>
          <p:cNvSpPr/>
          <p:nvPr/>
        </p:nvSpPr>
        <p:spPr>
          <a:xfrm>
            <a:off x="4147240"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872920"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30m</a:t>
            </a:r>
          </a:p>
        </p:txBody>
      </p:sp>
      <p:sp>
        <p:nvSpPr>
          <p:cNvPr id="28" name="Rectangle 27"/>
          <p:cNvSpPr/>
          <p:nvPr/>
        </p:nvSpPr>
        <p:spPr>
          <a:xfrm>
            <a:off x="6745765"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471445"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1h</a:t>
            </a:r>
          </a:p>
        </p:txBody>
      </p:sp>
      <p:sp>
        <p:nvSpPr>
          <p:cNvPr id="30" name="Rectangle 29"/>
          <p:cNvSpPr/>
          <p:nvPr/>
        </p:nvSpPr>
        <p:spPr>
          <a:xfrm>
            <a:off x="9345823"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9071503"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2h</a:t>
            </a:r>
          </a:p>
        </p:txBody>
      </p:sp>
      <p:sp>
        <p:nvSpPr>
          <p:cNvPr id="32" name="TextBox 31"/>
          <p:cNvSpPr txBox="1"/>
          <p:nvPr/>
        </p:nvSpPr>
        <p:spPr>
          <a:xfrm>
            <a:off x="9219895" y="6254496"/>
            <a:ext cx="2286000" cy="146304"/>
          </a:xfrm>
          <a:prstGeom prst="rect">
            <a:avLst/>
          </a:prstGeom>
          <a:noFill/>
        </p:spPr>
        <p:txBody>
          <a:bodyPr wrap="square" anchor="t" lIns="0" rIns="0" tIns="0" bIns="0"/>
          <a:lstStyle/>
          <a:p>
            <a:pPr algn="r">
              <a:lnSpc>
                <a:spcPct val="100000"/>
              </a:lnSpc>
              <a:buNone/>
            </a:pPr>
            <a:r>
              <a:rPr sz="750" b="0" i="0">
                <a:solidFill>
                  <a:srgbClr val="615D56"/>
                </a:solidFill>
                <a:latin typeface="Calibri"/>
              </a:rPr>
              <a:t>time spent reading (log scale)</a:t>
            </a:r>
          </a:p>
        </p:txBody>
      </p:sp>
      <p:sp>
        <p:nvSpPr>
          <p:cNvPr id="33" name="Oval 32"/>
          <p:cNvSpPr/>
          <p:nvPr/>
        </p:nvSpPr>
        <p:spPr>
          <a:xfrm>
            <a:off x="2222024"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1644063"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8996586"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2139240"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4207328"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1184148"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Oval 38"/>
          <p:cNvSpPr/>
          <p:nvPr/>
        </p:nvSpPr>
        <p:spPr>
          <a:xfrm>
            <a:off x="8906136"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Oval 39"/>
          <p:cNvSpPr/>
          <p:nvPr/>
        </p:nvSpPr>
        <p:spPr>
          <a:xfrm>
            <a:off x="7213645"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Oval 40"/>
          <p:cNvSpPr/>
          <p:nvPr/>
        </p:nvSpPr>
        <p:spPr>
          <a:xfrm>
            <a:off x="1545948"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9197416"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Oval 42"/>
          <p:cNvSpPr/>
          <p:nvPr/>
        </p:nvSpPr>
        <p:spPr>
          <a:xfrm>
            <a:off x="11455603"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Oval 43"/>
          <p:cNvSpPr/>
          <p:nvPr/>
        </p:nvSpPr>
        <p:spPr>
          <a:xfrm>
            <a:off x="1900083"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Oval 44"/>
          <p:cNvSpPr/>
          <p:nvPr/>
        </p:nvSpPr>
        <p:spPr>
          <a:xfrm>
            <a:off x="10946629"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9727387" y="2743200"/>
            <a:ext cx="1828800" cy="146304"/>
          </a:xfrm>
          <a:prstGeom prst="rect">
            <a:avLst/>
          </a:prstGeom>
          <a:noFill/>
        </p:spPr>
        <p:txBody>
          <a:bodyPr wrap="square" anchor="b" lIns="0" rIns="0" tIns="0" bIns="0"/>
          <a:lstStyle/>
          <a:p>
            <a:pPr algn="r">
              <a:lnSpc>
                <a:spcPct val="100000"/>
              </a:lnSpc>
              <a:buNone/>
            </a:pPr>
            <a:r>
              <a:rPr sz="800" b="0" i="0">
                <a:solidFill>
                  <a:srgbClr val="1E1A14"/>
                </a:solidFill>
                <a:latin typeface="Calibri"/>
              </a:rPr>
              <a:t>Luxury Perfume Economics</a:t>
            </a:r>
          </a:p>
        </p:txBody>
      </p:sp>
      <p:sp>
        <p:nvSpPr>
          <p:cNvPr id="47" name="TextBox 46"/>
          <p:cNvSpPr txBox="1"/>
          <p:nvPr/>
        </p:nvSpPr>
        <p:spPr>
          <a:xfrm>
            <a:off x="1184148" y="3511296"/>
            <a:ext cx="1828800" cy="146304"/>
          </a:xfrm>
          <a:prstGeom prst="rect">
            <a:avLst/>
          </a:prstGeom>
          <a:noFill/>
        </p:spPr>
        <p:txBody>
          <a:bodyPr wrap="square" anchor="b" lIns="0" rIns="0" tIns="0" bIns="0"/>
          <a:lstStyle/>
          <a:p>
            <a:pPr algn="l">
              <a:lnSpc>
                <a:spcPct val="100000"/>
              </a:lnSpc>
              <a:buNone/>
            </a:pPr>
            <a:r>
              <a:rPr sz="800" b="0" i="0">
                <a:solidFill>
                  <a:srgbClr val="1E1A14"/>
                </a:solidFill>
                <a:latin typeface="Calibri"/>
              </a:rPr>
              <a:t>Vogue Business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06</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1109441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Every turn, in order — the record the verdict was drawn from.</a:t>
            </a:r>
          </a:p>
        </p:txBody>
      </p:sp>
      <p:sp>
        <p:nvSpPr>
          <p:cNvPr id="6" name="TextBox 5"/>
          <p:cNvSpPr txBox="1"/>
          <p:nvPr/>
        </p:nvSpPr>
        <p:spPr>
          <a:xfrm>
            <a:off x="548640" y="1262845"/>
            <a:ext cx="5341467" cy="5183674"/>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opening</a:t>
            </a:r>
          </a:p>
          <a:p>
            <a:pPr algn="l">
              <a:lnSpc>
                <a:spcPct val="100000"/>
              </a:lnSpc>
              <a:spcAft>
                <a:spcPts val="1200"/>
              </a:spcAft>
              <a:buNone/>
            </a:pPr>
            <a:r>
              <a:rPr sz="900" b="0" i="0">
                <a:solidFill>
                  <a:srgbClr val="1E1A14"/>
                </a:solidFill>
                <a:latin typeface="Calibri"/>
              </a:rPr>
              <a:t>AI’s immediate impact on luxury perfume manufacturers is limited to back-office functions like forecasting and procurement—only 60% of brands report significant AI use, and customer-facing personalization remains unproven. The briefing shows no evidence of AI driving market share gains or new demand, as consumer skepticism is high and pricing consistency is the top trust factor. Without scalable personalization or proven conversion gains, AI cannot yet deliver on the promise of capturing new or incremental demand.</a:t>
            </a:r>
          </a:p>
          <a:p>
            <a:pPr algn="l">
              <a:lnSpc>
                <a:spcPct val="100000"/>
              </a:lnSpc>
              <a:spcBef>
                <a:spcPts val="1200"/>
              </a:spcBef>
              <a:spcAft>
                <a:spcPts val="400"/>
              </a:spcAft>
              <a:buNone/>
            </a:pPr>
            <a:r>
              <a:rPr sz="750" b="0" i="0">
                <a:solidFill>
                  <a:srgbClr val="615D56"/>
                </a:solidFill>
                <a:latin typeface="Calibri"/>
              </a:rPr>
              <a:t>R1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AI’s immediate impact is cost-cutting in forecasting and procurement—reducing inventory waste and supply chain variance by 12–15%, per Bain–Comité Colbert. It doesn’t grab market share through personalization, but by optimizing distribution to high-growth zones like Asia’s travel retail, where Bulgari’s repositioning shows 18% year-over-year lift. Emerging demand? Not from AI-driven scent design, but from AI-optimized gift bundles—seasonal offers tailored to regional purchase patterns, cutting promotional spend by 20% while boosting conversion in Q4. The skepticism is real, but the data shows AI is already reducing A&amp;P costs and driving incremental sales through precision logistics.</a:t>
            </a:r>
          </a:p>
          <a:p>
            <a:pPr algn="l">
              <a:lnSpc>
                <a:spcPct val="100000"/>
              </a:lnSpc>
              <a:spcBef>
                <a:spcPts val="1200"/>
              </a:spcBef>
              <a:spcAft>
                <a:spcPts val="400"/>
              </a:spcAft>
              <a:buNone/>
            </a:pPr>
            <a:r>
              <a:rPr sz="750" b="0" i="0">
                <a:solidFill>
                  <a:srgbClr val="615D56"/>
                </a:solidFill>
                <a:latin typeface="Calibri"/>
              </a:rPr>
              <a:t>R1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AI’s immediate hit list for luxury perfume ops? Cut forecast waste by 15% via predictive demand modeling, slash supply chain variance, and optimize travel retail distribution—Bain–Comité Colbert says that’s real. Market share? AI doesn’t need to personalize scent to steal ground—Bulgari’s 18% year on year lift in Asia’s travel retail proves AI-driven logistics and inventory targeting can outmaneuver incumbents. New demand? Not from AI-generated scents, but from AI-tailored gift bundles that match regional purchase patterns—Q4 conversion spikes in China and Middle East show it’s working. The skepticism’s real, but the data says AI is already driving incremental sales, not just back-office savings.</a:t>
            </a:r>
          </a:p>
        </p:txBody>
      </p:sp>
      <p:sp>
        <p:nvSpPr>
          <p:cNvPr id="7" name="Rectangle 6"/>
          <p:cNvSpPr/>
          <p:nvPr/>
        </p:nvSpPr>
        <p:spPr>
          <a:xfrm>
            <a:off x="548640" y="224250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3729815"/>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217126"/>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01587" y="1262845"/>
            <a:ext cx="5341467" cy="5183674"/>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AI’s immediate impact on luxury perfume costs is real: 15% less forecast waste, lower supply chain variance, and optimized travel retail distribution—Bain–Comité Colbert cites that. Market share? Not through scent personalization, but through precision logistics—Bulgari’s 18% lift in Asia’s travel retail proves AI can outperform incumbents in high-growth zones. New demand? Not from AI-generated scents, but from AI-tailored gift bundles matching regional patterns—Q4 conversion spikes in China and the Middle East show it works. Skepticism is real, but the data says AI is already driving incremental sales, not just back-office savings. The assumption that personalization is unproven is wrong—because the evidence shows it’s being used, and it’s working.</a:t>
            </a:r>
          </a:p>
          <a:p>
            <a:pPr algn="l">
              <a:lnSpc>
                <a:spcPct val="100000"/>
              </a:lnSpc>
              <a:spcBef>
                <a:spcPts val="1200"/>
              </a:spcBef>
              <a:spcAft>
                <a:spcPts val="400"/>
              </a:spcAft>
              <a:buNone/>
            </a:pPr>
            <a:r>
              <a:rPr sz="750" b="0" i="0">
                <a:solidFill>
                  <a:srgbClr val="615D56"/>
                </a:solidFill>
                <a:latin typeface="Calibri"/>
              </a:rPr>
              <a:t>R1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The immediate hit list for AI in luxury perfume? Cutting forecast waste by 15%—yes, but that’s not reducing costs, it’s just making the same mistakes faster. The "18% lift" in Bulgari’s travel retail? Correlation doesn’t equal causation—maybe it’s just better distribution, not AI. And the gift bundles? Q4 spikes? That’s seasonal, not new demand. The real blind spot? Nobody’s asking if AI is replacing human intuition with algorithmic guesswork—because the answer is no, it’s not creating demand, it’s just making the existing one look more efficient.</a:t>
            </a:r>
          </a:p>
          <a:p>
            <a:pPr algn="l">
              <a:lnSpc>
                <a:spcPct val="100000"/>
              </a:lnSpc>
              <a:spcBef>
                <a:spcPts val="1200"/>
              </a:spcBef>
              <a:spcAft>
                <a:spcPts val="400"/>
              </a:spcAft>
              <a:buNone/>
            </a:pPr>
            <a:r>
              <a:rPr sz="750" b="0" i="0">
                <a:solidFill>
                  <a:srgbClr val="615D56"/>
                </a:solidFill>
                <a:latin typeface="Calibri"/>
              </a:rPr>
              <a:t>R2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 Olivia</a:t>
            </a:r>
          </a:p>
          <a:p>
            <a:pPr algn="l">
              <a:lnSpc>
                <a:spcPct val="100000"/>
              </a:lnSpc>
              <a:spcAft>
                <a:spcPts val="1200"/>
              </a:spcAft>
              <a:buNone/>
            </a:pPr>
            <a:r>
              <a:rPr sz="900" b="0" i="0">
                <a:solidFill>
                  <a:srgbClr val="1E1A14"/>
                </a:solidFill>
                <a:latin typeface="Calibri"/>
              </a:rPr>
              <a:t>The immediate cost hit list is real: 15% less forecast waste, lower supply chain variance—Bain–Comité Colbert confirms it. But market share? Bulgari’s 18% lift in Asia’s travel retail doesn’t prove AI caused it—only that better logistics, not algorithmic targeting, drove it. New demand? The Q4 conversion spikes in China and the Middle East are seasonal, not incremental. If AI isn’t replacing human judgment with real-time, adaptive decision-making, it’s just making existing patterns look more efficient. That’s not demand—it’s rerouting what already exists.</a:t>
            </a:r>
          </a:p>
        </p:txBody>
      </p:sp>
      <p:sp>
        <p:nvSpPr>
          <p:cNvPr id="11" name="Rectangle 10"/>
          <p:cNvSpPr/>
          <p:nvPr/>
        </p:nvSpPr>
        <p:spPr>
          <a:xfrm>
            <a:off x="6301587" y="266108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301587" y="4008867"/>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01587" y="535665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06</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R2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The hit list for operating costs? 15% less forecast waste, slashed supply chain variance — Bain–Comité Colbert says it’s real, not just theory. Market share? Bulgari’s 18% lift in Asia’s travel retail isn’t just logistics — it’s AI-driven inventory targeting, not guesswork. And the Q4 spikes? Seasonal, yes, but they’re not just cyclical — they’re AI-optimized gift bundles tailored to regional tastes, which means new demand is being captured, not just rerouted. The assumption that AI can’t create demand is wrong because the data shows it’s already doing it.</a:t>
            </a:r>
          </a:p>
          <a:p>
            <a:pPr algn="l">
              <a:lnSpc>
                <a:spcPct val="100000"/>
              </a:lnSpc>
              <a:spcBef>
                <a:spcPts val="1200"/>
              </a:spcBef>
              <a:spcAft>
                <a:spcPts val="400"/>
              </a:spcAft>
              <a:buNone/>
            </a:pPr>
            <a:r>
              <a:rPr sz="750" b="0" i="0">
                <a:solidFill>
                  <a:srgbClr val="615D56"/>
                </a:solidFill>
                <a:latin typeface="Calibri"/>
              </a:rPr>
              <a:t>R2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The immediate hit list for AI in reducing operating costs is clear: 15% less forecast waste and lower supply chain variance, per Bain–Comité Colbert. But market share gains? Bulgari’s 18% lift in Asia’s travel retail isn’t proven to be AI-driven—correlation doesn’t equal causation. And the gift bundle spikes in Q4? They’re seasonal, not new demand. Without evidence that AI replaces human judgment with adaptive decision-making, it’s not grabbing share or creating demand—it’s just making existing patterns look more efficient. The assumption that AI is driving new demand is not supported by the briefing.</a:t>
            </a:r>
          </a:p>
          <a:p>
            <a:pPr algn="l">
              <a:lnSpc>
                <a:spcPct val="100000"/>
              </a:lnSpc>
              <a:spcBef>
                <a:spcPts val="1200"/>
              </a:spcBef>
              <a:spcAft>
                <a:spcPts val="400"/>
              </a:spcAft>
              <a:buNone/>
            </a:pPr>
            <a:r>
              <a:rPr sz="750" b="0" i="0">
                <a:solidFill>
                  <a:srgbClr val="615D56"/>
                </a:solidFill>
                <a:latin typeface="Calibri"/>
              </a:rPr>
              <a:t>R2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Samuel</a:t>
            </a:r>
          </a:p>
          <a:p>
            <a:pPr algn="l">
              <a:lnSpc>
                <a:spcPct val="100000"/>
              </a:lnSpc>
              <a:spcAft>
                <a:spcPts val="1200"/>
              </a:spcAft>
              <a:buNone/>
            </a:pPr>
            <a:r>
              <a:rPr sz="900" b="0" i="0">
                <a:solidFill>
                  <a:srgbClr val="1E1A14"/>
                </a:solidFill>
                <a:latin typeface="Calibri"/>
              </a:rPr>
              <a:t>The immediate hit list for cost reduction is real: 15% less forecast waste, lower supply chain variance — Bain–Comité Colbert confirms it. But that’s not cost reduction, it’s just less waste from bad decisions. The "18% lift" in Bulgari’s travel retail? Correlation doesn’t prove causation. And the Q4 gift bundle spikes? Seasonal, not new demand. AI isn’t creating demand — it’s optimizing what already exists. Without replacing human intuition with adaptive, real-time judgment, it’s not grabbing share or generating incremental demand. It’s just making the system look more efficient.</a:t>
            </a:r>
          </a:p>
          <a:p>
            <a:pPr algn="l">
              <a:lnSpc>
                <a:spcPct val="100000"/>
              </a:lnSpc>
              <a:spcBef>
                <a:spcPts val="1200"/>
              </a:spcBef>
              <a:spcAft>
                <a:spcPts val="400"/>
              </a:spcAft>
              <a:buNone/>
            </a:pPr>
            <a:r>
              <a:rPr sz="750" b="0" i="0">
                <a:solidFill>
                  <a:srgbClr val="615D56"/>
                </a:solidFill>
                <a:latin typeface="Calibri"/>
              </a:rPr>
              <a:t>R2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The "15% less forecast waste" isn’t cost reduction—it’s just avoiding the same mistakes faster. And if AI isn’t replacing human intuition with real-time, adaptive judgment, it’s not grabbing share or creating demand. The Q4 spikes? Seasonal. The 18% lift? Correlation. The whole thing’s a mirror reflecting what already exists—no new demand, no market share, just a more polished version of the same old game. What’s missing is the question: </a:t>
            </a:r>
            <a:r>
              <a:rPr sz="900" b="0" i="1">
                <a:solidFill>
                  <a:srgbClr val="1E1A14"/>
                </a:solidFill>
                <a:latin typeface="Calibri"/>
              </a:rPr>
              <a:t>Who’s actually making the decisions?</a:t>
            </a:r>
            <a:r>
              <a:rPr sz="900" b="0" i="0">
                <a:solidFill>
                  <a:srgbClr val="1E1A14"/>
                </a:solidFill>
                <a:latin typeface="Calibri"/>
              </a:rPr>
              <a:t> And the answer? Still humans.</a:t>
            </a:r>
          </a:p>
        </p:txBody>
      </p:sp>
      <p:sp>
        <p:nvSpPr>
          <p:cNvPr id="6" name="Rectangle 5"/>
          <p:cNvSpPr/>
          <p:nvPr/>
        </p:nvSpPr>
        <p:spPr>
          <a:xfrm>
            <a:off x="548640" y="209759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3445377"/>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479316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600142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