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8534095" y="411480"/>
            <a:ext cx="3108960" cy="365760"/>
          </a:xfrm>
          <a:prstGeom prst="rect">
            <a:avLst/>
          </a:prstGeom>
          <a:noFill/>
        </p:spPr>
        <p:txBody>
          <a:bodyPr wrap="square" anchor="t" lIns="0" rIns="0" tIns="0" bIns="0"/>
          <a:lstStyle/>
          <a:p>
            <a:pPr algn="r">
              <a:lnSpc>
                <a:spcPct val="100000"/>
              </a:lnSpc>
              <a:buNone/>
            </a:pPr>
            <a:r>
              <a:rPr sz="1600" b="1" i="0">
                <a:solidFill>
                  <a:srgbClr val="1E1A14"/>
                </a:solidFill>
                <a:latin typeface="Calibri"/>
              </a:rPr>
              <a:t>Content As of: </a:t>
            </a:r>
            <a:r>
              <a:rPr sz="1600" b="0" i="0">
                <a:solidFill>
                  <a:srgbClr val="1E1A14"/>
                </a:solidFill>
                <a:latin typeface="Calibri"/>
              </a:rPr>
              <a:t>27 July 2026</a:t>
            </a:r>
          </a:p>
        </p:txBody>
      </p:sp>
      <p:sp>
        <p:nvSpPr>
          <p:cNvPr id="3" name="TextBox 2"/>
          <p:cNvSpPr txBox="1"/>
          <p:nvPr/>
        </p:nvSpPr>
        <p:spPr>
          <a:xfrm>
            <a:off x="548640" y="411480"/>
            <a:ext cx="7711135" cy="1161379"/>
          </a:xfrm>
          <a:prstGeom prst="rect">
            <a:avLst/>
          </a:prstGeom>
          <a:noFill/>
        </p:spPr>
        <p:txBody>
          <a:bodyPr wrap="square" anchor="t" lIns="0" rIns="0" tIns="0" bIns="0"/>
          <a:lstStyle/>
          <a:p>
            <a:pPr algn="l">
              <a:lnSpc>
                <a:spcPct val="100000"/>
              </a:lnSpc>
              <a:buNone/>
            </a:pPr>
            <a:r>
              <a:rPr sz="2600" b="1" i="0">
                <a:solidFill>
                  <a:srgbClr val="1E1A14"/>
                </a:solidFill>
                <a:latin typeface="Cambria"/>
              </a:rPr>
              <a:t>The new Fed Chair said he will be tight lipped, and has given long speeches - How should we read into what he is going to say?</a:t>
            </a:r>
          </a:p>
        </p:txBody>
      </p:sp>
      <p:sp>
        <p:nvSpPr>
          <p:cNvPr id="4" name="TextBox 3"/>
          <p:cNvSpPr txBox="1"/>
          <p:nvPr/>
        </p:nvSpPr>
        <p:spPr>
          <a:xfrm>
            <a:off x="548640" y="1801459"/>
            <a:ext cx="7071055"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The room · 5 debaters</a:t>
            </a:r>
          </a:p>
        </p:txBody>
      </p:sp>
      <p:sp>
        <p:nvSpPr>
          <p:cNvPr id="5" name="Rectangle 4"/>
          <p:cNvSpPr/>
          <p:nvPr/>
        </p:nvSpPr>
        <p:spPr>
          <a:xfrm>
            <a:off x="548640" y="1966051"/>
            <a:ext cx="7071055"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48640" y="2112355"/>
            <a:ext cx="7071055" cy="36576"/>
          </a:xfrm>
          <a:prstGeom prst="roundRect">
            <a:avLst/>
          </a:prstGeom>
          <a:solidFill>
            <a:srgbClr val="DED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351446" y="2084923"/>
            <a:ext cx="91440" cy="91440"/>
          </a:xfrm>
          <a:prstGeom prst="ellipse">
            <a:avLst/>
          </a:prstGeom>
          <a:solidFill>
            <a:srgbClr val="EDA100"/>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2447460" y="2084923"/>
            <a:ext cx="91440" cy="91440"/>
          </a:xfrm>
          <a:prstGeom prst="ellipse">
            <a:avLst/>
          </a:prstGeom>
          <a:solidFill>
            <a:srgbClr val="2A78D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2942434" y="2084923"/>
            <a:ext cx="91440" cy="91440"/>
          </a:xfrm>
          <a:prstGeom prst="ellipse">
            <a:avLst/>
          </a:prstGeom>
          <a:solidFill>
            <a:srgbClr val="E87BA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477961" y="2084923"/>
            <a:ext cx="91440" cy="91440"/>
          </a:xfrm>
          <a:prstGeom prst="ellipse">
            <a:avLst/>
          </a:prstGeom>
          <a:solidFill>
            <a:srgbClr val="EB683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6972935" y="2084923"/>
            <a:ext cx="91440" cy="91440"/>
          </a:xfrm>
          <a:prstGeom prst="ellipse">
            <a:avLst/>
          </a:prstGeom>
          <a:solidFill>
            <a:srgbClr val="1BAF7A"/>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48640" y="2249515"/>
            <a:ext cx="2743200"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Against</a:t>
            </a:r>
          </a:p>
        </p:txBody>
      </p:sp>
      <p:sp>
        <p:nvSpPr>
          <p:cNvPr id="13" name="TextBox 12"/>
          <p:cNvSpPr txBox="1"/>
          <p:nvPr/>
        </p:nvSpPr>
        <p:spPr>
          <a:xfrm>
            <a:off x="4876495" y="2249515"/>
            <a:ext cx="2743200" cy="146304"/>
          </a:xfrm>
          <a:prstGeom prst="rect">
            <a:avLst/>
          </a:prstGeom>
          <a:noFill/>
        </p:spPr>
        <p:txBody>
          <a:bodyPr wrap="square" anchor="t" lIns="0" rIns="0" tIns="0" bIns="0"/>
          <a:lstStyle/>
          <a:p>
            <a:pPr algn="r">
              <a:lnSpc>
                <a:spcPct val="100000"/>
              </a:lnSpc>
              <a:buNone/>
            </a:pPr>
            <a:r>
              <a:rPr sz="700" b="0" i="0" cap="all" spc="80">
                <a:solidFill>
                  <a:srgbClr val="615D56"/>
                </a:solidFill>
                <a:latin typeface="Calibri"/>
              </a:rPr>
              <a:t>For</a:t>
            </a:r>
          </a:p>
        </p:txBody>
      </p:sp>
      <p:sp>
        <p:nvSpPr>
          <p:cNvPr id="14" name="TextBox 13"/>
          <p:cNvSpPr txBox="1"/>
          <p:nvPr/>
        </p:nvSpPr>
        <p:spPr>
          <a:xfrm>
            <a:off x="7985455" y="1801459"/>
            <a:ext cx="2103120" cy="603504"/>
          </a:xfrm>
          <a:prstGeom prst="rect">
            <a:avLst/>
          </a:prstGeom>
          <a:noFill/>
        </p:spPr>
        <p:txBody>
          <a:bodyPr wrap="square" anchor="b" lIns="0" rIns="0" tIns="0" bIns="0"/>
          <a:lstStyle/>
          <a:p>
            <a:pPr algn="l">
              <a:lnSpc>
                <a:spcPct val="100000"/>
              </a:lnSpc>
              <a:buNone/>
            </a:pPr>
            <a:r>
              <a:rPr sz="2600" b="1" i="0">
                <a:solidFill>
                  <a:srgbClr val="B3260E"/>
                </a:solidFill>
                <a:latin typeface="Calibri"/>
              </a:rPr>
              <a:t>6h 46m</a:t>
            </a:r>
          </a:p>
          <a:p>
            <a:pPr algn="l">
              <a:lnSpc>
                <a:spcPct val="100000"/>
              </a:lnSpc>
              <a:spcBef>
                <a:spcPts val="100"/>
              </a:spcBef>
              <a:buNone/>
            </a:pPr>
            <a:r>
              <a:rPr sz="750" b="0" i="0" cap="all" spc="80">
                <a:solidFill>
                  <a:srgbClr val="615D56"/>
                </a:solidFill>
                <a:latin typeface="Calibri"/>
              </a:rPr>
              <a:t>Research time saved</a:t>
            </a:r>
          </a:p>
        </p:txBody>
      </p:sp>
      <p:sp>
        <p:nvSpPr>
          <p:cNvPr id="15" name="TextBox 14"/>
          <p:cNvSpPr txBox="1"/>
          <p:nvPr/>
        </p:nvSpPr>
        <p:spPr>
          <a:xfrm>
            <a:off x="10180015" y="1801459"/>
            <a:ext cx="1463040" cy="603504"/>
          </a:xfrm>
          <a:prstGeom prst="rect">
            <a:avLst/>
          </a:prstGeom>
          <a:noFill/>
        </p:spPr>
        <p:txBody>
          <a:bodyPr wrap="square" anchor="b" lIns="0" rIns="0" tIns="0" bIns="0"/>
          <a:lstStyle/>
          <a:p>
            <a:pPr algn="l">
              <a:lnSpc>
                <a:spcPct val="100000"/>
              </a:lnSpc>
              <a:buNone/>
            </a:pPr>
            <a:r>
              <a:rPr sz="1800" b="0" i="0">
                <a:solidFill>
                  <a:srgbClr val="1E1A14"/>
                </a:solidFill>
                <a:latin typeface="Calibri"/>
              </a:rPr>
              <a:t>8</a:t>
            </a:r>
          </a:p>
          <a:p>
            <a:pPr algn="l">
              <a:lnSpc>
                <a:spcPct val="100000"/>
              </a:lnSpc>
              <a:spcBef>
                <a:spcPts val="100"/>
              </a:spcBef>
              <a:buNone/>
            </a:pPr>
            <a:r>
              <a:rPr sz="750" b="0" i="0" cap="all" spc="80">
                <a:solidFill>
                  <a:srgbClr val="615D56"/>
                </a:solidFill>
                <a:latin typeface="Calibri"/>
              </a:rPr>
              <a:t>Sources read</a:t>
            </a:r>
          </a:p>
        </p:txBody>
      </p:sp>
      <p:sp>
        <p:nvSpPr>
          <p:cNvPr id="16" name="TextBox 15"/>
          <p:cNvSpPr txBox="1"/>
          <p:nvPr/>
        </p:nvSpPr>
        <p:spPr>
          <a:xfrm>
            <a:off x="548640" y="2725003"/>
            <a:ext cx="5364327" cy="966958"/>
          </a:xfrm>
          <a:prstGeom prst="rect">
            <a:avLst/>
          </a:prstGeom>
          <a:noFill/>
        </p:spPr>
        <p:txBody>
          <a:bodyPr wrap="square" anchor="t" lIns="0" rIns="0" tIns="0" bIns="0"/>
          <a:lstStyle/>
          <a:p>
            <a:pPr algn="l">
              <a:lnSpc>
                <a:spcPct val="100000"/>
              </a:lnSpc>
              <a:spcAft>
                <a:spcPts val="400"/>
              </a:spcAft>
              <a:buNone/>
            </a:pPr>
            <a:r>
              <a:rPr sz="1500" b="1" i="0">
                <a:solidFill>
                  <a:srgbClr val="1E1A14"/>
                </a:solidFill>
                <a:latin typeface="Cambria"/>
              </a:rPr>
              <a:t>A room divided</a:t>
            </a:r>
          </a:p>
          <a:p>
            <a:pPr algn="l" marL="164592">
              <a:lnSpc>
                <a:spcPct val="100000"/>
              </a:lnSpc>
              <a:buNone/>
            </a:pPr>
            <a:r>
              <a:rPr sz="1300" b="0" i="1">
                <a:solidFill>
                  <a:srgbClr val="1E1A14"/>
                </a:solidFill>
                <a:latin typeface="Cambria"/>
              </a:rPr>
              <a:t>The silence isn’t a performance—it’s a policy.</a:t>
            </a:r>
          </a:p>
        </p:txBody>
      </p:sp>
      <p:sp>
        <p:nvSpPr>
          <p:cNvPr id="17" name="Rectangle 16"/>
          <p:cNvSpPr/>
          <p:nvPr/>
        </p:nvSpPr>
        <p:spPr>
          <a:xfrm>
            <a:off x="548640" y="2999145"/>
            <a:ext cx="27432" cy="193563"/>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278727" y="2725003"/>
            <a:ext cx="5364327" cy="966958"/>
          </a:xfrm>
          <a:prstGeom prst="rect">
            <a:avLst/>
          </a:prstGeom>
          <a:noFill/>
        </p:spPr>
        <p:txBody>
          <a:bodyPr wrap="square" anchor="t" lIns="0" rIns="0" tIns="0" bIns="0"/>
          <a:lstStyle/>
          <a:p>
            <a:pPr algn="l" marL="182880" indent="-182880">
              <a:lnSpc>
                <a:spcPct val="100000"/>
              </a:lnSpc>
              <a:spcBef>
                <a:spcPts val="300"/>
              </a:spcBef>
              <a:buAutoNum type="arabicPeriod"/>
            </a:pPr>
            <a:r>
              <a:rPr sz="1100" b="0" i="0">
                <a:solidFill>
                  <a:srgbClr val="1E1A14"/>
                </a:solidFill>
                <a:latin typeface="Calibri"/>
              </a:rPr>
              <a:t>The silence isn’t policy — it’s a failure mode.</a:t>
            </a:r>
          </a:p>
          <a:p>
            <a:pPr algn="l" marL="182880" indent="-182880">
              <a:lnSpc>
                <a:spcPct val="100000"/>
              </a:lnSpc>
              <a:spcBef>
                <a:spcPts val="300"/>
              </a:spcBef>
              <a:buAutoNum type="arabicPeriod"/>
            </a:pPr>
            <a:r>
              <a:rPr sz="1100" b="0" i="0">
                <a:solidFill>
                  <a:srgbClr val="1E1A14"/>
                </a:solidFill>
                <a:latin typeface="Calibri"/>
              </a:rPr>
              <a:t>The task forces don’t build data-driven understanding; they’re a smoke screen for the Fed’s inability to model uncertainty.</a:t>
            </a:r>
          </a:p>
          <a:p>
            <a:pPr algn="l" marL="182880" indent="-182880">
              <a:lnSpc>
                <a:spcPct val="100000"/>
              </a:lnSpc>
              <a:spcBef>
                <a:spcPts val="300"/>
              </a:spcBef>
              <a:buAutoNum type="arabicPeriod"/>
            </a:pPr>
            <a:r>
              <a:rPr sz="1100" b="0" i="0">
                <a:solidFill>
                  <a:srgbClr val="1E1A14"/>
                </a:solidFill>
                <a:latin typeface="Calibri"/>
              </a:rPr>
              <a:t>Markets aren’t pricing uncertainty — they’re pricing the risk that no one, not even the Fed, can see the next shock.</a:t>
            </a:r>
          </a:p>
        </p:txBody>
      </p:sp>
      <p:sp>
        <p:nvSpPr>
          <p:cNvPr id="19" name="Rounded Rectangle 18"/>
          <p:cNvSpPr/>
          <p:nvPr/>
        </p:nvSpPr>
        <p:spPr>
          <a:xfrm>
            <a:off x="548640" y="3966282"/>
            <a:ext cx="5432907" cy="2480237"/>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3984570"/>
            <a:ext cx="36576" cy="2443661"/>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77240" y="4130874"/>
            <a:ext cx="5021427" cy="2205917"/>
          </a:xfrm>
          <a:prstGeom prst="rect">
            <a:avLst/>
          </a:prstGeom>
          <a:noFill/>
        </p:spPr>
        <p:txBody>
          <a:bodyPr wrap="square" anchor="t" lIns="0" rIns="0" tIns="0" bIns="0"/>
          <a:lstStyle/>
          <a:p>
            <a:pPr algn="l">
              <a:lnSpc>
                <a:spcPct val="100000"/>
              </a:lnSpc>
              <a:spcAft>
                <a:spcPts val="500"/>
              </a:spcAft>
              <a:buNone/>
            </a:pPr>
            <a:r>
              <a:rPr sz="750" b="0" i="0" cap="all" spc="80">
                <a:solidFill>
                  <a:srgbClr val="B3260E"/>
                </a:solidFill>
                <a:latin typeface="Calibri"/>
              </a:rPr>
              <a:t>Pushback</a:t>
            </a:r>
          </a:p>
          <a:p>
            <a:pPr algn="l" marL="182880" indent="-182880">
              <a:lnSpc>
                <a:spcPct val="100000"/>
              </a:lnSpc>
              <a:spcBef>
                <a:spcPts val="300"/>
              </a:spcBef>
              <a:buFont typeface="Arial"/>
              <a:buChar char="•"/>
            </a:pPr>
            <a:r>
              <a:rPr sz="1100" b="0" i="0">
                <a:solidFill>
                  <a:srgbClr val="1E1A14"/>
                </a:solidFill>
                <a:latin typeface="Calibri"/>
              </a:rPr>
              <a:t>The silence is a policy choice, not a failure. The task forces are designed to build a data-driven framework for assessing unobservable risks — including supply chains and geopolitical shocks — by analyzing real-time private-sector data, not just historical models. The Financial Times — Markets Weekly argues the Fed is shifting to real-time monitoring, and Warsh’s speeches confirm he rejects market pricing as binding, stating the FOMC will not be “constrained by market prices.” That’s not paralysis — it’s a disciplined pivot toward structured, evidence-based judgment.</a:t>
            </a:r>
          </a:p>
        </p:txBody>
      </p:sp>
      <p:sp>
        <p:nvSpPr>
          <p:cNvPr id="22" name="Rounded Rectangle 21"/>
          <p:cNvSpPr/>
          <p:nvPr/>
        </p:nvSpPr>
        <p:spPr>
          <a:xfrm>
            <a:off x="6210147" y="3966282"/>
            <a:ext cx="5432907" cy="2480237"/>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210147" y="3984570"/>
            <a:ext cx="36576" cy="2443661"/>
          </a:xfrm>
          <a:prstGeom prst="rect">
            <a:avLst/>
          </a:prstGeom>
          <a:solidFill>
            <a:srgbClr val="C682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38747" y="4130874"/>
            <a:ext cx="5021427" cy="2205917"/>
          </a:xfrm>
          <a:prstGeom prst="rect">
            <a:avLst/>
          </a:prstGeom>
          <a:noFill/>
        </p:spPr>
        <p:txBody>
          <a:bodyPr wrap="square" anchor="t" lIns="0" rIns="0" tIns="0" bIns="0"/>
          <a:lstStyle/>
          <a:p>
            <a:pPr algn="l">
              <a:lnSpc>
                <a:spcPct val="100000"/>
              </a:lnSpc>
              <a:spcAft>
                <a:spcPts val="500"/>
              </a:spcAft>
              <a:buNone/>
            </a:pPr>
            <a:r>
              <a:rPr sz="750" b="0" i="0" cap="all" spc="80">
                <a:solidFill>
                  <a:srgbClr val="C68206"/>
                </a:solidFill>
                <a:latin typeface="Calibri"/>
              </a:rPr>
              <a:t>Caution</a:t>
            </a:r>
          </a:p>
          <a:p>
            <a:pPr algn="l" marL="182880" indent="-182880">
              <a:lnSpc>
                <a:spcPct val="100000"/>
              </a:lnSpc>
              <a:spcBef>
                <a:spcPts val="300"/>
              </a:spcBef>
              <a:buFont typeface="Arial"/>
              <a:buChar char="•"/>
            </a:pPr>
            <a:r>
              <a:rPr sz="1100" b="0" i="0">
                <a:solidFill>
                  <a:srgbClr val="1E1A14"/>
                </a:solidFill>
                <a:latin typeface="Calibri"/>
              </a:rPr>
              <a:t>Luna’s talking about a “disciplined pivot” like it’s a spreadsheet — but real-time data isn’t a fix, it’s a weapon. The Financial Times says the task forces are analyzing logistics flows and credit card spending, but no one’s shown how that translates into policy, and the markets are already pricing in the chaos those data points create. If the silence were policy, the Fed would’ve said what it knows — not just what it </a:t>
            </a:r>
            <a:r>
              <a:rPr sz="1100" b="0" i="1">
                <a:solidFill>
                  <a:srgbClr val="1E1A14"/>
                </a:solidFill>
                <a:latin typeface="Calibri"/>
              </a:rPr>
              <a:t>plans</a:t>
            </a:r>
            <a:r>
              <a:rPr sz="1100" b="0" i="0">
                <a:solidFill>
                  <a:srgbClr val="1E1A14"/>
                </a:solidFill>
                <a:latin typeface="Calibri"/>
              </a:rPr>
              <a:t> to know. And until it does, it’s not leadership. It’s evasion.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3121378"/>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611390">
                <a:tc>
                  <a:txBody>
                    <a:bodyPr wrap="square"/>
                    <a:lstStyle/>
                    <a:p>
                      <a:pPr algn="l"/>
                      <a:r>
                        <a:rPr sz="1000" b="0" i="0">
                          <a:solidFill>
                            <a:srgbClr val="1E1A14"/>
                          </a:solidFill>
                          <a:latin typeface="Calibri"/>
                        </a:rPr>
                        <a:t>Bianco Research</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U.S. and Iran have a deal in name but not in substance; markets expect a temporary improvement in oil flows, but long-term stability is uncertain due to persistent conflict, asymmetric warfare, and inflationary pressures.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46.2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ChatGPTonTaskForce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Federal Reserve is transitioning to a more reactive, data-intensive, and structurally oriented policy framework that prioritizes real-time information, reduces forecasting and communication, and expands inflation analysis to include fiscal and financial factors.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13.1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The Economist — Money Talks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Kevin Warsh is navigating a complex, uncertain economic and political environment by adopting a cautious, independent, and reform-oriented approach to monetary policy and communication, emphasizing institutional credibility and epistemic humility while confronting real inflationary risks and market uncertainty.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69.1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The Wall Street Journal</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Kevin Warsh is pursuing a radical transformation of the Federal Reserve by reducing public commentary and introducing external task forces to re-examine core economic processes, aiming to restore independent judgment and market clarity—despite facing strong criticism from within the Fed and the economics community.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17.7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34238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217501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2175014"/>
            <a:ext cx="97083"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278640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2786405"/>
            <a:ext cx="51209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355282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3552825"/>
            <a:ext cx="131174"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2656291"/>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611390">
                <a:tc>
                  <a:txBody>
                    <a:bodyPr wrap="square"/>
                    <a:lstStyle/>
                    <a:p>
                      <a:pPr algn="l"/>
                      <a:r>
                        <a:rPr sz="1000" b="0" i="0">
                          <a:solidFill>
                            <a:srgbClr val="1E1A14"/>
                          </a:solidFill>
                          <a:latin typeface="Calibri"/>
                        </a:rPr>
                        <a:t>The Financial Times — Published JUL 20 2026</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Kevin Warsh is implementing a more tight-lipped, less forward-guided communication strategy at the Fed, arguing that markets are already reflecting central bank statements and that unpredictability can lead to better policy outcomes by reducing complacency.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33.4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Federal Reserve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Fed is moving toward a data-driven, market-signal-informed policy framework that prioritizes real-time economic data and underlying inflation trends over forward guidance or market expectations, maintaining a firm commitment to 2% price stability even amid supply shocks and persistent inflation.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80.2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The Financial Times — Markets Weekly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Fed is undergoing a structural shift under the new task forces, moving toward reduced forward guidance, smaller balance sheets, real-time data use, AI-driven productivity optimism, and a broader inflation framework that includes fiscal and financial stability concerns.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48.2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Economist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Kevin Warsh will not radically transform the Federal Reserve, despite his rhetoric of 'regime change'; his proposed reforms are marginal, impractical, or beyond his individual authority.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17.9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24752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217501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2175014"/>
            <a:ext cx="59436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278640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2786405"/>
            <a:ext cx="35720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3397796"/>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3397796"/>
            <a:ext cx="13265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