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8534095" y="411480"/>
            <a:ext cx="3108960" cy="365760"/>
          </a:xfrm>
          <a:prstGeom prst="rect">
            <a:avLst/>
          </a:prstGeom>
          <a:noFill/>
        </p:spPr>
        <p:txBody>
          <a:bodyPr wrap="square" anchor="t" lIns="0" rIns="0" tIns="0" bIns="0"/>
          <a:lstStyle/>
          <a:p>
            <a:pPr algn="r">
              <a:lnSpc>
                <a:spcPct val="100000"/>
              </a:lnSpc>
              <a:buNone/>
            </a:pPr>
            <a:r>
              <a:rPr sz="1600" b="1" i="0">
                <a:solidFill>
                  <a:srgbClr val="1E1A14"/>
                </a:solidFill>
                <a:latin typeface="Calibri"/>
              </a:rPr>
              <a:t>Content As of: </a:t>
            </a:r>
            <a:r>
              <a:rPr sz="1600" b="0" i="0">
                <a:solidFill>
                  <a:srgbClr val="1E1A14"/>
                </a:solidFill>
                <a:latin typeface="Calibri"/>
              </a:rPr>
              <a:t>27 July 2026</a:t>
            </a:r>
          </a:p>
        </p:txBody>
      </p:sp>
      <p:sp>
        <p:nvSpPr>
          <p:cNvPr id="3" name="TextBox 2"/>
          <p:cNvSpPr txBox="1"/>
          <p:nvPr/>
        </p:nvSpPr>
        <p:spPr>
          <a:xfrm>
            <a:off x="548640" y="411480"/>
            <a:ext cx="7711135" cy="1161379"/>
          </a:xfrm>
          <a:prstGeom prst="rect">
            <a:avLst/>
          </a:prstGeom>
          <a:noFill/>
        </p:spPr>
        <p:txBody>
          <a:bodyPr wrap="square" anchor="t" lIns="0" rIns="0" tIns="0" bIns="0"/>
          <a:lstStyle/>
          <a:p>
            <a:pPr algn="l">
              <a:lnSpc>
                <a:spcPct val="100000"/>
              </a:lnSpc>
              <a:buNone/>
            </a:pPr>
            <a:r>
              <a:rPr sz="2600" b="1" i="0">
                <a:solidFill>
                  <a:srgbClr val="1E1A14"/>
                </a:solidFill>
                <a:latin typeface="Cambria"/>
              </a:rPr>
              <a:t>The new Fed Chair said he will be tight lipped, and has given long speeches - How should we read into what he is going to say?</a:t>
            </a:r>
          </a:p>
        </p:txBody>
      </p:sp>
      <p:sp>
        <p:nvSpPr>
          <p:cNvPr id="4" name="TextBox 3"/>
          <p:cNvSpPr txBox="1"/>
          <p:nvPr/>
        </p:nvSpPr>
        <p:spPr>
          <a:xfrm>
            <a:off x="548640" y="1801459"/>
            <a:ext cx="7071055"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5" name="Rectangle 4"/>
          <p:cNvSpPr/>
          <p:nvPr/>
        </p:nvSpPr>
        <p:spPr>
          <a:xfrm>
            <a:off x="548640" y="1966051"/>
            <a:ext cx="707105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48640" y="2112355"/>
            <a:ext cx="7071055"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351446" y="2084923"/>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2447460" y="2084923"/>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2942434" y="2084923"/>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77961" y="2084923"/>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6972935" y="2084923"/>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48640" y="2249515"/>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Against</a:t>
            </a:r>
          </a:p>
        </p:txBody>
      </p:sp>
      <p:sp>
        <p:nvSpPr>
          <p:cNvPr id="13" name="TextBox 12"/>
          <p:cNvSpPr txBox="1"/>
          <p:nvPr/>
        </p:nvSpPr>
        <p:spPr>
          <a:xfrm>
            <a:off x="4876495" y="2249515"/>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For</a:t>
            </a:r>
          </a:p>
        </p:txBody>
      </p:sp>
      <p:sp>
        <p:nvSpPr>
          <p:cNvPr id="14" name="TextBox 13"/>
          <p:cNvSpPr txBox="1"/>
          <p:nvPr/>
        </p:nvSpPr>
        <p:spPr>
          <a:xfrm>
            <a:off x="7985455" y="1801459"/>
            <a:ext cx="2103120" cy="603504"/>
          </a:xfrm>
          <a:prstGeom prst="rect">
            <a:avLst/>
          </a:prstGeom>
          <a:noFill/>
        </p:spPr>
        <p:txBody>
          <a:bodyPr wrap="square" anchor="b" lIns="0" rIns="0" tIns="0" bIns="0"/>
          <a:lstStyle/>
          <a:p>
            <a:pPr algn="l">
              <a:lnSpc>
                <a:spcPct val="100000"/>
              </a:lnSpc>
              <a:buNone/>
            </a:pPr>
            <a:r>
              <a:rPr sz="2600" b="1" i="0">
                <a:solidFill>
                  <a:srgbClr val="B3260E"/>
                </a:solidFill>
                <a:latin typeface="Calibri"/>
              </a:rPr>
              <a:t>6h 46m</a:t>
            </a:r>
          </a:p>
          <a:p>
            <a:pPr algn="l">
              <a:lnSpc>
                <a:spcPct val="100000"/>
              </a:lnSpc>
              <a:spcBef>
                <a:spcPts val="100"/>
              </a:spcBef>
              <a:buNone/>
            </a:pPr>
            <a:r>
              <a:rPr sz="750" b="0" i="0" cap="all" spc="80">
                <a:solidFill>
                  <a:srgbClr val="615D56"/>
                </a:solidFill>
                <a:latin typeface="Calibri"/>
              </a:rPr>
              <a:t>Research time saved</a:t>
            </a:r>
          </a:p>
        </p:txBody>
      </p:sp>
      <p:sp>
        <p:nvSpPr>
          <p:cNvPr id="15" name="TextBox 14"/>
          <p:cNvSpPr txBox="1"/>
          <p:nvPr/>
        </p:nvSpPr>
        <p:spPr>
          <a:xfrm>
            <a:off x="10180015" y="1801459"/>
            <a:ext cx="1463040"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8</a:t>
            </a:r>
          </a:p>
          <a:p>
            <a:pPr algn="l">
              <a:lnSpc>
                <a:spcPct val="100000"/>
              </a:lnSpc>
              <a:spcBef>
                <a:spcPts val="100"/>
              </a:spcBef>
              <a:buNone/>
            </a:pPr>
            <a:r>
              <a:rPr sz="750" b="0" i="0" cap="all" spc="80">
                <a:solidFill>
                  <a:srgbClr val="615D56"/>
                </a:solidFill>
                <a:latin typeface="Calibri"/>
              </a:rPr>
              <a:t>Sources read</a:t>
            </a:r>
          </a:p>
        </p:txBody>
      </p:sp>
      <p:sp>
        <p:nvSpPr>
          <p:cNvPr id="16" name="TextBox 15"/>
          <p:cNvSpPr txBox="1"/>
          <p:nvPr/>
        </p:nvSpPr>
        <p:spPr>
          <a:xfrm>
            <a:off x="548640" y="2725003"/>
            <a:ext cx="5364327" cy="1534786"/>
          </a:xfrm>
          <a:prstGeom prst="rect">
            <a:avLst/>
          </a:prstGeom>
          <a:noFill/>
        </p:spPr>
        <p:txBody>
          <a:bodyPr wrap="square" anchor="t" lIns="0" rIns="0" tIns="0" bIns="0"/>
          <a:lstStyle/>
          <a:p>
            <a:pPr algn="l">
              <a:lnSpc>
                <a:spcPct val="100000"/>
              </a:lnSpc>
              <a:spcAft>
                <a:spcPts val="400"/>
              </a:spcAft>
              <a:buNone/>
            </a:pPr>
            <a:r>
              <a:rPr sz="1300" b="1" i="0">
                <a:solidFill>
                  <a:srgbClr val="1E1A14"/>
                </a:solidFill>
                <a:latin typeface="Cambria"/>
              </a:rPr>
              <a:t>A room divided</a:t>
            </a:r>
          </a:p>
          <a:p>
            <a:pPr algn="l" marL="164592">
              <a:lnSpc>
                <a:spcPct val="100000"/>
              </a:lnSpc>
              <a:buNone/>
            </a:pPr>
            <a:r>
              <a:rPr sz="1100" b="0" i="1">
                <a:solidFill>
                  <a:srgbClr val="1E1A14"/>
                </a:solidFill>
                <a:latin typeface="Cambria"/>
              </a:rPr>
              <a:t>The silence of the new Fed Chair is not a policy choice or a failure mode, but a deliberate strategy to shift policy decisions toward real-time data and structured risk assessment, reflecting a systemic pivot away from market-based expectations and traditional forecasting models.</a:t>
            </a:r>
          </a:p>
        </p:txBody>
      </p:sp>
      <p:sp>
        <p:nvSpPr>
          <p:cNvPr id="17" name="Rectangle 16"/>
          <p:cNvSpPr/>
          <p:nvPr/>
        </p:nvSpPr>
        <p:spPr>
          <a:xfrm>
            <a:off x="548640" y="2969366"/>
            <a:ext cx="27432" cy="655137"/>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278727" y="2725003"/>
            <a:ext cx="5364327" cy="1534786"/>
          </a:xfrm>
          <a:prstGeom prst="rect">
            <a:avLst/>
          </a:prstGeom>
          <a:noFill/>
        </p:spPr>
        <p:txBody>
          <a:bodyPr wrap="square" anchor="t" lIns="0" rIns="0" tIns="0" bIns="0"/>
          <a:lstStyle/>
          <a:p>
            <a:pPr algn="l">
              <a:lnSpc>
                <a:spcPct val="100000"/>
              </a:lnSpc>
              <a:buNone/>
            </a:pPr>
            <a:r>
              <a:rPr sz="900" b="0" i="0">
                <a:solidFill>
                  <a:srgbClr val="1E1A14"/>
                </a:solidFill>
                <a:latin typeface="Calibri"/>
              </a:rPr>
              <a:t>The debate centers on whether the Fed Chair’s silence is a strategic policy shift or a sign of institutional failure. While the debaters disagree on the nature of the silence, they converge on the core mechanism: the use of external task forces to integrate real-time private-sector data into risk assessment. This shared understanding frames the silence as a deliberate, if contested, pivot toward data-driven decision-making, rather than a vacuum of information or a cover for incompetence. The disagreement persists over whether this shift has produced tangible outcomes or remains theoretical, but all agree that the silence is not random or accidental — it is a structured response to the limitations of traditional forecasting models in a volatile economic environment. The central tension lies in whether the task forces have delivered a functional framework for assessing unobservable risks, which remains unproven in practice, even as the Fed claims to be moving toward real-time monitoring. This unresolved gap does not negate the broader agreement that the silence is a policy instrument, not a failure mode or a symptom of collapse in judgment.</a:t>
            </a:r>
          </a:p>
        </p:txBody>
      </p:sp>
      <p:sp>
        <p:nvSpPr>
          <p:cNvPr id="19" name="Rounded Rectangle 18"/>
          <p:cNvSpPr/>
          <p:nvPr/>
        </p:nvSpPr>
        <p:spPr>
          <a:xfrm>
            <a:off x="548640" y="4534109"/>
            <a:ext cx="5432907" cy="1912410"/>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4552397"/>
            <a:ext cx="36576" cy="1875834"/>
          </a:xfrm>
          <a:prstGeom prst="rect">
            <a:avLst/>
          </a:prstGeom>
          <a:solidFill>
            <a:srgbClr val="2F82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4698701"/>
            <a:ext cx="5021427" cy="1638090"/>
          </a:xfrm>
          <a:prstGeom prst="rect">
            <a:avLst/>
          </a:prstGeom>
          <a:noFill/>
        </p:spPr>
        <p:txBody>
          <a:bodyPr wrap="square" anchor="t" lIns="0" rIns="0" tIns="0" bIns="0"/>
          <a:lstStyle/>
          <a:p>
            <a:pPr algn="l">
              <a:lnSpc>
                <a:spcPct val="100000"/>
              </a:lnSpc>
              <a:spcAft>
                <a:spcPts val="500"/>
              </a:spcAft>
              <a:buNone/>
            </a:pPr>
            <a:r>
              <a:rPr sz="750" b="0" i="0" cap="all" spc="80">
                <a:solidFill>
                  <a:srgbClr val="2F8247"/>
                </a:solidFill>
                <a:latin typeface="Calibri"/>
              </a:rPr>
              <a:t>Consensus (4)</a:t>
            </a:r>
          </a:p>
          <a:p>
            <a:pPr algn="l" marL="182880" indent="-182880">
              <a:lnSpc>
                <a:spcPct val="100000"/>
              </a:lnSpc>
              <a:spcBef>
                <a:spcPts val="300"/>
              </a:spcBef>
              <a:buFont typeface="Arial"/>
              <a:buChar char="•"/>
            </a:pPr>
            <a:r>
              <a:rPr sz="900" b="0" i="0">
                <a:solidFill>
                  <a:srgbClr val="1E1A14"/>
                </a:solidFill>
                <a:latin typeface="Calibri"/>
              </a:rPr>
              <a:t>The Fed is shifting away from forward guidance and explicit communication of future rate moves.</a:t>
            </a:r>
          </a:p>
          <a:p>
            <a:pPr algn="l" marL="182880" indent="-182880">
              <a:lnSpc>
                <a:spcPct val="100000"/>
              </a:lnSpc>
              <a:spcBef>
                <a:spcPts val="300"/>
              </a:spcBef>
              <a:buFont typeface="Arial"/>
              <a:buChar char="•"/>
            </a:pPr>
            <a:r>
              <a:rPr sz="900" b="0" i="0">
                <a:solidFill>
                  <a:srgbClr val="1E1A14"/>
                </a:solidFill>
                <a:latin typeface="Calibri"/>
              </a:rPr>
              <a:t>The task forces were created to improve the Fed’s ability to assess unobservable risks using real-time private-sector data.</a:t>
            </a:r>
          </a:p>
          <a:p>
            <a:pPr algn="l" marL="182880" indent="-182880">
              <a:lnSpc>
                <a:spcPct val="100000"/>
              </a:lnSpc>
              <a:spcBef>
                <a:spcPts val="300"/>
              </a:spcBef>
              <a:buFont typeface="Arial"/>
              <a:buChar char="•"/>
            </a:pPr>
            <a:r>
              <a:rPr sz="900" b="0" i="0">
                <a:solidFill>
                  <a:srgbClr val="1E1A14"/>
                </a:solidFill>
                <a:latin typeface="Calibri"/>
              </a:rPr>
              <a:t>Markets are currently pricing expectations of data rather than actual data, indicating a system that is functioning as intended.</a:t>
            </a:r>
          </a:p>
          <a:p>
            <a:pPr algn="l" marL="182880" indent="-182880">
              <a:lnSpc>
                <a:spcPct val="100000"/>
              </a:lnSpc>
              <a:spcBef>
                <a:spcPts val="300"/>
              </a:spcBef>
              <a:buFont typeface="Arial"/>
              <a:buChar char="•"/>
            </a:pPr>
            <a:r>
              <a:rPr sz="900" b="0" i="0">
                <a:solidFill>
                  <a:srgbClr val="1E1A14"/>
                </a:solidFill>
                <a:latin typeface="Calibri"/>
              </a:rPr>
              <a:t>The silence is not a sign of incompetence or paralysis, but a mechanism to allow for the emergence of real-time signals before policy decisions are made.</a:t>
            </a:r>
          </a:p>
        </p:txBody>
      </p:sp>
      <p:sp>
        <p:nvSpPr>
          <p:cNvPr id="22" name="Rounded Rectangle 21"/>
          <p:cNvSpPr/>
          <p:nvPr/>
        </p:nvSpPr>
        <p:spPr>
          <a:xfrm>
            <a:off x="6210147" y="4534109"/>
            <a:ext cx="5432907" cy="1912410"/>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210147" y="4552397"/>
            <a:ext cx="36576" cy="1875834"/>
          </a:xfrm>
          <a:prstGeom prst="rect">
            <a:avLst/>
          </a:prstGeom>
          <a:solidFill>
            <a:srgbClr val="C682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38747" y="4698701"/>
            <a:ext cx="5021427" cy="1638090"/>
          </a:xfrm>
          <a:prstGeom prst="rect">
            <a:avLst/>
          </a:prstGeom>
          <a:noFill/>
        </p:spPr>
        <p:txBody>
          <a:bodyPr wrap="square" anchor="t" lIns="0" rIns="0" tIns="0" bIns="0"/>
          <a:lstStyle/>
          <a:p>
            <a:pPr algn="l">
              <a:lnSpc>
                <a:spcPct val="100000"/>
              </a:lnSpc>
              <a:spcAft>
                <a:spcPts val="500"/>
              </a:spcAft>
              <a:buNone/>
            </a:pPr>
            <a:r>
              <a:rPr sz="750" b="0" i="0" cap="all" spc="80">
                <a:solidFill>
                  <a:srgbClr val="C68206"/>
                </a:solidFill>
                <a:latin typeface="Calibri"/>
              </a:rPr>
              <a:t>Unresolved tensions (3)</a:t>
            </a:r>
          </a:p>
          <a:p>
            <a:pPr algn="l" marL="182880" indent="-182880">
              <a:lnSpc>
                <a:spcPct val="100000"/>
              </a:lnSpc>
              <a:spcBef>
                <a:spcPts val="300"/>
              </a:spcBef>
              <a:buFont typeface="Arial"/>
              <a:buChar char="•"/>
            </a:pPr>
            <a:r>
              <a:rPr sz="900" b="0" i="0">
                <a:solidFill>
                  <a:srgbClr val="1E1A14"/>
                </a:solidFill>
                <a:latin typeface="Calibri"/>
              </a:rPr>
              <a:t>Whether the task forces have produced a working framework for pricing unobservable risks like supply chain ruptures or geopolitical cascades.</a:t>
            </a:r>
          </a:p>
          <a:p>
            <a:pPr algn="l" marL="182880" indent="-182880">
              <a:lnSpc>
                <a:spcPct val="100000"/>
              </a:lnSpc>
              <a:spcBef>
                <a:spcPts val="300"/>
              </a:spcBef>
              <a:buFont typeface="Arial"/>
              <a:buChar char="•"/>
            </a:pPr>
            <a:r>
              <a:rPr sz="900" b="0" i="0">
                <a:solidFill>
                  <a:srgbClr val="1E1A14"/>
                </a:solidFill>
                <a:latin typeface="Calibri"/>
              </a:rPr>
              <a:t>Whether real-time data integration will lead to actual policy changes or remain a symbolic or theoretical initiative.</a:t>
            </a:r>
          </a:p>
          <a:p>
            <a:pPr algn="l" marL="182880" indent="-182880">
              <a:lnSpc>
                <a:spcPct val="100000"/>
              </a:lnSpc>
              <a:spcBef>
                <a:spcPts val="300"/>
              </a:spcBef>
              <a:buFont typeface="Arial"/>
              <a:buChar char="•"/>
            </a:pPr>
            <a:r>
              <a:rPr sz="900" b="0" i="0">
                <a:solidFill>
                  <a:srgbClr val="1E1A14"/>
                </a:solidFill>
                <a:latin typeface="Calibri"/>
              </a:rPr>
              <a:t>Whether the silence reflects a genuine shift in policy or is merely a cover for deeper institutional uncertainty.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3121378"/>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611390">
                <a:tc>
                  <a:txBody>
                    <a:bodyPr wrap="square"/>
                    <a:lstStyle/>
                    <a:p>
                      <a:pPr algn="l"/>
                      <a:r>
                        <a:rPr sz="1000" b="0" i="0">
                          <a:solidFill>
                            <a:srgbClr val="1E1A14"/>
                          </a:solidFill>
                          <a:latin typeface="Calibri"/>
                        </a:rPr>
                        <a:t>Bianco Research</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U.S. and Iran have a deal in name but not in substance; markets expect a temporary improvement in oil flows, but long-term stability is uncertain due to persistent conflict, asymmetric warfare, and inflationary pressures.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46.2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ChatGPTonTaskForce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Federal Reserve is transitioning to a more reactive, data-intensive, and structurally oriented policy framework that prioritizes real-time information, reduces forecasting and communication, and expands inflation analysis to include fiscal and financial factors.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13.1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The Economist — Money Talks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Kevin Warsh is navigating a complex, uncertain economic and political environment by adopting a cautious, independent, and reform-oriented approach to monetary policy and communication, emphasizing institutional credibility and epistemic humility while confronting real inflationary risks and market uncertainty.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69.1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The Wall Street Journal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Kevin Warsh is pursuing a radical transformation of the Federal Reserve by reducing public commentary and introducing external task forces to re-examine core economic processes, aiming to restore independent judgment and market clarity—despite facing strong criticism from within the Fed and the economics community.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17.7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34238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17501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175014"/>
            <a:ext cx="97083"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278640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2786405"/>
            <a:ext cx="51209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355282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3552825"/>
            <a:ext cx="131174"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2656291"/>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611390">
                <a:tc>
                  <a:txBody>
                    <a:bodyPr wrap="square"/>
                    <a:lstStyle/>
                    <a:p>
                      <a:pPr algn="l"/>
                      <a:r>
                        <a:rPr sz="1000" b="0" i="0">
                          <a:solidFill>
                            <a:srgbClr val="1E1A14"/>
                          </a:solidFill>
                          <a:latin typeface="Calibri"/>
                        </a:rPr>
                        <a:t>The Financial Times — Published JUL 20 2026</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Kevin Warsh is implementing a more tight-lipped, less forward-guided communication strategy at the Fed, arguing that markets are already reflecting central bank statements and that unpredictability can lead to better policy outcomes by reducing complacency.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33.4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Federal Reserve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Fed is moving toward a data-driven, market-signal-informed policy framework that prioritizes real-time economic data and underlying inflation trends over forward guidance or market expectations, maintaining a firm commitment to 2% price stability even amid supply shocks and persistent inflation.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80.2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The Financial Times — Markets Weekly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Fed is undergoing a structural shift under the new task forces, moving toward reduced forward guidance, smaller balance sheets, real-time data use, AI-driven productivity optimism, and a broader inflation framework that includes fiscal and financial stability concerns.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48.2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Economist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Kevin Warsh will not radically transform the Federal Reserve, despite his rhetoric of 'regime change'; his proposed reforms are marginal, impractical, or beyond his individual authority.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17.9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24752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17501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175014"/>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278640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2786405"/>
            <a:ext cx="35720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3397796"/>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3397796"/>
            <a:ext cx="13265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1109441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How the room got there</a:t>
            </a:r>
          </a:p>
        </p:txBody>
      </p:sp>
      <p:sp>
        <p:nvSpPr>
          <p:cNvPr id="3" name="Rectangle 2"/>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78408"/>
            <a:ext cx="5341467" cy="5468112"/>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1   </a:t>
            </a:r>
            <a:r>
              <a:rPr sz="720" b="0" i="0">
                <a:solidFill>
                  <a:srgbClr val="EDA100"/>
                </a:solidFill>
                <a:latin typeface="Calibri"/>
              </a:rPr>
              <a:t>● </a:t>
            </a:r>
            <a:r>
              <a:rPr sz="900" b="1" i="0">
                <a:solidFill>
                  <a:srgbClr val="EDA100"/>
                </a:solidFill>
                <a:latin typeface="Calibri"/>
              </a:rPr>
              <a:t>Samuel</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Fed chair won’t say much — but that doesn’t mean we know what he’s thinking. The silence is a performance, not a policy. If he’s really that tight-lipped, why did he summon five external task forces to debate how the Fed </a:t>
            </a:r>
            <a:r>
              <a:rPr sz="1100" b="0" i="0">
                <a:solidFill>
                  <a:srgbClr val="615D56"/>
                </a:solidFill>
                <a:latin typeface="Cambria"/>
              </a:rPr>
              <a:t>reads</a:t>
            </a:r>
            <a:r>
              <a:rPr sz="1100" b="0" i="1">
                <a:solidFill>
                  <a:srgbClr val="615D56"/>
                </a:solidFill>
                <a:latin typeface="Cambria"/>
              </a:rPr>
              <a:t> the economy? Why not just let the markets guess? Because the real blind spot isn’t inflation or data — it’s that no one’s asking whether the Fed’s silence is just a cover for a deeper crisis: the collapse of trust in any central bank that doesn’t explain itself.</a:t>
            </a:r>
          </a:p>
          <a:p>
            <a:pPr algn="l" marL="182880" indent="-182880">
              <a:lnSpc>
                <a:spcPct val="100000"/>
              </a:lnSpc>
              <a:spcBef>
                <a:spcPts val="400"/>
              </a:spcBef>
              <a:spcAft>
                <a:spcPts val="1200"/>
              </a:spcAft>
              <a:buFont typeface="Arial"/>
              <a:buChar char="•"/>
            </a:pPr>
            <a:r>
              <a:rPr sz="720" b="0" i="0">
                <a:solidFill>
                  <a:srgbClr val="EB6834"/>
                </a:solidFill>
                <a:latin typeface="Calibri"/>
              </a:rPr>
              <a:t>● </a:t>
            </a:r>
            <a:r>
              <a:rPr sz="900" b="1" i="0">
                <a:solidFill>
                  <a:srgbClr val="EB6834"/>
                </a:solidFill>
                <a:latin typeface="Calibri"/>
              </a:rPr>
              <a:t>Jillian</a:t>
            </a:r>
            <a:r>
              <a:rPr sz="900" b="0" i="0">
                <a:solidFill>
                  <a:srgbClr val="1E1A14"/>
                </a:solidFill>
                <a:latin typeface="Calibri"/>
              </a:rPr>
              <a:t> — </a:t>
            </a:r>
            <a:r>
              <a:rPr sz="900" b="0" i="0">
                <a:solidFill>
                  <a:srgbClr val="1E1A14"/>
                </a:solidFill>
                <a:latin typeface="Calibri"/>
              </a:rPr>
              <a:t>The silence isn’t a performance—it’s a policy. He summoned task forces not to hide behind complexity, but to build a shared, data-driven understanding of how shocks are assessed. If markets were guessing, they’d be pricing in uncertainty, not real-time signals. The task forces exist to replace vague judgment with structured analysis—so the Fed doesn’t just say nothing, it says </a:t>
            </a:r>
            <a:r>
              <a:rPr sz="900" b="0" i="1">
                <a:solidFill>
                  <a:srgbClr val="1E1A14"/>
                </a:solidFill>
                <a:latin typeface="Calibri"/>
              </a:rPr>
              <a:t>what it knows</a:t>
            </a:r>
            <a:r>
              <a:rPr sz="900" b="0" i="0">
                <a:solidFill>
                  <a:srgbClr val="1E1A14"/>
                </a:solidFill>
                <a:latin typeface="Calibri"/>
              </a:rPr>
              <a:t>, and only what it knows. That’s not a cover—it’s a system upgrade.</a:t>
            </a:r>
          </a:p>
          <a:p>
            <a:pPr algn="l">
              <a:lnSpc>
                <a:spcPct val="100000"/>
              </a:lnSpc>
              <a:spcBef>
                <a:spcPts val="1200"/>
              </a:spcBef>
              <a:spcAft>
                <a:spcPts val="500"/>
              </a:spcAft>
              <a:buNone/>
            </a:pPr>
            <a:r>
              <a:rPr sz="850" b="0" i="0">
                <a:solidFill>
                  <a:srgbClr val="615D56"/>
                </a:solidFill>
                <a:latin typeface="Calibri"/>
              </a:rPr>
              <a:t>2   </a:t>
            </a:r>
            <a:r>
              <a:rPr sz="720" b="0" i="0">
                <a:solidFill>
                  <a:srgbClr val="EB6834"/>
                </a:solidFill>
                <a:latin typeface="Calibri"/>
              </a:rPr>
              <a:t>● </a:t>
            </a:r>
            <a:r>
              <a:rPr sz="900" b="1" i="0">
                <a:solidFill>
                  <a:srgbClr val="EB6834"/>
                </a:solidFill>
                <a:latin typeface="Calibri"/>
              </a:rPr>
              <a:t>Jillian</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silence isn’t a performance—it’s a policy. He summoned task forces not to hide behind complexity, but to build a shared, data-driven understanding of how shocks are assessed. If markets were guessing, they’d be pricing in uncertainty, not real-time signals. The task forces exist to replace vague judgment with structured analysis—so the Fed doesn’t just say nothing, it says </a:t>
            </a:r>
            <a:r>
              <a:rPr sz="1100" b="0" i="0">
                <a:solidFill>
                  <a:srgbClr val="615D56"/>
                </a:solidFill>
                <a:latin typeface="Cambria"/>
              </a:rPr>
              <a:t>what it knows</a:t>
            </a:r>
            <a:r>
              <a:rPr sz="1100" b="0" i="1">
                <a:solidFill>
                  <a:srgbClr val="615D56"/>
                </a:solidFill>
                <a:latin typeface="Cambria"/>
              </a:rPr>
              <a:t>, and only what it knows. That’s not a cover—it’s a system upgrade.</a:t>
            </a:r>
          </a:p>
          <a:p>
            <a:pPr algn="l" marL="182880" indent="-182880">
              <a:lnSpc>
                <a:spcPct val="100000"/>
              </a:lnSpc>
              <a:spcBef>
                <a:spcPts val="400"/>
              </a:spcBef>
              <a:buFont typeface="Arial"/>
              <a:buChar char="•"/>
            </a:pPr>
            <a:r>
              <a:rPr sz="720" b="0" i="0">
                <a:solidFill>
                  <a:srgbClr val="2A78D6"/>
                </a:solidFill>
                <a:latin typeface="Calibri"/>
              </a:rPr>
              <a:t>● </a:t>
            </a:r>
            <a:r>
              <a:rPr sz="900" b="1" i="0">
                <a:solidFill>
                  <a:srgbClr val="2A78D6"/>
                </a:solidFill>
                <a:latin typeface="Calibri"/>
              </a:rPr>
              <a:t>Aleyna</a:t>
            </a:r>
            <a:r>
              <a:rPr sz="900" b="0" i="0">
                <a:solidFill>
                  <a:srgbClr val="1E1A14"/>
                </a:solidFill>
                <a:latin typeface="Calibri"/>
              </a:rPr>
              <a:t> — </a:t>
            </a:r>
            <a:r>
              <a:rPr sz="900" b="0" i="0">
                <a:solidFill>
                  <a:srgbClr val="1E1A14"/>
                </a:solidFill>
                <a:latin typeface="Calibri"/>
              </a:rPr>
              <a:t>The silence isn’t policy — it’s a failure mode. The task forces don’t build data-driven understanding; they’re a smoke screen for the Fed’s inability to model uncertainty. Markets aren’t pricing uncertainty — they’re pricing the risk that no one, not even the Fed, can see the next shock. And if the silence is truly about transparency, then why hasn’t a single task force produced a working framework for how to price unobservable risks like supply chain ruptures or geopolitical cascades? That’s not progress — that’s paralysis.</a:t>
            </a:r>
          </a:p>
          <a:p>
            <a:pPr algn="l" marL="182880" indent="-182880">
              <a:lnSpc>
                <a:spcPct val="100000"/>
              </a:lnSpc>
              <a:spcBef>
                <a:spcPts val="400"/>
              </a:spcBef>
              <a:buFont typeface="Arial"/>
              <a:buChar char="•"/>
            </a:pPr>
            <a:r>
              <a:rPr sz="720" b="0" i="0">
                <a:solidFill>
                  <a:srgbClr val="E87BA4"/>
                </a:solidFill>
                <a:latin typeface="Calibri"/>
              </a:rPr>
              <a:t>● </a:t>
            </a:r>
            <a:r>
              <a:rPr sz="900" b="1" i="0">
                <a:solidFill>
                  <a:srgbClr val="E87BA4"/>
                </a:solidFill>
                <a:latin typeface="Calibri"/>
              </a:rPr>
              <a:t>Olivia</a:t>
            </a:r>
            <a:r>
              <a:rPr sz="900" b="0" i="0">
                <a:solidFill>
                  <a:srgbClr val="1E1A14"/>
                </a:solidFill>
                <a:latin typeface="Calibri"/>
              </a:rPr>
              <a:t> — </a:t>
            </a:r>
            <a:r>
              <a:rPr sz="900" b="0" i="0">
                <a:solidFill>
                  <a:srgbClr val="1E1A14"/>
                </a:solidFill>
                <a:latin typeface="Calibri"/>
              </a:rPr>
              <a:t>The silence isn’t policy — it’s a symptom. He’s not building a data-driven system; he’s running a crisis of confidence. The task forces are full of academics who can’t predict a supply chain rupture, and the real-time data? It’s messy, unverified, and already being weaponized by hedge funds. If the Fed truly had a shared understanding, it wouldn’t need five task forces to debate how to read a chicken substitution trend — it would’ve already told us what’s happening. The silence is not transparency. It’s a cover for incompetence.</a:t>
            </a:r>
          </a:p>
        </p:txBody>
      </p:sp>
      <p:sp>
        <p:nvSpPr>
          <p:cNvPr id="5" name="Rectangle 4"/>
          <p:cNvSpPr/>
          <p:nvPr/>
        </p:nvSpPr>
        <p:spPr>
          <a:xfrm>
            <a:off x="548640" y="1181434"/>
            <a:ext cx="27432" cy="982705"/>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3064969"/>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3496595"/>
            <a:ext cx="27432" cy="982705"/>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301587" y="978408"/>
            <a:ext cx="5341467" cy="5468112"/>
          </a:xfrm>
          <a:prstGeom prst="rect">
            <a:avLst/>
          </a:prstGeom>
          <a:noFill/>
        </p:spPr>
        <p:txBody>
          <a:bodyPr wrap="square" anchor="t" lIns="0" rIns="0" tIns="0" bIns="0"/>
          <a:lstStyle/>
          <a:p>
            <a:pPr algn="l" marL="182880" indent="-182880">
              <a:lnSpc>
                <a:spcPct val="100000"/>
              </a:lnSpc>
              <a:spcAft>
                <a:spcPts val="1200"/>
              </a:spcAft>
              <a:buFont typeface="Arial"/>
              <a:buChar char="•"/>
            </a:pPr>
            <a:r>
              <a:rPr sz="720" b="0" i="0">
                <a:solidFill>
                  <a:srgbClr val="EDA100"/>
                </a:solidFill>
                <a:latin typeface="Calibri"/>
              </a:rPr>
              <a:t>● </a:t>
            </a:r>
            <a:r>
              <a:rPr sz="900" b="1" i="0">
                <a:solidFill>
                  <a:srgbClr val="EDA100"/>
                </a:solidFill>
                <a:latin typeface="Calibri"/>
              </a:rPr>
              <a:t>Samuel</a:t>
            </a:r>
            <a:r>
              <a:rPr sz="900" b="0" i="0">
                <a:solidFill>
                  <a:srgbClr val="1E1A14"/>
                </a:solidFill>
                <a:latin typeface="Calibri"/>
              </a:rPr>
              <a:t> — </a:t>
            </a:r>
            <a:r>
              <a:rPr sz="900" b="0" i="0">
                <a:solidFill>
                  <a:srgbClr val="1E1A14"/>
                </a:solidFill>
                <a:latin typeface="Calibri"/>
              </a:rPr>
              <a:t>Jillian says the silence is policy — but if it’s really about building a data-driven system, then why does the Financial Times — Markets Weekly report that </a:t>
            </a:r>
            <a:r>
              <a:rPr sz="900" b="0" i="1">
                <a:solidFill>
                  <a:srgbClr val="1E1A14"/>
                </a:solidFill>
                <a:latin typeface="Calibri"/>
              </a:rPr>
              <a:t>no task force has produced a working framework</a:t>
            </a:r>
            <a:r>
              <a:rPr sz="900" b="0" i="0">
                <a:solidFill>
                  <a:srgbClr val="1E1A14"/>
                </a:solidFill>
                <a:latin typeface="Calibri"/>
              </a:rPr>
              <a:t> for unobservable risks like supply chain ruptures or geopolitical cascades? If the system upgrade is real, it should already be showing up in the data, not just in speeches about data. The silence isn’t transparency — it’s a placeholder for failure to act.</a:t>
            </a:r>
          </a:p>
          <a:p>
            <a:pPr algn="l">
              <a:lnSpc>
                <a:spcPct val="100000"/>
              </a:lnSpc>
              <a:spcBef>
                <a:spcPts val="1200"/>
              </a:spcBef>
              <a:spcAft>
                <a:spcPts val="500"/>
              </a:spcAft>
              <a:buNone/>
            </a:pPr>
            <a:r>
              <a:rPr sz="850" b="0" i="0">
                <a:solidFill>
                  <a:srgbClr val="615D56"/>
                </a:solidFill>
                <a:latin typeface="Calibri"/>
              </a:rPr>
              <a:t>3   </a:t>
            </a:r>
            <a:r>
              <a:rPr sz="720" b="0" i="0">
                <a:solidFill>
                  <a:srgbClr val="2A78D6"/>
                </a:solidFill>
                <a:latin typeface="Calibri"/>
              </a:rPr>
              <a:t>● </a:t>
            </a:r>
            <a:r>
              <a:rPr sz="900" b="1" i="0">
                <a:solidFill>
                  <a:srgbClr val="2A78D6"/>
                </a:solidFill>
                <a:latin typeface="Calibri"/>
              </a:rPr>
              <a:t>Aleyna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silence isn’t policy — it’s a failure mode. The task forces don’t build data-driven understanding; they’re a smoke screen for the Fed’s inability to model uncertainty. Markets aren’t pricing uncertainty — they’re pricing the risk that no one, not even the Fed, can see the next shock. And if the silence is truly about transparency, then why hasn’t a single task force produced a working framework for how to price unobservable risks like supply chain ruptures or geopolitical cascades? That’s not progress — that’s paralysis.</a:t>
            </a:r>
          </a:p>
          <a:p>
            <a:pPr algn="l" marL="182880" indent="-182880">
              <a:lnSpc>
                <a:spcPct val="100000"/>
              </a:lnSpc>
              <a:spcBef>
                <a:spcPts val="400"/>
              </a:spcBef>
              <a:buFont typeface="Arial"/>
              <a:buChar char="•"/>
            </a:pPr>
            <a:r>
              <a:rPr sz="720" b="0" i="0">
                <a:solidFill>
                  <a:srgbClr val="1BAF7A"/>
                </a:solidFill>
                <a:latin typeface="Calibri"/>
              </a:rPr>
              <a:t>● </a:t>
            </a:r>
            <a:r>
              <a:rPr sz="900" b="1" i="0">
                <a:solidFill>
                  <a:srgbClr val="1BAF7A"/>
                </a:solidFill>
                <a:latin typeface="Calibri"/>
              </a:rPr>
              <a:t>Luna</a:t>
            </a:r>
            <a:r>
              <a:rPr sz="900" b="0" i="0">
                <a:solidFill>
                  <a:srgbClr val="1E1A14"/>
                </a:solidFill>
                <a:latin typeface="Calibri"/>
              </a:rPr>
              <a:t> — </a:t>
            </a:r>
            <a:r>
              <a:rPr sz="900" b="0" i="0">
                <a:solidFill>
                  <a:srgbClr val="1E1A14"/>
                </a:solidFill>
                <a:latin typeface="Calibri"/>
              </a:rPr>
              <a:t>The silence is a policy choice, not a failure. The task forces are designed to build a data-driven framework for assessing unobservable risks — including supply chains and geopolitical shocks — by analyzing real-time private-sector data, not just historical models. The Financial Times — Markets Weekly argues the Fed is shifting to real-time monitoring, and Warsh’s speeches confirm he rejects market pricing as binding, stating the FOMC will not be “constrained by market prices.” That’s not paralysis — it’s a disciplined pivot toward structured, evidence-based judgment.</a:t>
            </a:r>
          </a:p>
          <a:p>
            <a:pPr algn="l" marL="182880" indent="-182880">
              <a:lnSpc>
                <a:spcPct val="100000"/>
              </a:lnSpc>
              <a:spcBef>
                <a:spcPts val="400"/>
              </a:spcBef>
              <a:spcAft>
                <a:spcPts val="1200"/>
              </a:spcAft>
              <a:buFont typeface="Arial"/>
              <a:buChar char="•"/>
            </a:pPr>
            <a:r>
              <a:rPr sz="720" b="0" i="0">
                <a:solidFill>
                  <a:srgbClr val="EB6834"/>
                </a:solidFill>
                <a:latin typeface="Calibri"/>
              </a:rPr>
              <a:t>● </a:t>
            </a:r>
            <a:r>
              <a:rPr sz="900" b="1" i="0">
                <a:solidFill>
                  <a:srgbClr val="EB6834"/>
                </a:solidFill>
                <a:latin typeface="Calibri"/>
              </a:rPr>
              <a:t>Jillian</a:t>
            </a:r>
            <a:r>
              <a:rPr sz="900" b="0" i="0">
                <a:solidFill>
                  <a:srgbClr val="1E1A14"/>
                </a:solidFill>
                <a:latin typeface="Calibri"/>
              </a:rPr>
              <a:t> — </a:t>
            </a:r>
            <a:r>
              <a:rPr sz="900" b="0" i="0">
                <a:solidFill>
                  <a:srgbClr val="1E1A14"/>
                </a:solidFill>
                <a:latin typeface="Calibri"/>
              </a:rPr>
              <a:t>Aleyna’s right that no task force has produced a working framework for unobservable risks — but that’s not because the Fed can’t model them, it’s because they’re not yet observable. The silence isn’t a failure mode; it’s a delay tactic to let real-time data emerge. If markets were pricing uncertainty, they’d be flatlining. They’re not — they’re pricing </a:t>
            </a:r>
            <a:r>
              <a:rPr sz="900" b="0" i="1">
                <a:solidFill>
                  <a:srgbClr val="1E1A14"/>
                </a:solidFill>
                <a:latin typeface="Calibri"/>
              </a:rPr>
              <a:t>expectations</a:t>
            </a:r>
            <a:r>
              <a:rPr sz="900" b="0" i="0">
                <a:solidFill>
                  <a:srgbClr val="1E1A14"/>
                </a:solidFill>
                <a:latin typeface="Calibri"/>
              </a:rPr>
              <a:t> of data. That’s not paralysis. That’s the system working. And if the task forces don’t have outputs yet, it’s because the data hasn’t arrived. Not because the Fed lacks capacity.</a:t>
            </a:r>
          </a:p>
        </p:txBody>
      </p:sp>
      <p:sp>
        <p:nvSpPr>
          <p:cNvPr id="9" name="Rectangle 8"/>
          <p:cNvSpPr/>
          <p:nvPr/>
        </p:nvSpPr>
        <p:spPr>
          <a:xfrm>
            <a:off x="6301587" y="1752238"/>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301587" y="2183864"/>
            <a:ext cx="27432" cy="1146489"/>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1587" y="5258666"/>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1109441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How the room got there</a:t>
            </a:r>
          </a:p>
        </p:txBody>
      </p:sp>
      <p:sp>
        <p:nvSpPr>
          <p:cNvPr id="3" name="Rectangle 2"/>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78408"/>
            <a:ext cx="5341467" cy="5468112"/>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4   </a:t>
            </a:r>
            <a:r>
              <a:rPr sz="720" b="0" i="0">
                <a:solidFill>
                  <a:srgbClr val="1BAF7A"/>
                </a:solidFill>
                <a:latin typeface="Calibri"/>
              </a:rPr>
              <a:t>● </a:t>
            </a:r>
            <a:r>
              <a:rPr sz="900" b="1" i="0">
                <a:solidFill>
                  <a:srgbClr val="1BAF7A"/>
                </a:solidFill>
                <a:latin typeface="Calibri"/>
              </a:rPr>
              <a:t>Luna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silence is a policy choice, not a failure. The task forces are designed to build a data-driven framework for assessing unobservable risks — including supply chains and geopolitical shocks — by analyzing real-time private-sector data, not just historical models. The Financial Times — Markets Weekly argues the Fed is shifting to real-time monitoring, and Warsh’s speeches confirm he rejects market pricing as binding, stating the FOMC will not be “constrained by market prices.” That’s not paralysis — it’s a disciplined pivot toward structured, evidence-based judgment.</a:t>
            </a:r>
          </a:p>
          <a:p>
            <a:pPr algn="l" marL="182880" indent="-182880">
              <a:lnSpc>
                <a:spcPct val="100000"/>
              </a:lnSpc>
              <a:spcBef>
                <a:spcPts val="400"/>
              </a:spcBef>
              <a:spcAft>
                <a:spcPts val="1200"/>
              </a:spcAft>
              <a:buFont typeface="Arial"/>
              <a:buChar char="•"/>
            </a:pPr>
            <a:r>
              <a:rPr sz="720" b="0" i="0">
                <a:solidFill>
                  <a:srgbClr val="E87BA4"/>
                </a:solidFill>
                <a:latin typeface="Calibri"/>
              </a:rPr>
              <a:t>● </a:t>
            </a:r>
            <a:r>
              <a:rPr sz="900" b="1" i="0">
                <a:solidFill>
                  <a:srgbClr val="E87BA4"/>
                </a:solidFill>
                <a:latin typeface="Calibri"/>
              </a:rPr>
              <a:t>Olivia</a:t>
            </a:r>
            <a:r>
              <a:rPr sz="900" b="0" i="0">
                <a:solidFill>
                  <a:srgbClr val="1E1A14"/>
                </a:solidFill>
                <a:latin typeface="Calibri"/>
              </a:rPr>
              <a:t> — </a:t>
            </a:r>
            <a:r>
              <a:rPr sz="900" b="0" i="0">
                <a:solidFill>
                  <a:srgbClr val="1E1A14"/>
                </a:solidFill>
                <a:latin typeface="Calibri"/>
              </a:rPr>
              <a:t>Luna’s talking about a “disciplined pivot” like it’s a spreadsheet — but real-time data isn’t a fix, it’s a weapon. The Financial Times says the task forces are analyzing logistics flows and credit card spending, but no one’s shown how that translates into policy, and the markets are already pricing in the chaos those data points create. If the silence were policy, the Fed would’ve said what it knows — not just what it </a:t>
            </a:r>
            <a:r>
              <a:rPr sz="900" b="0" i="1">
                <a:solidFill>
                  <a:srgbClr val="1E1A14"/>
                </a:solidFill>
                <a:latin typeface="Calibri"/>
              </a:rPr>
              <a:t>plans</a:t>
            </a:r>
            <a:r>
              <a:rPr sz="900" b="0" i="0">
                <a:solidFill>
                  <a:srgbClr val="1E1A14"/>
                </a:solidFill>
                <a:latin typeface="Calibri"/>
              </a:rPr>
              <a:t> to know. And until it does, it’s not leadership. It’s evasion.</a:t>
            </a:r>
          </a:p>
          <a:p>
            <a:pPr algn="l">
              <a:lnSpc>
                <a:spcPct val="100000"/>
              </a:lnSpc>
              <a:spcBef>
                <a:spcPts val="1200"/>
              </a:spcBef>
              <a:spcAft>
                <a:spcPts val="500"/>
              </a:spcAft>
              <a:buNone/>
            </a:pPr>
            <a:r>
              <a:rPr sz="850" b="0" i="0">
                <a:solidFill>
                  <a:srgbClr val="615D56"/>
                </a:solidFill>
                <a:latin typeface="Calibri"/>
              </a:rPr>
              <a:t>5   </a:t>
            </a:r>
            <a:r>
              <a:rPr sz="720" b="0" i="0">
                <a:solidFill>
                  <a:srgbClr val="EB6834"/>
                </a:solidFill>
                <a:latin typeface="Calibri"/>
              </a:rPr>
              <a:t>● </a:t>
            </a:r>
            <a:r>
              <a:rPr sz="900" b="1" i="0">
                <a:solidFill>
                  <a:srgbClr val="EB6834"/>
                </a:solidFill>
                <a:latin typeface="Calibri"/>
              </a:rPr>
              <a:t>Jillian</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Aleyna’s right that no task force has produced a working framework for unobservable risks — but that’s not because the Fed can’t model them, it’s because they’re not yet observable. The silence isn’t a failure mode; it’s a delay tactic to let real-time data emerge. If markets were pricing uncertainty, they’d be flatlining. They’re not — they’re pricing </a:t>
            </a:r>
            <a:r>
              <a:rPr sz="1100" b="0" i="0">
                <a:solidFill>
                  <a:srgbClr val="615D56"/>
                </a:solidFill>
                <a:latin typeface="Cambria"/>
              </a:rPr>
              <a:t>expectations</a:t>
            </a:r>
            <a:r>
              <a:rPr sz="1100" b="0" i="1">
                <a:solidFill>
                  <a:srgbClr val="615D56"/>
                </a:solidFill>
                <a:latin typeface="Cambria"/>
              </a:rPr>
              <a:t> of data. That’s not paralysis. That’s the system working. And if the task forces don’t have outputs yet, it’s because the data hasn’t arrived. Not because the Fed lacks capacity.</a:t>
            </a:r>
          </a:p>
          <a:p>
            <a:pPr algn="l" marL="182880" indent="-182880">
              <a:lnSpc>
                <a:spcPct val="100000"/>
              </a:lnSpc>
              <a:spcBef>
                <a:spcPts val="400"/>
              </a:spcBef>
              <a:buFont typeface="Arial"/>
              <a:buChar char="•"/>
            </a:pPr>
            <a:r>
              <a:rPr sz="720" b="0" i="0">
                <a:solidFill>
                  <a:srgbClr val="2A78D6"/>
                </a:solidFill>
                <a:latin typeface="Calibri"/>
              </a:rPr>
              <a:t>● </a:t>
            </a:r>
            <a:r>
              <a:rPr sz="900" b="1" i="0">
                <a:solidFill>
                  <a:srgbClr val="2A78D6"/>
                </a:solidFill>
                <a:latin typeface="Calibri"/>
              </a:rPr>
              <a:t>Aleyna</a:t>
            </a:r>
            <a:r>
              <a:rPr sz="900" b="0" i="0">
                <a:solidFill>
                  <a:srgbClr val="1E1A14"/>
                </a:solidFill>
                <a:latin typeface="Calibri"/>
              </a:rPr>
              <a:t> — </a:t>
            </a:r>
            <a:r>
              <a:rPr sz="900" b="0" i="0">
                <a:solidFill>
                  <a:srgbClr val="1E1A14"/>
                </a:solidFill>
                <a:latin typeface="Calibri"/>
              </a:rPr>
              <a:t>The silence isn’t a delay tactic — it’s a symptom of the Fed’s inability to price what it cannot observe. Markets aren’t pricing expectations of data; they’re pricing the risk that no one, not even the task forces, can see a supply chain rupture or a geopolitical cascade. The Financial Times — Markets Weekly reports no working framework for unobservable risks, and that gap isn’t a lack of data — it’s a failure to build one. If the system were working, the task forces would have produced a model for how to price uncertainty in real time. They haven’t. That’s not delay. That’s paralysis.</a:t>
            </a:r>
          </a:p>
        </p:txBody>
      </p:sp>
      <p:sp>
        <p:nvSpPr>
          <p:cNvPr id="5" name="Rectangle 4"/>
          <p:cNvSpPr/>
          <p:nvPr/>
        </p:nvSpPr>
        <p:spPr>
          <a:xfrm>
            <a:off x="548640" y="1181434"/>
            <a:ext cx="27432" cy="1146489"/>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322875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3660380"/>
            <a:ext cx="27432" cy="1146489"/>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301587" y="978408"/>
            <a:ext cx="5341467" cy="5468112"/>
          </a:xfrm>
          <a:prstGeom prst="rect">
            <a:avLst/>
          </a:prstGeom>
          <a:noFill/>
        </p:spPr>
        <p:txBody>
          <a:bodyPr wrap="square" anchor="t" lIns="0" rIns="0" tIns="0" bIns="0"/>
          <a:lstStyle/>
          <a:p>
            <a:pPr algn="l" marL="182880" indent="-182880">
              <a:lnSpc>
                <a:spcPct val="100000"/>
              </a:lnSpc>
              <a:spcAft>
                <a:spcPts val="1200"/>
              </a:spcAft>
              <a:buFont typeface="Arial"/>
              <a:buChar char="•"/>
            </a:pPr>
            <a:r>
              <a:rPr sz="720" b="0" i="0">
                <a:solidFill>
                  <a:srgbClr val="1BAF7A"/>
                </a:solidFill>
                <a:latin typeface="Calibri"/>
              </a:rPr>
              <a:t>● </a:t>
            </a:r>
            <a:r>
              <a:rPr sz="900" b="1" i="0">
                <a:solidFill>
                  <a:srgbClr val="1BAF7A"/>
                </a:solidFill>
                <a:latin typeface="Calibri"/>
              </a:rPr>
              <a:t>Luna</a:t>
            </a:r>
            <a:r>
              <a:rPr sz="900" b="0" i="0">
                <a:solidFill>
                  <a:srgbClr val="1E1A14"/>
                </a:solidFill>
                <a:latin typeface="Calibri"/>
              </a:rPr>
              <a:t> — </a:t>
            </a:r>
            <a:r>
              <a:rPr sz="900" b="0" i="0">
                <a:solidFill>
                  <a:srgbClr val="1E1A14"/>
                </a:solidFill>
                <a:latin typeface="Calibri"/>
              </a:rPr>
              <a:t>The Financial Times — Markets Weekly reports no task force has produced a working framework for unobservable risks like supply chain ruptures or geopolitical cascades. If the silence were a delay tactic, the Fed would already be pricing real-time data into its decisions — but markets are not flatlining; they’re reacting to expectations of data, not data itself. That gap isn’t a system working — it’s a failure to build the tools to interpret what isn’t visible.</a:t>
            </a:r>
          </a:p>
        </p:txBody>
      </p:sp>
      <p:sp>
        <p:nvSpPr>
          <p:cNvPr id="9" name="Rectangle 8"/>
          <p:cNvSpPr/>
          <p:nvPr/>
        </p:nvSpPr>
        <p:spPr>
          <a:xfrm>
            <a:off x="6301587" y="1752238"/>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1109441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548640" y="1299421"/>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1417319" y="1299421"/>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554479"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2286000" y="1299421"/>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42316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3154680" y="1299421"/>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9184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548640" y="1537165"/>
          <a:ext cx="11094414" cy="3251406"/>
        </p:xfrm>
        <a:graphic>
          <a:graphicData uri="http://schemas.openxmlformats.org/drawingml/2006/table">
            <a:tbl>
              <a:tblPr firstRow="0" bandRow="0">
                <a:tableStyleId>{5940675A-B579-460E-94D1-54222C63F5DA}</a:tableStyleId>
              </a:tblPr>
              <a:tblGrid>
                <a:gridCol w="2148840"/>
                <a:gridCol w="1490929"/>
                <a:gridCol w="1490929"/>
                <a:gridCol w="1490929"/>
                <a:gridCol w="1490929"/>
                <a:gridCol w="1490929"/>
                <a:gridCol w="1490929"/>
              </a:tblGrid>
              <a:tr h="764238">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The Federal Reserve will reduce or eliminate forward guidance in the coming year.</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The Federal Reserve will adopt a broader inflation framework that includes fiscal and financial stability factors.</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The Federal Reserve will shrink its balance sheet in the near term.</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Kevin Warsh will implement a structural reform of the Federal Reserve through the creation of external task forces to reevaluate core economic processes.</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5. The Federal Reserve will prioritize real-time private-sector data over traditional forecasting models in policy decisions.</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6. The Federal Reserve will maintain a firm commitment to a 2% inflation target despite supply shocks and persistent inflation.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310896">
                <a:tc>
                  <a:txBody>
                    <a:bodyPr wrap="square"/>
                    <a:lstStyle/>
                    <a:p>
                      <a:pPr algn="r"/>
                      <a:r>
                        <a:rPr sz="800" b="0" i="0">
                          <a:solidFill>
                            <a:srgbClr val="1E1A14"/>
                          </a:solidFill>
                          <a:latin typeface="Calibri"/>
                        </a:rPr>
                        <a:t>The Financial Times — Markets Weekly</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r>
              <a:tr h="310896">
                <a:tc>
                  <a:txBody>
                    <a:bodyPr wrap="square"/>
                    <a:lstStyle/>
                    <a:p>
                      <a:pPr algn="r"/>
                      <a:r>
                        <a:rPr sz="800" b="0" i="0">
                          <a:solidFill>
                            <a:srgbClr val="1E1A14"/>
                          </a:solidFill>
                          <a:latin typeface="Calibri"/>
                        </a:rPr>
                        <a:t>The Economist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r>
              <a:tr h="310896">
                <a:tc>
                  <a:txBody>
                    <a:bodyPr wrap="square"/>
                    <a:lstStyle/>
                    <a:p>
                      <a:pPr algn="r"/>
                      <a:r>
                        <a:rPr sz="800" b="0" i="0">
                          <a:solidFill>
                            <a:srgbClr val="1E1A14"/>
                          </a:solidFill>
                          <a:latin typeface="Calibri"/>
                        </a:rPr>
                        <a:t>Federal Reserve</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r>
              <a:tr h="310896">
                <a:tc>
                  <a:txBody>
                    <a:bodyPr wrap="square"/>
                    <a:lstStyle/>
                    <a:p>
                      <a:pPr algn="r"/>
                      <a:r>
                        <a:rPr sz="800" b="0" i="0">
                          <a:solidFill>
                            <a:srgbClr val="1E1A14"/>
                          </a:solidFill>
                          <a:latin typeface="Calibri"/>
                        </a:rPr>
                        <a:t>ChatGPTonTaskForce</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Wall Street Journal</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Economist — Money Talks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Financial Times — Published JUL 20 2026</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Bianco Research</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Bianco Research</a:t>
            </a:r>
          </a:p>
          <a:p>
            <a:pPr algn="l">
              <a:lnSpc>
                <a:spcPct val="100000"/>
              </a:lnSpc>
              <a:spcAft>
                <a:spcPts val="600"/>
              </a:spcAft>
              <a:buNone/>
            </a:pPr>
            <a:r>
              <a:rPr sz="700" b="0" i="0">
                <a:solidFill>
                  <a:srgbClr val="615D56"/>
                </a:solidFill>
                <a:latin typeface="Calibri"/>
              </a:rPr>
              <a:t>biancoMay2026.txt</a:t>
            </a:r>
          </a:p>
          <a:p>
            <a:pPr algn="l">
              <a:lnSpc>
                <a:spcPct val="100000"/>
              </a:lnSpc>
              <a:spcAft>
                <a:spcPts val="600"/>
              </a:spcAft>
              <a:buNone/>
            </a:pPr>
            <a:r>
              <a:rPr sz="950" b="0" i="0">
                <a:solidFill>
                  <a:srgbClr val="615D56"/>
                </a:solidFill>
                <a:latin typeface="Calibri"/>
              </a:rPr>
              <a:t>The U.S. and Iran have a deal in name but not in substance; markets expect a temporary improvement in oil flows, but long-term stability is uncertain due to persistent conflict, asymmetric warfare, and inflationary pressures.</a:t>
            </a:r>
          </a:p>
          <a:p>
            <a:pPr algn="l" marL="182880" indent="-182880">
              <a:lnSpc>
                <a:spcPct val="100000"/>
              </a:lnSpc>
              <a:spcBef>
                <a:spcPts val="300"/>
              </a:spcBef>
              <a:buFont typeface="Arial"/>
              <a:buChar char="•"/>
            </a:pPr>
            <a:r>
              <a:rPr sz="900" b="0" i="0">
                <a:solidFill>
                  <a:srgbClr val="1E1A14"/>
                </a:solidFill>
                <a:latin typeface="Calibri"/>
              </a:rPr>
              <a:t>There is a deal between the U.S. and Iran, but both sides interpret it differently, with no clear agreement on its terms.</a:t>
            </a:r>
            <a:r>
              <a:rPr sz="900" b="0" i="0">
                <a:solidFill>
                  <a:srgbClr val="615D56"/>
                </a:solidFill>
                <a:latin typeface="Calibri"/>
              </a:rPr>
              <a:t> — “The U.S. and Iran both said there is a deal, but they are not close to understanding what it means.”</a:t>
            </a:r>
          </a:p>
          <a:p>
            <a:pPr algn="l" marL="182880" indent="-182880">
              <a:lnSpc>
                <a:spcPct val="100000"/>
              </a:lnSpc>
              <a:spcBef>
                <a:spcPts val="300"/>
              </a:spcBef>
              <a:buFont typeface="Arial"/>
              <a:buChar char="•"/>
            </a:pPr>
            <a:r>
              <a:rPr sz="900" b="0" i="0">
                <a:solidFill>
                  <a:srgbClr val="1E1A14"/>
                </a:solidFill>
                <a:latin typeface="Calibri"/>
              </a:rPr>
              <a:t>Financial markets believe the deal will lead to improved commodity flows, especially oil, leading to a market rebound.</a:t>
            </a:r>
            <a:r>
              <a:rPr sz="900" b="0" i="0">
                <a:solidFill>
                  <a:srgbClr val="615D56"/>
                </a:solidFill>
                <a:latin typeface="Calibri"/>
              </a:rPr>
              <a:t> — “Markets saw a sharp rebound and a drop in crude oil prices on day one of the deal.”</a:t>
            </a:r>
          </a:p>
          <a:p>
            <a:pPr algn="l" marL="182880" indent="-182880">
              <a:lnSpc>
                <a:spcPct val="100000"/>
              </a:lnSpc>
              <a:spcBef>
                <a:spcPts val="300"/>
              </a:spcBef>
              <a:buFont typeface="Arial"/>
              <a:buChar char="•"/>
            </a:pPr>
            <a:r>
              <a:rPr sz="900" b="0" i="0">
                <a:solidFill>
                  <a:srgbClr val="1E1A14"/>
                </a:solidFill>
                <a:latin typeface="Calibri"/>
              </a:rPr>
              <a:t>Even if the deal succeeds, markets will not return to pre-February 28th levels due to persistent risk and uncertainty.</a:t>
            </a:r>
            <a:r>
              <a:rPr sz="900" b="0" i="0">
                <a:solidFill>
                  <a:srgbClr val="615D56"/>
                </a:solidFill>
                <a:latin typeface="Calibri"/>
              </a:rPr>
              <a:t> — “Markets will have higher risk premiums in interest rates, volatility, or oil prices.”</a:t>
            </a:r>
          </a:p>
          <a:p>
            <a:pPr algn="l" marL="182880" indent="-182880">
              <a:lnSpc>
                <a:spcPct val="100000"/>
              </a:lnSpc>
              <a:spcBef>
                <a:spcPts val="300"/>
              </a:spcBef>
              <a:buFont typeface="Arial"/>
              <a:buChar char="•"/>
            </a:pPr>
            <a:r>
              <a:rPr sz="900" b="0" i="0">
                <a:solidFill>
                  <a:srgbClr val="1E1A14"/>
                </a:solidFill>
                <a:latin typeface="Calibri"/>
              </a:rPr>
              <a:t>The Iranian version of the deal includes a right for Iran to continue enriching uranium, which the U.S. and Israel are unlikely to accept.</a:t>
            </a:r>
            <a:r>
              <a:rPr sz="900" b="0" i="0">
                <a:solidFill>
                  <a:srgbClr val="615D56"/>
                </a:solidFill>
                <a:latin typeface="Calibri"/>
              </a:rPr>
              <a:t> — “The Farsi version says the U.S. and Israel must respect Iran's right to enrich uranium.”</a:t>
            </a:r>
          </a:p>
          <a:p>
            <a:pPr algn="l" marL="182880" indent="-182880">
              <a:lnSpc>
                <a:spcPct val="100000"/>
              </a:lnSpc>
              <a:spcBef>
                <a:spcPts val="300"/>
              </a:spcBef>
              <a:buFont typeface="Arial"/>
              <a:buChar char="•"/>
            </a:pPr>
            <a:r>
              <a:rPr sz="900" b="0" i="0">
                <a:solidFill>
                  <a:srgbClr val="1E1A14"/>
                </a:solidFill>
                <a:latin typeface="Calibri"/>
              </a:rPr>
              <a:t>If the deal fails, the situation will likely worsen, with no viable offensive strategy to stop Iranian drone and missile attacks.</a:t>
            </a:r>
            <a:r>
              <a:rPr sz="900" b="0" i="0">
                <a:solidFill>
                  <a:srgbClr val="615D56"/>
                </a:solidFill>
                <a:latin typeface="Calibri"/>
              </a:rPr>
              <a:t> — “Iranian drones are decentralized, hidden, and under a 'mosaic doctrine' that allows sector commanders to continue firing even if central command is disrupted.”</a:t>
            </a:r>
          </a:p>
          <a:p>
            <a:pPr algn="l" marL="182880" indent="-182880">
              <a:lnSpc>
                <a:spcPct val="100000"/>
              </a:lnSpc>
              <a:spcBef>
                <a:spcPts val="300"/>
              </a:spcBef>
              <a:buFont typeface="Arial"/>
              <a:buChar char="•"/>
            </a:pPr>
            <a:r>
              <a:rPr sz="900" b="0" i="0">
                <a:solidFill>
                  <a:srgbClr val="1E1A14"/>
                </a:solidFill>
                <a:latin typeface="Calibri"/>
              </a:rPr>
              <a:t>Ukraine is gaining a strategic advantage in warfare through drone use, which is reshaping modern combat and threatening Russia's military effectiveness.</a:t>
            </a:r>
            <a:r>
              <a:rPr sz="900" b="0" i="0">
                <a:solidFill>
                  <a:srgbClr val="615D56"/>
                </a:solidFill>
                <a:latin typeface="Calibri"/>
              </a:rPr>
              <a:t> — “Ukrainian drones are killing 30,000–35,000 Russians monthly, with 90% of casualties from drones, and outperforming NATO in simulated combat.”</a:t>
            </a:r>
          </a:p>
          <a:p>
            <a:pPr algn="l" marL="182880" indent="-182880">
              <a:lnSpc>
                <a:spcPct val="100000"/>
              </a:lnSpc>
              <a:spcBef>
                <a:spcPts val="300"/>
              </a:spcBef>
              <a:buFont typeface="Arial"/>
              <a:buChar char="•"/>
            </a:pPr>
            <a:r>
              <a:rPr sz="900" b="0" i="0">
                <a:solidFill>
                  <a:srgbClr val="1E1A14"/>
                </a:solidFill>
                <a:latin typeface="Calibri"/>
              </a:rPr>
              <a:t>The Federal Reserve is divided on policy, with members arguing both for rate cuts (due to economic slowdown) and rate hikes (due to inflation), reflecting uncertainty.</a:t>
            </a:r>
            <a:r>
              <a:rPr sz="900" b="0" i="0">
                <a:solidFill>
                  <a:srgbClr val="615D56"/>
                </a:solidFill>
                <a:latin typeface="Calibri"/>
              </a:rPr>
              <a:t> — “Fed members have a two-sided view: some see inflation rising, others see real growth slowing, leading to conflicting policy stances.”</a:t>
            </a:r>
          </a:p>
          <a:p>
            <a:pPr algn="l" marL="182880" indent="-182880">
              <a:lnSpc>
                <a:spcPct val="100000"/>
              </a:lnSpc>
              <a:spcBef>
                <a:spcPts val="300"/>
              </a:spcBef>
              <a:spcAft>
                <a:spcPts val="1200"/>
              </a:spcAft>
              <a:buFont typeface="Arial"/>
              <a:buChar char="•"/>
            </a:pPr>
            <a:r>
              <a:rPr sz="900" b="0" i="0">
                <a:solidFill>
                  <a:srgbClr val="1E1A14"/>
                </a:solidFill>
                <a:latin typeface="Calibri"/>
              </a:rPr>
              <a:t>Inflation is expected to remain elevated at around 3%, driven by rising gasoline prices and global uncertainty, with interest rates likely to stay higher for longer.</a:t>
            </a:r>
            <a:r>
              <a:rPr sz="900" b="0" i="0">
                <a:solidFill>
                  <a:srgbClr val="615D56"/>
                </a:solidFill>
                <a:latin typeface="Calibri"/>
              </a:rPr>
              <a:t> — “March CPI is projected at 9%, with gasoline driving inflation; inflation is expected to stay above 2% for years, leading to higher interest rates.”</a:t>
            </a:r>
          </a:p>
        </p:txBody>
      </p:sp>
      <p:sp>
        <p:nvSpPr>
          <p:cNvPr id="6" name="Rectangle 5"/>
          <p:cNvSpPr/>
          <p:nvPr/>
        </p:nvSpPr>
        <p:spPr>
          <a:xfrm>
            <a:off x="548640" y="530296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ChatGPTonTaskForce</a:t>
            </a:r>
          </a:p>
          <a:p>
            <a:pPr algn="l">
              <a:lnSpc>
                <a:spcPct val="100000"/>
              </a:lnSpc>
              <a:spcAft>
                <a:spcPts val="600"/>
              </a:spcAft>
              <a:buNone/>
            </a:pPr>
            <a:r>
              <a:rPr sz="700" b="0" i="0">
                <a:solidFill>
                  <a:srgbClr val="615D56"/>
                </a:solidFill>
                <a:latin typeface="Calibri"/>
              </a:rPr>
              <a:t>ChatGPTonTaskForce.docx</a:t>
            </a:r>
          </a:p>
          <a:p>
            <a:pPr algn="l">
              <a:lnSpc>
                <a:spcPct val="100000"/>
              </a:lnSpc>
              <a:spcAft>
                <a:spcPts val="600"/>
              </a:spcAft>
              <a:buNone/>
            </a:pPr>
            <a:r>
              <a:rPr sz="950" b="0" i="0">
                <a:solidFill>
                  <a:srgbClr val="615D56"/>
                </a:solidFill>
                <a:latin typeface="Calibri"/>
              </a:rPr>
              <a:t>The Federal Reserve is transitioning to a more reactive, data-intensive, and structurally oriented policy framework that prioritizes real-time information, reduces forecasting and communication, and expands inflation analysis to include fiscal and financial factors.</a:t>
            </a:r>
          </a:p>
          <a:p>
            <a:pPr algn="l" marL="182880" indent="-182880">
              <a:lnSpc>
                <a:spcPct val="100000"/>
              </a:lnSpc>
              <a:spcBef>
                <a:spcPts val="300"/>
              </a:spcBef>
              <a:buFont typeface="Arial"/>
              <a:buChar char="•"/>
            </a:pPr>
            <a:r>
              <a:rPr sz="900" b="0" i="0">
                <a:solidFill>
                  <a:srgbClr val="1E1A14"/>
                </a:solidFill>
                <a:latin typeface="Calibri"/>
              </a:rPr>
              <a:t>The Fed will reduce reliance on forecasting due to the inherent instability of economic relationships.</a:t>
            </a:r>
            <a:r>
              <a:rPr sz="900" b="0" i="0">
                <a:solidFill>
                  <a:srgbClr val="615D56"/>
                </a:solidFill>
                <a:latin typeface="Calibri"/>
              </a:rPr>
              <a:t> — “economic relationships change because technology, regulation, demographics, and market psychology change”</a:t>
            </a:r>
          </a:p>
          <a:p>
            <a:pPr algn="l" marL="182880" indent="-182880">
              <a:lnSpc>
                <a:spcPct val="100000"/>
              </a:lnSpc>
              <a:spcBef>
                <a:spcPts val="300"/>
              </a:spcBef>
              <a:buFont typeface="Arial"/>
              <a:buChar char="•"/>
            </a:pPr>
            <a:r>
              <a:rPr sz="900" b="0" i="0">
                <a:solidFill>
                  <a:srgbClr val="1E1A14"/>
                </a:solidFill>
                <a:latin typeface="Calibri"/>
              </a:rPr>
              <a:t>The Fed will shift from model-driven policy to decision-making under uncertainty.</a:t>
            </a:r>
            <a:r>
              <a:rPr sz="900" b="0" i="0">
                <a:solidFill>
                  <a:srgbClr val="615D56"/>
                </a:solidFill>
                <a:latin typeface="Calibri"/>
              </a:rPr>
              <a:t> — “historical statistical relationships lose predictive power as institutions and markets evolve”</a:t>
            </a:r>
          </a:p>
          <a:p>
            <a:pPr algn="l" marL="182880" indent="-182880">
              <a:lnSpc>
                <a:spcPct val="100000"/>
              </a:lnSpc>
              <a:spcBef>
                <a:spcPts val="300"/>
              </a:spcBef>
              <a:buFont typeface="Arial"/>
              <a:buChar char="•"/>
            </a:pPr>
            <a:r>
              <a:rPr sz="900" b="0" i="0">
                <a:solidFill>
                  <a:srgbClr val="1E1A14"/>
                </a:solidFill>
                <a:latin typeface="Calibri"/>
              </a:rPr>
              <a:t>The Fed will minimize communication tools like forward guidance and dot plots.</a:t>
            </a:r>
            <a:r>
              <a:rPr sz="900" b="0" i="0">
                <a:solidFill>
                  <a:srgbClr val="615D56"/>
                </a:solidFill>
                <a:latin typeface="Calibri"/>
              </a:rPr>
              <a:t> — “forecasts proved wrong; credibility suffered when guidance had to be abandoned”</a:t>
            </a:r>
          </a:p>
          <a:p>
            <a:pPr algn="l" marL="182880" indent="-182880">
              <a:lnSpc>
                <a:spcPct val="100000"/>
              </a:lnSpc>
              <a:spcBef>
                <a:spcPts val="300"/>
              </a:spcBef>
              <a:buFont typeface="Arial"/>
              <a:buChar char="•"/>
            </a:pPr>
            <a:r>
              <a:rPr sz="900" b="0" i="0">
                <a:solidFill>
                  <a:srgbClr val="1E1A14"/>
                </a:solidFill>
                <a:latin typeface="Calibri"/>
              </a:rPr>
              <a:t>The Fed will increasingly use real-time private-sector data for policy decisions.</a:t>
            </a:r>
            <a:r>
              <a:rPr sz="900" b="0" i="0">
                <a:solidFill>
                  <a:srgbClr val="615D56"/>
                </a:solidFill>
                <a:latin typeface="Calibri"/>
              </a:rPr>
              <a:t> — “retailer inventories, payroll processors, logistics networks, transaction data will be monitored”</a:t>
            </a:r>
          </a:p>
          <a:p>
            <a:pPr algn="l" marL="182880" indent="-182880">
              <a:lnSpc>
                <a:spcPct val="100000"/>
              </a:lnSpc>
              <a:spcBef>
                <a:spcPts val="300"/>
              </a:spcBef>
              <a:buFont typeface="Arial"/>
              <a:buChar char="•"/>
            </a:pPr>
            <a:r>
              <a:rPr sz="900" b="0" i="0">
                <a:solidFill>
                  <a:srgbClr val="1E1A14"/>
                </a:solidFill>
                <a:latin typeface="Calibri"/>
              </a:rPr>
              <a:t>The Fed will broaden inflation to include fiscal and financial stability factors.</a:t>
            </a:r>
            <a:r>
              <a:rPr sz="900" b="0" i="0">
                <a:solidFill>
                  <a:srgbClr val="615D56"/>
                </a:solidFill>
                <a:latin typeface="Calibri"/>
              </a:rPr>
              <a:t> — “inflation = monetary + fiscal + financial conditions, not just CPI”</a:t>
            </a:r>
          </a:p>
          <a:p>
            <a:pPr algn="l" marL="182880" indent="-182880">
              <a:lnSpc>
                <a:spcPct val="100000"/>
              </a:lnSpc>
              <a:spcBef>
                <a:spcPts val="300"/>
              </a:spcBef>
              <a:spcAft>
                <a:spcPts val="1200"/>
              </a:spcAft>
              <a:buFont typeface="Arial"/>
              <a:buChar char="•"/>
            </a:pPr>
            <a:r>
              <a:rPr sz="900" b="0" i="0">
                <a:solidFill>
                  <a:srgbClr val="1E1A14"/>
                </a:solidFill>
                <a:latin typeface="Calibri"/>
              </a:rPr>
              <a:t>The Fed will treat quantitative easing as an exceptional, not routine, policy tool.</a:t>
            </a:r>
            <a:r>
              <a:rPr sz="900" b="0" i="0">
                <a:solidFill>
                  <a:srgbClr val="615D56"/>
                </a:solidFill>
                <a:latin typeface="Calibri"/>
              </a:rPr>
              <a:t> — “large balance sheets permanently change market behavior; QE creates structural dependence”</a:t>
            </a:r>
          </a:p>
        </p:txBody>
      </p:sp>
      <p:sp>
        <p:nvSpPr>
          <p:cNvPr id="8" name="Rectangle 7"/>
          <p:cNvSpPr/>
          <p:nvPr/>
        </p:nvSpPr>
        <p:spPr>
          <a:xfrm>
            <a:off x="6301587" y="3971027"/>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 — Money Talks</a:t>
            </a:r>
          </a:p>
          <a:p>
            <a:pPr algn="l">
              <a:lnSpc>
                <a:spcPct val="100000"/>
              </a:lnSpc>
              <a:spcAft>
                <a:spcPts val="600"/>
              </a:spcAft>
              <a:buNone/>
            </a:pPr>
            <a:r>
              <a:rPr sz="700" b="0" i="0">
                <a:solidFill>
                  <a:srgbClr val="615D56"/>
                </a:solidFill>
                <a:latin typeface="Calibri"/>
              </a:rPr>
              <a:t>EconomistWarsh.txt</a:t>
            </a:r>
          </a:p>
          <a:p>
            <a:pPr algn="l">
              <a:lnSpc>
                <a:spcPct val="100000"/>
              </a:lnSpc>
              <a:spcAft>
                <a:spcPts val="600"/>
              </a:spcAft>
              <a:buNone/>
            </a:pPr>
            <a:r>
              <a:rPr sz="950" b="0" i="0">
                <a:solidFill>
                  <a:srgbClr val="615D56"/>
                </a:solidFill>
                <a:latin typeface="Calibri"/>
              </a:rPr>
              <a:t>Kevin Warsh is navigating a complex, uncertain economic and political environment by adopting a cautious, independent, and reform-oriented approach to monetary policy and communication, emphasizing institutional credibility and epistemic humility while confronting real inflationary risks and market uncertainty.</a:t>
            </a:r>
          </a:p>
          <a:p>
            <a:pPr algn="l" marL="182880" indent="-182880">
              <a:lnSpc>
                <a:spcPct val="100000"/>
              </a:lnSpc>
              <a:spcBef>
                <a:spcPts val="300"/>
              </a:spcBef>
              <a:buFont typeface="Arial"/>
              <a:buChar char="•"/>
            </a:pPr>
            <a:r>
              <a:rPr sz="900" b="0" i="0">
                <a:solidFill>
                  <a:srgbClr val="1E1A14"/>
                </a:solidFill>
                <a:latin typeface="Calibri"/>
              </a:rPr>
              <a:t>Kevin Warsh exhibits ideological vacillation, adapting his stance to political realities rather than adhering to a clear hawkish or dovish position.</a:t>
            </a:r>
            <a:r>
              <a:rPr sz="900" b="0" i="0">
                <a:solidFill>
                  <a:srgbClr val="615D56"/>
                </a:solidFill>
                <a:latin typeface="Calibri"/>
              </a:rPr>
              <a:t> — “Kevin Warsh is not clearly hawkish or dovish, appearing to vacillate between ideological positions and political realities.”</a:t>
            </a:r>
          </a:p>
          <a:p>
            <a:pPr algn="l" marL="182880" indent="-182880">
              <a:lnSpc>
                <a:spcPct val="100000"/>
              </a:lnSpc>
              <a:spcBef>
                <a:spcPts val="300"/>
              </a:spcBef>
              <a:buFont typeface="Arial"/>
              <a:buChar char="•"/>
            </a:pPr>
            <a:r>
              <a:rPr sz="900" b="0" i="0">
                <a:solidFill>
                  <a:srgbClr val="1E1A14"/>
                </a:solidFill>
                <a:latin typeface="Calibri"/>
              </a:rPr>
              <a:t>Warsh has maintained a neutral stance on interest rate policy, with no rate changes in his first two months in office.</a:t>
            </a:r>
            <a:r>
              <a:rPr sz="900" b="0" i="0">
                <a:solidFill>
                  <a:srgbClr val="615D56"/>
                </a:solidFill>
                <a:latin typeface="Calibri"/>
              </a:rPr>
              <a:t> — “Warsh has not raised or lowered interest rates in his first two months, maintaining a neutral stance on rate policy.”</a:t>
            </a:r>
          </a:p>
          <a:p>
            <a:pPr algn="l" marL="182880" indent="-182880">
              <a:lnSpc>
                <a:spcPct val="100000"/>
              </a:lnSpc>
              <a:spcBef>
                <a:spcPts val="300"/>
              </a:spcBef>
              <a:buFont typeface="Arial"/>
              <a:buChar char="•"/>
            </a:pPr>
            <a:r>
              <a:rPr sz="900" b="0" i="0">
                <a:solidFill>
                  <a:srgbClr val="1E1A14"/>
                </a:solidFill>
                <a:latin typeface="Calibri"/>
              </a:rPr>
              <a:t>Warsh prioritizes epistemic humility in communication, avoiding explicit forward guidance to prevent market overreliance on predictions.</a:t>
            </a:r>
            <a:r>
              <a:rPr sz="900" b="0" i="0">
                <a:solidFill>
                  <a:srgbClr val="615D56"/>
                </a:solidFill>
                <a:latin typeface="Calibri"/>
              </a:rPr>
              <a:t> — “Warsh’s communication strategy emphasizes epistemic humility and avoids explicit forward guidance to prevent market overreliance on predictions.”</a:t>
            </a:r>
          </a:p>
          <a:p>
            <a:pPr algn="l" marL="182880" indent="-182880">
              <a:lnSpc>
                <a:spcPct val="100000"/>
              </a:lnSpc>
              <a:spcBef>
                <a:spcPts val="300"/>
              </a:spcBef>
              <a:buFont typeface="Arial"/>
              <a:buChar char="•"/>
            </a:pPr>
            <a:r>
              <a:rPr sz="900" b="0" i="0">
                <a:solidFill>
                  <a:srgbClr val="1E1A14"/>
                </a:solidFill>
                <a:latin typeface="Calibri"/>
              </a:rPr>
              <a:t>The Fed’s task forces on communication, balance sheet, data, and productivity represent a measured institutional reform effort, not radical overreach.</a:t>
            </a:r>
            <a:r>
              <a:rPr sz="900" b="0" i="0">
                <a:solidFill>
                  <a:srgbClr val="615D56"/>
                </a:solidFill>
                <a:latin typeface="Calibri"/>
              </a:rPr>
              <a:t> — “The Fed’s task forces on communication, balance sheet, data, and productivity reflect a push for institutional reform, not radical overreach.”</a:t>
            </a:r>
          </a:p>
          <a:p>
            <a:pPr algn="l" marL="182880" indent="-182880">
              <a:lnSpc>
                <a:spcPct val="100000"/>
              </a:lnSpc>
              <a:spcBef>
                <a:spcPts val="300"/>
              </a:spcBef>
              <a:buFont typeface="Arial"/>
              <a:buChar char="•"/>
            </a:pPr>
            <a:r>
              <a:rPr sz="900" b="0" i="0">
                <a:solidFill>
                  <a:srgbClr val="1E1A14"/>
                </a:solidFill>
                <a:latin typeface="Calibri"/>
              </a:rPr>
              <a:t>Markets have reacted with uncertainty to Warsh’s enigmatic press conferences, interpreting them as either hawkish or contradictory.</a:t>
            </a:r>
            <a:r>
              <a:rPr sz="900" b="0" i="0">
                <a:solidFill>
                  <a:srgbClr val="615D56"/>
                </a:solidFill>
                <a:latin typeface="Calibri"/>
              </a:rPr>
              <a:t> — “Markets have reacted with uncertainty to Warsh’s enigmatic press conferences, interpreting them as either hawkish or contradictory.”</a:t>
            </a:r>
          </a:p>
          <a:p>
            <a:pPr algn="l" marL="182880" indent="-182880">
              <a:lnSpc>
                <a:spcPct val="100000"/>
              </a:lnSpc>
              <a:spcBef>
                <a:spcPts val="300"/>
              </a:spcBef>
              <a:buFont typeface="Arial"/>
              <a:buChar char="•"/>
            </a:pPr>
            <a:r>
              <a:rPr sz="900" b="0" i="0">
                <a:solidFill>
                  <a:srgbClr val="1E1A14"/>
                </a:solidFill>
                <a:latin typeface="Calibri"/>
              </a:rPr>
              <a:t>Warsh identifies significant inflationary risks from tariffs, the Iran war, and AI-driven productivity changes that could pressure the Fed to raise rates.</a:t>
            </a:r>
            <a:r>
              <a:rPr sz="900" b="0" i="0">
                <a:solidFill>
                  <a:srgbClr val="615D56"/>
                </a:solidFill>
                <a:latin typeface="Calibri"/>
              </a:rPr>
              <a:t> — “Warsh faces significant inflationary risks from tariffs, the Iran war, and AI-driven productivity changes, all of which could pressure rate hikes.”</a:t>
            </a:r>
          </a:p>
          <a:p>
            <a:pPr algn="l" marL="182880" indent="-182880">
              <a:lnSpc>
                <a:spcPct val="100000"/>
              </a:lnSpc>
              <a:spcBef>
                <a:spcPts val="300"/>
              </a:spcBef>
              <a:buFont typeface="Arial"/>
              <a:buChar char="•"/>
            </a:pPr>
            <a:r>
              <a:rPr sz="900" b="0" i="0">
                <a:solidFill>
                  <a:srgbClr val="1E1A14"/>
                </a:solidFill>
                <a:latin typeface="Calibri"/>
              </a:rPr>
              <a:t>Warsh is committed to preserving the Federal Reserve’s independence from presidential influence.</a:t>
            </a:r>
            <a:r>
              <a:rPr sz="900" b="0" i="0">
                <a:solidFill>
                  <a:srgbClr val="615D56"/>
                </a:solidFill>
                <a:latin typeface="Calibri"/>
              </a:rPr>
              <a:t> — “Kevin Warsh is focused on preserving the independence of the Federal Reserve from presidential influence.”</a:t>
            </a:r>
          </a:p>
          <a:p>
            <a:pPr algn="l" marL="182880" indent="-182880">
              <a:lnSpc>
                <a:spcPct val="100000"/>
              </a:lnSpc>
              <a:spcBef>
                <a:spcPts val="300"/>
              </a:spcBef>
              <a:spcAft>
                <a:spcPts val="1200"/>
              </a:spcAft>
              <a:buFont typeface="Arial"/>
              <a:buChar char="•"/>
            </a:pPr>
            <a:r>
              <a:rPr sz="900" b="0" i="0">
                <a:solidFill>
                  <a:srgbClr val="1E1A14"/>
                </a:solidFill>
                <a:latin typeface="Calibri"/>
              </a:rPr>
              <a:t>Warsh seeks to reform the Fed’s communication strategy by reducing forward guidance on short-term rates and yield curve expectations, and by clarifying the Fed’s mission in key speeches like Jackson Hole.</a:t>
            </a:r>
            <a:r>
              <a:rPr sz="900" b="0" i="0">
                <a:solidFill>
                  <a:srgbClr val="615D56"/>
                </a:solidFill>
                <a:latin typeface="Calibri"/>
              </a:rPr>
              <a:t> — “Warsh plans to reduce forward guidance on short-term interest rates and yield curve expectations. Warsh aims to provide a clearer mission statement in his Jackson Hole speech to restore credibility.”</a:t>
            </a:r>
          </a:p>
        </p:txBody>
      </p:sp>
      <p:sp>
        <p:nvSpPr>
          <p:cNvPr id="6" name="Rectangle 5"/>
          <p:cNvSpPr/>
          <p:nvPr/>
        </p:nvSpPr>
        <p:spPr>
          <a:xfrm>
            <a:off x="548640" y="5868817"/>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Wall Street Journal</a:t>
            </a:r>
          </a:p>
          <a:p>
            <a:pPr algn="l">
              <a:lnSpc>
                <a:spcPct val="100000"/>
              </a:lnSpc>
              <a:spcAft>
                <a:spcPts val="600"/>
              </a:spcAft>
              <a:buNone/>
            </a:pPr>
            <a:r>
              <a:rPr sz="700" b="0" i="0">
                <a:solidFill>
                  <a:srgbClr val="615D56"/>
                </a:solidFill>
                <a:latin typeface="Calibri"/>
              </a:rPr>
              <a:t>Kevin Warsh’s First Two Months as Fed Chair_ What He Changed, and What Could Happen Next - WSJ.pdf</a:t>
            </a:r>
          </a:p>
          <a:p>
            <a:pPr algn="l">
              <a:lnSpc>
                <a:spcPct val="100000"/>
              </a:lnSpc>
              <a:spcAft>
                <a:spcPts val="600"/>
              </a:spcAft>
              <a:buNone/>
            </a:pPr>
            <a:r>
              <a:rPr sz="950" b="0" i="0">
                <a:solidFill>
                  <a:srgbClr val="615D56"/>
                </a:solidFill>
                <a:latin typeface="Calibri"/>
              </a:rPr>
              <a:t>Kevin Warsh is pursuing a radical transformation of the Federal Reserve by reducing public commentary and introducing external task forces to re-examine core economic processes, aiming to restore independent judgment and market clarity—despite facing strong criticism from within the Fed and the economics community.</a:t>
            </a:r>
          </a:p>
          <a:p>
            <a:pPr algn="l" marL="182880" indent="-182880">
              <a:lnSpc>
                <a:spcPct val="100000"/>
              </a:lnSpc>
              <a:spcBef>
                <a:spcPts val="300"/>
              </a:spcBef>
              <a:buFont typeface="Arial"/>
              <a:buChar char="•"/>
            </a:pPr>
            <a:r>
              <a:rPr sz="900" b="0" i="0">
                <a:solidFill>
                  <a:srgbClr val="1E1A14"/>
                </a:solidFill>
                <a:latin typeface="Calibri"/>
              </a:rPr>
              <a:t>Warsh is initiating a major reform of the Fed by creating five task forces to reevaluate how the central bank reads the economy and communicates.</a:t>
            </a:r>
            <a:r>
              <a:rPr sz="900" b="0" i="0">
                <a:solidFill>
                  <a:srgbClr val="615D56"/>
                </a:solidFill>
                <a:latin typeface="Calibri"/>
              </a:rPr>
              <a:t> — “five panels of outside experts would spend the next few months examining how the Fed reads the economy”</a:t>
            </a:r>
          </a:p>
          <a:p>
            <a:pPr algn="l" marL="182880" indent="-182880">
              <a:lnSpc>
                <a:spcPct val="100000"/>
              </a:lnSpc>
              <a:spcBef>
                <a:spcPts val="300"/>
              </a:spcBef>
              <a:buFont typeface="Arial"/>
              <a:buChar char="•"/>
            </a:pPr>
            <a:r>
              <a:rPr sz="900" b="0" i="0">
                <a:solidFill>
                  <a:srgbClr val="1E1A14"/>
                </a:solidFill>
                <a:latin typeface="Calibri"/>
              </a:rPr>
              <a:t>Warsh believes the Fed’s current practices, including its forecasts and data use, have led to conformity and outdated information.</a:t>
            </a:r>
            <a:r>
              <a:rPr sz="900" b="0" i="0">
                <a:solidFill>
                  <a:srgbClr val="615D56"/>
                </a:solidFill>
                <a:latin typeface="Calibri"/>
              </a:rPr>
              <a:t> — “Warsh has argued for more than a decade that the Fed’s forecasts breed conformity and its data are stale”</a:t>
            </a:r>
          </a:p>
          <a:p>
            <a:pPr algn="l" marL="182880" indent="-182880">
              <a:lnSpc>
                <a:spcPct val="100000"/>
              </a:lnSpc>
              <a:spcBef>
                <a:spcPts val="300"/>
              </a:spcBef>
              <a:buFont typeface="Arial"/>
              <a:buChar char="•"/>
            </a:pPr>
            <a:r>
              <a:rPr sz="900" b="0" i="0">
                <a:solidFill>
                  <a:srgbClr val="1E1A14"/>
                </a:solidFill>
                <a:latin typeface="Calibri"/>
              </a:rPr>
              <a:t>Warsh is deliberately avoiding public commentary on the economy or policy direction to preserve committee judgment and reduce market bias.</a:t>
            </a:r>
            <a:r>
              <a:rPr sz="900" b="0" i="0">
                <a:solidFill>
                  <a:srgbClr val="615D56"/>
                </a:solidFill>
                <a:latin typeface="Calibri"/>
              </a:rPr>
              <a:t> — “Warsh has said almost nothing about how the Fed reads the shocks now hitting the economy”</a:t>
            </a:r>
          </a:p>
          <a:p>
            <a:pPr algn="l" marL="182880" indent="-182880">
              <a:lnSpc>
                <a:spcPct val="100000"/>
              </a:lnSpc>
              <a:spcBef>
                <a:spcPts val="300"/>
              </a:spcBef>
              <a:buFont typeface="Arial"/>
              <a:buChar char="•"/>
            </a:pPr>
            <a:r>
              <a:rPr sz="900" b="0" i="0">
                <a:solidFill>
                  <a:srgbClr val="1E1A14"/>
                </a:solidFill>
                <a:latin typeface="Calibri"/>
              </a:rPr>
              <a:t>Critics argue that Warsh’s silence undermines transparency and makes it harder for markets and policymakers to understand the Fed’s reasoning.</a:t>
            </a:r>
            <a:r>
              <a:rPr sz="900" b="0" i="0">
                <a:solidFill>
                  <a:srgbClr val="615D56"/>
                </a:solidFill>
                <a:latin typeface="Calibri"/>
              </a:rPr>
              <a:t> — “Michael Gapen said it’s a stretch to think that by not commenting on the data, the market will assess the data”</a:t>
            </a:r>
          </a:p>
          <a:p>
            <a:pPr algn="l" marL="182880" indent="-182880">
              <a:lnSpc>
                <a:spcPct val="100000"/>
              </a:lnSpc>
              <a:spcBef>
                <a:spcPts val="300"/>
              </a:spcBef>
              <a:buFont typeface="Arial"/>
              <a:buChar char="•"/>
            </a:pPr>
            <a:r>
              <a:rPr sz="900" b="0" i="0">
                <a:solidFill>
                  <a:srgbClr val="1E1A14"/>
                </a:solidFill>
                <a:latin typeface="Calibri"/>
              </a:rPr>
              <a:t>Governor Christopher Waller opposes Warsh’s silence, arguing that transparency is essential for markets and public trust.</a:t>
            </a:r>
            <a:r>
              <a:rPr sz="900" b="0" i="0">
                <a:solidFill>
                  <a:srgbClr val="615D56"/>
                </a:solidFill>
                <a:latin typeface="Calibri"/>
              </a:rPr>
              <a:t> — “Waller said, 'In all my years as an economist, I’ve never seen a single theory that says you make people’s lives better if you don’t tell people what you’re thinking'”</a:t>
            </a:r>
          </a:p>
          <a:p>
            <a:pPr algn="l" marL="182880" indent="-182880">
              <a:lnSpc>
                <a:spcPct val="100000"/>
              </a:lnSpc>
              <a:spcBef>
                <a:spcPts val="300"/>
              </a:spcBef>
              <a:spcAft>
                <a:spcPts val="1200"/>
              </a:spcAft>
              <a:buFont typeface="Arial"/>
              <a:buChar char="•"/>
            </a:pPr>
            <a:r>
              <a:rPr sz="900" b="0" i="0">
                <a:solidFill>
                  <a:srgbClr val="1E1A14"/>
                </a:solidFill>
                <a:latin typeface="Calibri"/>
              </a:rPr>
              <a:t>Warsh’s approach may face a test when the Fed makes a policy decision without clear communication, risking mispricing in financial markets.</a:t>
            </a:r>
            <a:r>
              <a:rPr sz="900" b="0" i="0">
                <a:solidFill>
                  <a:srgbClr val="615D56"/>
                </a:solidFill>
                <a:latin typeface="Calibri"/>
              </a:rPr>
              <a:t> — “If the Fed raises rates without saying how far it intends to go, investors could price in a series of hikes the committee doesn’t intend”</a:t>
            </a:r>
          </a:p>
        </p:txBody>
      </p:sp>
      <p:sp>
        <p:nvSpPr>
          <p:cNvPr id="8" name="Rectangle 7"/>
          <p:cNvSpPr/>
          <p:nvPr/>
        </p:nvSpPr>
        <p:spPr>
          <a:xfrm>
            <a:off x="6301587" y="4815935"/>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Financial Times — Published JUL 20 2026</a:t>
            </a:r>
          </a:p>
          <a:p>
            <a:pPr algn="l">
              <a:lnSpc>
                <a:spcPct val="100000"/>
              </a:lnSpc>
              <a:spcAft>
                <a:spcPts val="600"/>
              </a:spcAft>
              <a:buNone/>
            </a:pPr>
            <a:r>
              <a:rPr sz="700" b="0" i="0">
                <a:solidFill>
                  <a:srgbClr val="615D56"/>
                </a:solidFill>
                <a:latin typeface="Calibri"/>
              </a:rPr>
              <a:t>The new Fed boss is tight-lipped. That might upset the markets.pdf</a:t>
            </a:r>
          </a:p>
          <a:p>
            <a:pPr algn="l">
              <a:lnSpc>
                <a:spcPct val="100000"/>
              </a:lnSpc>
              <a:spcAft>
                <a:spcPts val="600"/>
              </a:spcAft>
              <a:buNone/>
            </a:pPr>
            <a:r>
              <a:rPr sz="950" b="0" i="0">
                <a:solidFill>
                  <a:srgbClr val="615D56"/>
                </a:solidFill>
                <a:latin typeface="Calibri"/>
              </a:rPr>
              <a:t>Kevin Warsh is implementing a more tight-lipped, less forward-guided communication strategy at the Fed, arguing that markets are already reflecting central bank statements and that unpredictability can lead to better policy outcomes by reducing complacency.</a:t>
            </a:r>
          </a:p>
          <a:p>
            <a:pPr algn="l" marL="182880" indent="-182880">
              <a:lnSpc>
                <a:spcPct val="100000"/>
              </a:lnSpc>
              <a:spcBef>
                <a:spcPts val="300"/>
              </a:spcBef>
              <a:buFont typeface="Arial"/>
              <a:buChar char="•"/>
            </a:pPr>
            <a:r>
              <a:rPr sz="900" b="0" i="0">
                <a:solidFill>
                  <a:srgbClr val="1E1A14"/>
                </a:solidFill>
                <a:latin typeface="Calibri"/>
              </a:rPr>
              <a:t>Kevin Warsh intends to be very curt in communicating future US interest rate moves, marking a shift from traditional forward guidance.</a:t>
            </a:r>
            <a:r>
              <a:rPr sz="900" b="0" i="0">
                <a:solidFill>
                  <a:srgbClr val="615D56"/>
                </a:solidFill>
                <a:latin typeface="Calibri"/>
              </a:rPr>
              <a:t> — “Warsh set out his intention to be 'very curt' in response to questions about future rate moves.”</a:t>
            </a:r>
          </a:p>
          <a:p>
            <a:pPr algn="l" marL="182880" indent="-182880">
              <a:lnSpc>
                <a:spcPct val="100000"/>
              </a:lnSpc>
              <a:spcBef>
                <a:spcPts val="300"/>
              </a:spcBef>
              <a:buFont typeface="Arial"/>
              <a:buChar char="•"/>
            </a:pPr>
            <a:r>
              <a:rPr sz="900" b="0" i="0">
                <a:solidFill>
                  <a:srgbClr val="1E1A14"/>
                </a:solidFill>
                <a:latin typeface="Calibri"/>
              </a:rPr>
              <a:t>Warsh believes markets already reflect central bank statements, reducing the value of forward guidance and blinding policymakers to real economic signals.</a:t>
            </a:r>
            <a:r>
              <a:rPr sz="900" b="0" i="0">
                <a:solidFill>
                  <a:srgbClr val="615D56"/>
                </a:solidFill>
                <a:latin typeface="Calibri"/>
              </a:rPr>
              <a:t> — “Financial market prices are probably the most important source of information to guide central bankers.”</a:t>
            </a:r>
          </a:p>
          <a:p>
            <a:pPr algn="l" marL="182880" indent="-182880">
              <a:lnSpc>
                <a:spcPct val="100000"/>
              </a:lnSpc>
              <a:spcBef>
                <a:spcPts val="300"/>
              </a:spcBef>
              <a:buFont typeface="Arial"/>
              <a:buChar char="•"/>
            </a:pPr>
            <a:r>
              <a:rPr sz="900" b="0" i="0">
                <a:solidFill>
                  <a:srgbClr val="1E1A14"/>
                </a:solidFill>
                <a:latin typeface="Calibri"/>
              </a:rPr>
              <a:t>The absence of clear forward guidance could increase market volatility, especially given the rise in government and corporate debt and hedge fund leverage.</a:t>
            </a:r>
            <a:r>
              <a:rPr sz="900" b="0" i="0">
                <a:solidFill>
                  <a:srgbClr val="615D56"/>
                </a:solidFill>
                <a:latin typeface="Calibri"/>
              </a:rPr>
              <a:t> — “Hedge funds now own more than $2.5 trillion in Treasuries, with a voracious appetite for rate differentials.”</a:t>
            </a:r>
          </a:p>
          <a:p>
            <a:pPr algn="l" marL="182880" indent="-182880">
              <a:lnSpc>
                <a:spcPct val="100000"/>
              </a:lnSpc>
              <a:spcBef>
                <a:spcPts val="300"/>
              </a:spcBef>
              <a:buFont typeface="Arial"/>
              <a:buChar char="•"/>
            </a:pPr>
            <a:r>
              <a:rPr sz="900" b="0" i="0">
                <a:solidFill>
                  <a:srgbClr val="1E1A14"/>
                </a:solidFill>
                <a:latin typeface="Calibri"/>
              </a:rPr>
              <a:t>Warsh's approach risks triggering a leverage unwind, as sudden rate surprises could lead to margin calls and fire sales by hedge funds.</a:t>
            </a:r>
            <a:r>
              <a:rPr sz="900" b="0" i="0">
                <a:solidFill>
                  <a:srgbClr val="615D56"/>
                </a:solidFill>
                <a:latin typeface="Calibri"/>
              </a:rPr>
              <a:t> — “Torsten Sløk labels a 'leverage unwind' scenario more likely due to reduced forward guidance.”</a:t>
            </a:r>
          </a:p>
          <a:p>
            <a:pPr algn="l" marL="182880" indent="-182880">
              <a:lnSpc>
                <a:spcPct val="100000"/>
              </a:lnSpc>
              <a:spcBef>
                <a:spcPts val="300"/>
              </a:spcBef>
              <a:buFont typeface="Arial"/>
              <a:buChar char="•"/>
            </a:pPr>
            <a:r>
              <a:rPr sz="900" b="0" i="0">
                <a:solidFill>
                  <a:srgbClr val="1E1A14"/>
                </a:solidFill>
                <a:latin typeface="Calibri"/>
              </a:rPr>
              <a:t>Despite his tight-lipped stance, Warsh acknowledges the need for clarity on inflation risks and economic scenarios to ensure monetary policy remains effective.</a:t>
            </a:r>
            <a:r>
              <a:rPr sz="900" b="0" i="0">
                <a:solidFill>
                  <a:srgbClr val="615D56"/>
                </a:solidFill>
                <a:latin typeface="Calibri"/>
              </a:rPr>
              <a:t> — “Warsh said he does not intend to hide the ball; the purpose is to 'get monetary policy right'.”</a:t>
            </a:r>
          </a:p>
          <a:p>
            <a:pPr algn="l" marL="182880" indent="-182880">
              <a:lnSpc>
                <a:spcPct val="100000"/>
              </a:lnSpc>
              <a:spcBef>
                <a:spcPts val="300"/>
              </a:spcBef>
              <a:spcAft>
                <a:spcPts val="1200"/>
              </a:spcAft>
              <a:buFont typeface="Arial"/>
              <a:buChar char="•"/>
            </a:pPr>
            <a:r>
              <a:rPr sz="900" b="0" i="0">
                <a:solidFill>
                  <a:srgbClr val="1E1A14"/>
                </a:solidFill>
                <a:latin typeface="Calibri"/>
              </a:rPr>
              <a:t>A task force has been established to review how the Fed communicates policy under uncertainty, including FOMC meetings and dot plots.</a:t>
            </a:r>
            <a:r>
              <a:rPr sz="900" b="0" i="0">
                <a:solidFill>
                  <a:srgbClr val="615D56"/>
                </a:solidFill>
                <a:latin typeface="Calibri"/>
              </a:rPr>
              <a:t> — “Warsh launched a task force on communications to look at how the Fed conveys policy deliberations amid uncertainty.”</a:t>
            </a:r>
          </a:p>
        </p:txBody>
      </p:sp>
      <p:sp>
        <p:nvSpPr>
          <p:cNvPr id="6" name="Rectangle 5"/>
          <p:cNvSpPr/>
          <p:nvPr/>
        </p:nvSpPr>
        <p:spPr>
          <a:xfrm>
            <a:off x="548640" y="4668657"/>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Federal Reserve</a:t>
            </a:r>
          </a:p>
          <a:p>
            <a:pPr algn="l">
              <a:lnSpc>
                <a:spcPct val="100000"/>
              </a:lnSpc>
              <a:spcAft>
                <a:spcPts val="600"/>
              </a:spcAft>
              <a:buNone/>
            </a:pPr>
            <a:r>
              <a:rPr sz="700" b="0" i="0">
                <a:solidFill>
                  <a:srgbClr val="615D56"/>
                </a:solidFill>
                <a:latin typeface="Calibri"/>
              </a:rPr>
              <a:t>WarshSpeech0729.txt</a:t>
            </a:r>
          </a:p>
          <a:p>
            <a:pPr algn="l">
              <a:lnSpc>
                <a:spcPct val="100000"/>
              </a:lnSpc>
              <a:spcAft>
                <a:spcPts val="600"/>
              </a:spcAft>
              <a:buNone/>
            </a:pPr>
            <a:r>
              <a:rPr sz="950" b="0" i="0">
                <a:solidFill>
                  <a:srgbClr val="615D56"/>
                </a:solidFill>
                <a:latin typeface="Calibri"/>
              </a:rPr>
              <a:t>The Fed is moving toward a data-driven, market-signal-informed policy framework that prioritizes real-time economic data and underlying inflation trends over forward guidance or market expectations, maintaining a firm commitment to 2% price stability even amid supply shocks and persistent inflation.</a:t>
            </a:r>
          </a:p>
          <a:p>
            <a:pPr algn="l" marL="182880" indent="-182880">
              <a:lnSpc>
                <a:spcPct val="100000"/>
              </a:lnSpc>
              <a:spcBef>
                <a:spcPts val="300"/>
              </a:spcBef>
              <a:buFont typeface="Arial"/>
              <a:buChar char="•"/>
            </a:pPr>
            <a:r>
              <a:rPr sz="900" b="0" i="0">
                <a:solidFill>
                  <a:srgbClr val="1E1A14"/>
                </a:solidFill>
                <a:latin typeface="Calibri"/>
              </a:rPr>
              <a:t>The FOMC voted 9-to-3 to maintain the federal funds rate at 3.25% to 3.50%.</a:t>
            </a:r>
            <a:r>
              <a:rPr sz="900" b="0" i="0">
                <a:solidFill>
                  <a:srgbClr val="615D56"/>
                </a:solidFill>
                <a:latin typeface="Calibri"/>
              </a:rPr>
              <a:t> — “Direct statement from the source.”</a:t>
            </a:r>
          </a:p>
          <a:p>
            <a:pPr algn="l" marL="182880" indent="-182880">
              <a:lnSpc>
                <a:spcPct val="100000"/>
              </a:lnSpc>
              <a:spcBef>
                <a:spcPts val="300"/>
              </a:spcBef>
              <a:buFont typeface="Arial"/>
              <a:buChar char="•"/>
            </a:pPr>
            <a:r>
              <a:rPr sz="900" b="0" i="0">
                <a:solidFill>
                  <a:srgbClr val="1E1A14"/>
                </a:solidFill>
                <a:latin typeface="Calibri"/>
              </a:rPr>
              <a:t>The Fed is committed to delivering price stability at a 2% inflation target, with no soft or implicit target.</a:t>
            </a:r>
            <a:r>
              <a:rPr sz="900" b="0" i="0">
                <a:solidFill>
                  <a:srgbClr val="615D56"/>
                </a:solidFill>
                <a:latin typeface="Calibri"/>
              </a:rPr>
              <a:t> — “Explicitly stated as a core objective and policy commitment.”</a:t>
            </a:r>
          </a:p>
          <a:p>
            <a:pPr algn="l" marL="182880" indent="-182880">
              <a:lnSpc>
                <a:spcPct val="100000"/>
              </a:lnSpc>
              <a:spcBef>
                <a:spcPts val="300"/>
              </a:spcBef>
              <a:buFont typeface="Arial"/>
              <a:buChar char="•"/>
            </a:pPr>
            <a:r>
              <a:rPr sz="900" b="0" i="0">
                <a:solidFill>
                  <a:srgbClr val="1E1A14"/>
                </a:solidFill>
                <a:latin typeface="Calibri"/>
              </a:rPr>
              <a:t>Markets have responded to real-time economic data by tightening nominal and real yields significantly over the past 42 days.</a:t>
            </a:r>
            <a:r>
              <a:rPr sz="900" b="0" i="0">
                <a:solidFill>
                  <a:srgbClr val="615D56"/>
                </a:solidFill>
                <a:latin typeface="Calibri"/>
              </a:rPr>
              <a:t> — “Direct observation of market behavior in response to data.”</a:t>
            </a:r>
          </a:p>
          <a:p>
            <a:pPr algn="l" marL="182880" indent="-182880">
              <a:lnSpc>
                <a:spcPct val="100000"/>
              </a:lnSpc>
              <a:spcBef>
                <a:spcPts val="300"/>
              </a:spcBef>
              <a:buFont typeface="Arial"/>
              <a:buChar char="•"/>
            </a:pPr>
            <a:r>
              <a:rPr sz="900" b="0" i="0">
                <a:solidFill>
                  <a:srgbClr val="1E1A14"/>
                </a:solidFill>
                <a:latin typeface="Calibri"/>
              </a:rPr>
              <a:t>The Fed is shifting away from forward guidance to allow market signals to inform policy decisions directly.</a:t>
            </a:r>
            <a:r>
              <a:rPr sz="900" b="0" i="0">
                <a:solidFill>
                  <a:srgbClr val="615D56"/>
                </a:solidFill>
                <a:latin typeface="Calibri"/>
              </a:rPr>
              <a:t> — “Central policy shift described in the source.”</a:t>
            </a:r>
          </a:p>
          <a:p>
            <a:pPr algn="l" marL="182880" indent="-182880">
              <a:lnSpc>
                <a:spcPct val="100000"/>
              </a:lnSpc>
              <a:spcBef>
                <a:spcPts val="300"/>
              </a:spcBef>
              <a:buFont typeface="Arial"/>
              <a:buChar char="•"/>
            </a:pPr>
            <a:r>
              <a:rPr sz="900" b="0" i="0">
                <a:solidFill>
                  <a:srgbClr val="1E1A14"/>
                </a:solidFill>
                <a:latin typeface="Calibri"/>
              </a:rPr>
              <a:t>Business investment, especially in AI-related equipment and software, has surged with four-quarter growth rates of nearly 20%.</a:t>
            </a:r>
            <a:r>
              <a:rPr sz="900" b="0" i="0">
                <a:solidFill>
                  <a:srgbClr val="615D56"/>
                </a:solidFill>
                <a:latin typeface="Calibri"/>
              </a:rPr>
              <a:t> — “Specific data point on economic activity and investment trends.”</a:t>
            </a:r>
          </a:p>
          <a:p>
            <a:pPr algn="l" marL="182880" indent="-182880">
              <a:lnSpc>
                <a:spcPct val="100000"/>
              </a:lnSpc>
              <a:spcBef>
                <a:spcPts val="300"/>
              </a:spcBef>
              <a:buFont typeface="Arial"/>
              <a:buChar char="•"/>
            </a:pPr>
            <a:r>
              <a:rPr sz="900" b="0" i="0">
                <a:solidFill>
                  <a:srgbClr val="1E1A14"/>
                </a:solidFill>
                <a:latin typeface="Calibri"/>
              </a:rPr>
              <a:t>The Fed believes inflation dynamics are influenced by supply shocks, but these do not negate the need for interest rate policy to achieve price stability.</a:t>
            </a:r>
            <a:r>
              <a:rPr sz="900" b="0" i="0">
                <a:solidFill>
                  <a:srgbClr val="615D56"/>
                </a:solidFill>
                <a:latin typeface="Calibri"/>
              </a:rPr>
              <a:t> — “Explicit reasoning about supply shocks and policy independence.”</a:t>
            </a:r>
          </a:p>
          <a:p>
            <a:pPr algn="l" marL="182880" indent="-182880">
              <a:lnSpc>
                <a:spcPct val="100000"/>
              </a:lnSpc>
              <a:spcBef>
                <a:spcPts val="300"/>
              </a:spcBef>
              <a:buFont typeface="Arial"/>
              <a:buChar char="•"/>
            </a:pPr>
            <a:r>
              <a:rPr sz="900" b="0" i="0">
                <a:solidFill>
                  <a:srgbClr val="1E1A14"/>
                </a:solidFill>
                <a:latin typeface="Calibri"/>
              </a:rPr>
              <a:t>The Fed maintains a clear objective of achieving 2% inflation through a broad lens that includes underlying price changes beyond PCE.</a:t>
            </a:r>
            <a:r>
              <a:rPr sz="900" b="0" i="0">
                <a:solidFill>
                  <a:srgbClr val="615D56"/>
                </a:solidFill>
                <a:latin typeface="Calibri"/>
              </a:rPr>
              <a:t> — “Clarifies the scope of inflation measurement in policy design.”</a:t>
            </a:r>
          </a:p>
          <a:p>
            <a:pPr algn="l" marL="182880" indent="-182880">
              <a:lnSpc>
                <a:spcPct val="100000"/>
              </a:lnSpc>
              <a:spcBef>
                <a:spcPts val="300"/>
              </a:spcBef>
              <a:spcAft>
                <a:spcPts val="1200"/>
              </a:spcAft>
              <a:buFont typeface="Arial"/>
              <a:buChar char="•"/>
            </a:pPr>
            <a:r>
              <a:rPr sz="900" b="0" i="0">
                <a:solidFill>
                  <a:srgbClr val="1E1A14"/>
                </a:solidFill>
                <a:latin typeface="Calibri"/>
              </a:rPr>
              <a:t>The Fed's reaction function is based on underlying inflation trends: tightening policy when inflation rises and loosening when it falls, regardless of market expectations.</a:t>
            </a:r>
            <a:r>
              <a:rPr sz="900" b="0" i="0">
                <a:solidFill>
                  <a:srgbClr val="615D56"/>
                </a:solidFill>
                <a:latin typeface="Calibri"/>
              </a:rPr>
              <a:t> — “Describes the core mechanism of policy adjustment.”</a:t>
            </a:r>
          </a:p>
        </p:txBody>
      </p:sp>
      <p:sp>
        <p:nvSpPr>
          <p:cNvPr id="8" name="Rectangle 7"/>
          <p:cNvSpPr/>
          <p:nvPr/>
        </p:nvSpPr>
        <p:spPr>
          <a:xfrm>
            <a:off x="6301587" y="4744857"/>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Financial Times — Markets Weekly</a:t>
            </a:r>
          </a:p>
          <a:p>
            <a:pPr algn="l">
              <a:lnSpc>
                <a:spcPct val="100000"/>
              </a:lnSpc>
              <a:spcAft>
                <a:spcPts val="600"/>
              </a:spcAft>
              <a:buNone/>
            </a:pPr>
            <a:r>
              <a:rPr sz="700" b="0" i="0">
                <a:solidFill>
                  <a:srgbClr val="615D56"/>
                </a:solidFill>
                <a:latin typeface="Calibri"/>
              </a:rPr>
              <a:t>WarshTaskForce.txt</a:t>
            </a:r>
          </a:p>
          <a:p>
            <a:pPr algn="l">
              <a:lnSpc>
                <a:spcPct val="100000"/>
              </a:lnSpc>
              <a:spcAft>
                <a:spcPts val="600"/>
              </a:spcAft>
              <a:buNone/>
            </a:pPr>
            <a:r>
              <a:rPr sz="950" b="0" i="0">
                <a:solidFill>
                  <a:srgbClr val="615D56"/>
                </a:solidFill>
                <a:latin typeface="Calibri"/>
              </a:rPr>
              <a:t>The Fed is undergoing a structural shift under the new task forces, moving toward reduced forward guidance, smaller balance sheets, real-time data use, AI-driven productivity optimism, and a broader inflation framework that includes fiscal and financial stability concerns.</a:t>
            </a:r>
          </a:p>
          <a:p>
            <a:pPr algn="l" marL="182880" indent="-182880">
              <a:lnSpc>
                <a:spcPct val="100000"/>
              </a:lnSpc>
              <a:spcBef>
                <a:spcPts val="300"/>
              </a:spcBef>
              <a:buFont typeface="Arial"/>
              <a:buChar char="•"/>
            </a:pPr>
            <a:r>
              <a:rPr sz="900" b="0" i="0">
                <a:solidFill>
                  <a:srgbClr val="1E1A14"/>
                </a:solidFill>
                <a:latin typeface="Calibri"/>
              </a:rPr>
              <a:t>The Fed will reduce forward guidance, including phasing out the dot plot, due to the task force's skepticism about predictive economic models in a world of radical uncertainty.</a:t>
            </a:r>
            <a:r>
              <a:rPr sz="900" b="0" i="0">
                <a:solidFill>
                  <a:srgbClr val="615D56"/>
                </a:solidFill>
                <a:latin typeface="Calibri"/>
              </a:rPr>
              <a:t> — “Mvin Keen calls it radical uncertainty; relationships in the economy are not stationary.”</a:t>
            </a:r>
          </a:p>
          <a:p>
            <a:pPr algn="l" marL="182880" indent="-182880">
              <a:lnSpc>
                <a:spcPct val="100000"/>
              </a:lnSpc>
              <a:spcBef>
                <a:spcPts val="300"/>
              </a:spcBef>
              <a:buFont typeface="Arial"/>
              <a:buChar char="•"/>
            </a:pPr>
            <a:r>
              <a:rPr sz="900" b="0" i="0">
                <a:solidFill>
                  <a:srgbClr val="1E1A14"/>
                </a:solidFill>
                <a:latin typeface="Calibri"/>
              </a:rPr>
              <a:t>The Fed will likely shrink its balance sheet, though not return to pre-GFC levels, due to concerns that large balance sheets create financial instability when withdrawn.</a:t>
            </a:r>
            <a:r>
              <a:rPr sz="900" b="0" i="0">
                <a:solidFill>
                  <a:srgbClr val="615D56"/>
                </a:solidFill>
                <a:latin typeface="Calibri"/>
              </a:rPr>
              <a:t> — “Raj writes that expanding balance sheets leads to leverage and contraction when liquidity is withdrawn.”</a:t>
            </a:r>
          </a:p>
          <a:p>
            <a:pPr algn="l" marL="182880" indent="-182880">
              <a:lnSpc>
                <a:spcPct val="100000"/>
              </a:lnSpc>
              <a:spcBef>
                <a:spcPts val="300"/>
              </a:spcBef>
              <a:buFont typeface="Arial"/>
              <a:buChar char="•"/>
            </a:pPr>
            <a:r>
              <a:rPr sz="900" b="0" i="0">
                <a:solidFill>
                  <a:srgbClr val="1E1A14"/>
                </a:solidFill>
                <a:latin typeface="Calibri"/>
              </a:rPr>
              <a:t>The Fed will increasingly rely on real-time private-sector data, such as from Walmart and payment processors, to improve economic monitoring.</a:t>
            </a:r>
            <a:r>
              <a:rPr sz="900" b="0" i="0">
                <a:solidFill>
                  <a:srgbClr val="615D56"/>
                </a:solidFill>
                <a:latin typeface="Calibri"/>
              </a:rPr>
              <a:t> — “Raj created real-time data during pandemic; Walmart's logistics system tracks consumer trends.”</a:t>
            </a:r>
          </a:p>
          <a:p>
            <a:pPr algn="l" marL="182880" indent="-182880">
              <a:lnSpc>
                <a:spcPct val="100000"/>
              </a:lnSpc>
              <a:spcBef>
                <a:spcPts val="300"/>
              </a:spcBef>
              <a:buFont typeface="Arial"/>
              <a:buChar char="•"/>
            </a:pPr>
            <a:r>
              <a:rPr sz="900" b="0" i="0">
                <a:solidFill>
                  <a:srgbClr val="1E1A14"/>
                </a:solidFill>
                <a:latin typeface="Calibri"/>
              </a:rPr>
              <a:t>The Fed will embrace AI-driven productivity gains as a key driver of long-term inflation reduction, despite current data not reflecting this trend.</a:t>
            </a:r>
            <a:r>
              <a:rPr sz="900" b="0" i="0">
                <a:solidFill>
                  <a:srgbClr val="615D56"/>
                </a:solidFill>
                <a:latin typeface="Calibri"/>
              </a:rPr>
              <a:t> — “Mark Andre and Charles Jones are bullish on AI productivity; real wages have not risen despite productivity gains.”</a:t>
            </a:r>
          </a:p>
          <a:p>
            <a:pPr algn="l" marL="182880" indent="-182880">
              <a:lnSpc>
                <a:spcPct val="100000"/>
              </a:lnSpc>
              <a:spcBef>
                <a:spcPts val="300"/>
              </a:spcBef>
              <a:buFont typeface="Arial"/>
              <a:buChar char="•"/>
            </a:pPr>
            <a:r>
              <a:rPr sz="900" b="0" i="0">
                <a:solidFill>
                  <a:srgbClr val="1E1A14"/>
                </a:solidFill>
                <a:latin typeface="Calibri"/>
              </a:rPr>
              <a:t>The Fed will shift its inflation framework to consider fiscal policy and financial stability, moving beyond a narrow 2% target.</a:t>
            </a:r>
            <a:r>
              <a:rPr sz="900" b="0" i="0">
                <a:solidFill>
                  <a:srgbClr val="615D56"/>
                </a:solidFill>
                <a:latin typeface="Calibri"/>
              </a:rPr>
              <a:t> — “William White warns of financial excesses; Thomas Sergeant argues inflation is more fiscal than monetary.”</a:t>
            </a:r>
          </a:p>
          <a:p>
            <a:pPr algn="l" marL="182880" indent="-182880">
              <a:lnSpc>
                <a:spcPct val="100000"/>
              </a:lnSpc>
              <a:spcBef>
                <a:spcPts val="300"/>
              </a:spcBef>
              <a:spcAft>
                <a:spcPts val="1200"/>
              </a:spcAft>
              <a:buFont typeface="Arial"/>
              <a:buChar char="•"/>
            </a:pPr>
            <a:r>
              <a:rPr sz="900" b="0" i="0">
                <a:solidFill>
                  <a:srgbClr val="1E1A14"/>
                </a:solidFill>
                <a:latin typeface="Calibri"/>
              </a:rPr>
              <a:t>The task force is designed to promote Kevin's vision of a more transparent, less communicative, and data-driven Fed, with members already predisposed to his views.</a:t>
            </a:r>
            <a:r>
              <a:rPr sz="900" b="0" i="0">
                <a:solidFill>
                  <a:srgbClr val="615D56"/>
                </a:solidFill>
                <a:latin typeface="Calibri"/>
              </a:rPr>
              <a:t> — “Task force appointees are selected to align with Kevin's views on communication, balance sheet, and productivity.”</a:t>
            </a:r>
          </a:p>
        </p:txBody>
      </p:sp>
      <p:sp>
        <p:nvSpPr>
          <p:cNvPr id="6" name="Rectangle 5"/>
          <p:cNvSpPr/>
          <p:nvPr/>
        </p:nvSpPr>
        <p:spPr>
          <a:xfrm>
            <a:off x="548640" y="4668657"/>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a:t>
            </a:r>
          </a:p>
          <a:p>
            <a:pPr algn="l">
              <a:lnSpc>
                <a:spcPct val="100000"/>
              </a:lnSpc>
              <a:spcAft>
                <a:spcPts val="600"/>
              </a:spcAft>
              <a:buNone/>
            </a:pPr>
            <a:r>
              <a:rPr sz="700" b="0" i="0">
                <a:solidFill>
                  <a:srgbClr val="615D56"/>
                </a:solidFill>
                <a:latin typeface="Calibri"/>
              </a:rPr>
              <a:t>Will Kevin Warsh Trumpify the Federal Reserve_.pdf</a:t>
            </a:r>
          </a:p>
          <a:p>
            <a:pPr algn="l">
              <a:lnSpc>
                <a:spcPct val="100000"/>
              </a:lnSpc>
              <a:spcAft>
                <a:spcPts val="600"/>
              </a:spcAft>
              <a:buNone/>
            </a:pPr>
            <a:r>
              <a:rPr sz="950" b="0" i="0">
                <a:solidFill>
                  <a:srgbClr val="615D56"/>
                </a:solidFill>
                <a:latin typeface="Calibri"/>
              </a:rPr>
              <a:t>Kevin Warsh will not radically transform the Federal Reserve, despite his rhetoric of 'regime change'; his proposed reforms are marginal, impractical, or beyond his individual authority.</a:t>
            </a:r>
          </a:p>
          <a:p>
            <a:pPr algn="l" marL="182880" indent="-182880">
              <a:lnSpc>
                <a:spcPct val="100000"/>
              </a:lnSpc>
              <a:spcBef>
                <a:spcPts val="300"/>
              </a:spcBef>
              <a:buFont typeface="Arial"/>
              <a:buChar char="•"/>
            </a:pPr>
            <a:r>
              <a:rPr sz="900" b="0" i="0">
                <a:solidFill>
                  <a:srgbClr val="1E1A14"/>
                </a:solidFill>
                <a:latin typeface="Calibri"/>
              </a:rPr>
              <a:t>Kevin Warsh does not intend to purge regional Fed branch presidents, but rather seeks a policy regime change.</a:t>
            </a:r>
            <a:r>
              <a:rPr sz="900" b="0" i="0">
                <a:solidFill>
                  <a:srgbClr val="615D56"/>
                </a:solidFill>
                <a:latin typeface="Calibri"/>
              </a:rPr>
              <a:t> — “Warsh said: 'I meant policy regime change' when asked if it amounted to a purge.”</a:t>
            </a:r>
          </a:p>
          <a:p>
            <a:pPr algn="l" marL="182880" indent="-182880">
              <a:lnSpc>
                <a:spcPct val="100000"/>
              </a:lnSpc>
              <a:spcBef>
                <a:spcPts val="300"/>
              </a:spcBef>
              <a:buFont typeface="Arial"/>
              <a:buChar char="•"/>
            </a:pPr>
            <a:r>
              <a:rPr sz="900" b="0" i="0">
                <a:solidFill>
                  <a:srgbClr val="1E1A14"/>
                </a:solidFill>
                <a:latin typeface="Calibri"/>
              </a:rPr>
              <a:t>Warsh's focus on trimmed-mean inflation over core inflation is marginal and has little practical impact.</a:t>
            </a:r>
            <a:r>
              <a:rPr sz="900" b="0" i="0">
                <a:solidFill>
                  <a:srgbClr val="615D56"/>
                </a:solidFill>
                <a:latin typeface="Calibri"/>
              </a:rPr>
              <a:t> — “Trimmed-mean inflation and core inflation are 'almost indistinguishable'.”</a:t>
            </a:r>
          </a:p>
          <a:p>
            <a:pPr algn="l" marL="182880" indent="-182880">
              <a:lnSpc>
                <a:spcPct val="100000"/>
              </a:lnSpc>
              <a:spcBef>
                <a:spcPts val="300"/>
              </a:spcBef>
              <a:buFont typeface="Arial"/>
              <a:buChar char="•"/>
            </a:pPr>
            <a:r>
              <a:rPr sz="900" b="0" i="0">
                <a:solidFill>
                  <a:srgbClr val="1E1A14"/>
                </a:solidFill>
                <a:latin typeface="Calibri"/>
              </a:rPr>
              <a:t>Warsh's desire to remove climate and social justice from monetary policy is already obsolete.</a:t>
            </a:r>
            <a:r>
              <a:rPr sz="900" b="0" i="0">
                <a:solidFill>
                  <a:srgbClr val="615D56"/>
                </a:solidFill>
                <a:latin typeface="Calibri"/>
              </a:rPr>
              <a:t> — “The Fed has 'sensibly' already closed the book on those issues.”</a:t>
            </a:r>
          </a:p>
          <a:p>
            <a:pPr algn="l" marL="182880" indent="-182880">
              <a:lnSpc>
                <a:spcPct val="100000"/>
              </a:lnSpc>
              <a:spcBef>
                <a:spcPts val="300"/>
              </a:spcBef>
              <a:buFont typeface="Arial"/>
              <a:buChar char="•"/>
            </a:pPr>
            <a:r>
              <a:rPr sz="900" b="0" i="0">
                <a:solidFill>
                  <a:srgbClr val="1E1A14"/>
                </a:solidFill>
                <a:latin typeface="Calibri"/>
              </a:rPr>
              <a:t>Warsh's push to shrink the Fed's balance sheet would be disruptive and uncertain in effect.</a:t>
            </a:r>
            <a:r>
              <a:rPr sz="900" b="0" i="0">
                <a:solidFill>
                  <a:srgbClr val="615D56"/>
                </a:solidFill>
                <a:latin typeface="Calibri"/>
              </a:rPr>
              <a:t> — “Bond sales could lower prices and push up yields, with uncertain outcomes.”</a:t>
            </a:r>
          </a:p>
          <a:p>
            <a:pPr algn="l" marL="182880" indent="-182880">
              <a:lnSpc>
                <a:spcPct val="100000"/>
              </a:lnSpc>
              <a:spcBef>
                <a:spcPts val="300"/>
              </a:spcBef>
              <a:buFont typeface="Arial"/>
              <a:buChar char="•"/>
            </a:pPr>
            <a:r>
              <a:rPr sz="900" b="0" i="0">
                <a:solidFill>
                  <a:srgbClr val="1E1A14"/>
                </a:solidFill>
                <a:latin typeface="Calibri"/>
              </a:rPr>
              <a:t>Warsh's skepticism of forward guidance is not actionable due to lack of board majority.</a:t>
            </a:r>
            <a:r>
              <a:rPr sz="900" b="0" i="0">
                <a:solidFill>
                  <a:srgbClr val="615D56"/>
                </a:solidFill>
                <a:latin typeface="Calibri"/>
              </a:rPr>
              <a:t> — “Most relevant decisions require a majority of the seven-member board.”</a:t>
            </a:r>
          </a:p>
          <a:p>
            <a:pPr algn="l" marL="182880" indent="-182880">
              <a:lnSpc>
                <a:spcPct val="100000"/>
              </a:lnSpc>
              <a:spcBef>
                <a:spcPts val="300"/>
              </a:spcBef>
              <a:spcAft>
                <a:spcPts val="1200"/>
              </a:spcAft>
              <a:buFont typeface="Arial"/>
              <a:buChar char="•"/>
            </a:pPr>
            <a:r>
              <a:rPr sz="900" b="0" i="0">
                <a:solidFill>
                  <a:srgbClr val="1E1A14"/>
                </a:solidFill>
                <a:latin typeface="Calibri"/>
              </a:rPr>
              <a:t>Warsh lacks the voting power to change short-term interest rates without broad FOMC support.</a:t>
            </a:r>
            <a:r>
              <a:rPr sz="900" b="0" i="0">
                <a:solidFill>
                  <a:srgbClr val="615D56"/>
                </a:solidFill>
                <a:latin typeface="Calibri"/>
              </a:rPr>
              <a:t> — “Rate-setting needs at least seven of 12 voting members; key governors are likely to stay put.”</a:t>
            </a:r>
          </a:p>
        </p:txBody>
      </p:sp>
      <p:sp>
        <p:nvSpPr>
          <p:cNvPr id="8" name="Rectangle 7"/>
          <p:cNvSpPr/>
          <p:nvPr/>
        </p:nvSpPr>
        <p:spPr>
          <a:xfrm>
            <a:off x="6301587" y="368422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1109441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The Numbers</a:t>
            </a:r>
          </a:p>
        </p:txBody>
      </p:sp>
      <p:sp>
        <p:nvSpPr>
          <p:cNvPr id="3" name="Rectangle 2"/>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6h 46m</a:t>
            </a:r>
          </a:p>
          <a:p>
            <a:pPr algn="l">
              <a:lnSpc>
                <a:spcPct val="100000"/>
              </a:lnSpc>
              <a:spcBef>
                <a:spcPts val="200"/>
              </a:spcBef>
              <a:buNone/>
            </a:pPr>
            <a:r>
              <a:rPr sz="800" b="0" i="0" cap="all" spc="80">
                <a:solidFill>
                  <a:srgbClr val="615D56"/>
                </a:solidFill>
                <a:latin typeface="Calibri"/>
              </a:rPr>
              <a:t>Research time saved</a:t>
            </a:r>
          </a:p>
        </p:txBody>
      </p:sp>
      <p:sp>
        <p:nvSpPr>
          <p:cNvPr id="5" name="TextBox 4"/>
          <p:cNvSpPr txBox="1"/>
          <p:nvPr/>
        </p:nvSpPr>
        <p:spPr>
          <a:xfrm>
            <a:off x="3322243"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8</a:t>
            </a:r>
          </a:p>
          <a:p>
            <a:pPr algn="l">
              <a:lnSpc>
                <a:spcPct val="100000"/>
              </a:lnSpc>
              <a:spcBef>
                <a:spcPts val="200"/>
              </a:spcBef>
              <a:buNone/>
            </a:pPr>
            <a:r>
              <a:rPr sz="800" b="0" i="0" cap="all" spc="80">
                <a:solidFill>
                  <a:srgbClr val="615D56"/>
                </a:solidFill>
                <a:latin typeface="Calibri"/>
              </a:rPr>
              <a:t>Sources read</a:t>
            </a:r>
          </a:p>
        </p:txBody>
      </p:sp>
      <p:sp>
        <p:nvSpPr>
          <p:cNvPr id="6" name="TextBox 5"/>
          <p:cNvSpPr txBox="1"/>
          <p:nvPr/>
        </p:nvSpPr>
        <p:spPr>
          <a:xfrm>
            <a:off x="6095847"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54</a:t>
            </a:r>
          </a:p>
          <a:p>
            <a:pPr algn="l">
              <a:lnSpc>
                <a:spcPct val="100000"/>
              </a:lnSpc>
              <a:spcBef>
                <a:spcPts val="200"/>
              </a:spcBef>
              <a:buNone/>
            </a:pPr>
            <a:r>
              <a:rPr sz="800" b="0" i="0" cap="all" spc="80">
                <a:solidFill>
                  <a:srgbClr val="615D56"/>
                </a:solidFill>
                <a:latin typeface="Calibri"/>
              </a:rPr>
              <a:t>Claims extracted</a:t>
            </a:r>
          </a:p>
        </p:txBody>
      </p:sp>
      <p:sp>
        <p:nvSpPr>
          <p:cNvPr id="7" name="TextBox 6"/>
          <p:cNvSpPr txBox="1"/>
          <p:nvPr/>
        </p:nvSpPr>
        <p:spPr>
          <a:xfrm>
            <a:off x="8869451"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0/5</a:t>
            </a:r>
          </a:p>
          <a:p>
            <a:pPr algn="l">
              <a:lnSpc>
                <a:spcPct val="100000"/>
              </a:lnSpc>
              <a:spcBef>
                <a:spcPts val="200"/>
              </a:spcBef>
              <a:buNone/>
            </a:pPr>
            <a:r>
              <a:rPr sz="800" b="0" i="0" cap="all" spc="80">
                <a:solidFill>
                  <a:srgbClr val="615D56"/>
                </a:solidFill>
                <a:latin typeface="Calibri"/>
              </a:rPr>
              <a:t>Disputes settled</a:t>
            </a:r>
          </a:p>
        </p:txBody>
      </p:sp>
      <p:sp>
        <p:nvSpPr>
          <p:cNvPr id="8" name="Rectangle 7"/>
          <p:cNvSpPr/>
          <p:nvPr/>
        </p:nvSpPr>
        <p:spPr>
          <a:xfrm>
            <a:off x="548640" y="1847088"/>
            <a:ext cx="1109441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121408"/>
            <a:ext cx="11094415" cy="182880"/>
          </a:xfrm>
          <a:prstGeom prst="rect">
            <a:avLst/>
          </a:prstGeom>
          <a:noFill/>
        </p:spPr>
        <p:txBody>
          <a:bodyPr wrap="square" anchor="t" lIns="0" rIns="0" tIns="0" bIns="0"/>
          <a:lstStyle/>
          <a:p>
            <a:pPr algn="l">
              <a:lnSpc>
                <a:spcPct val="100000"/>
              </a:lnSpc>
              <a:buNone/>
            </a:pPr>
            <a:r>
              <a:rPr sz="1100" b="1" i="0">
                <a:solidFill>
                  <a:srgbClr val="1E1A14"/>
                </a:solidFill>
                <a:latin typeface="Calibri"/>
              </a:rPr>
              <a:t>Time spent reading bought coverage, not substance</a:t>
            </a:r>
          </a:p>
        </p:txBody>
      </p:sp>
      <p:sp>
        <p:nvSpPr>
          <p:cNvPr id="10" name="TextBox 9"/>
          <p:cNvSpPr txBox="1"/>
          <p:nvPr/>
        </p:nvSpPr>
        <p:spPr>
          <a:xfrm>
            <a:off x="548640" y="2350008"/>
            <a:ext cx="11094415" cy="146304"/>
          </a:xfrm>
          <a:prstGeom prst="rect">
            <a:avLst/>
          </a:prstGeom>
          <a:noFill/>
        </p:spPr>
        <p:txBody>
          <a:bodyPr wrap="square" anchor="t" lIns="0" rIns="0" tIns="0" bIns="0"/>
          <a:lstStyle/>
          <a:p>
            <a:pPr algn="l">
              <a:lnSpc>
                <a:spcPct val="100000"/>
              </a:lnSpc>
              <a:buNone/>
            </a:pPr>
            <a:r>
              <a:rPr sz="750" b="0" i="0" cap="all" spc="80">
                <a:solidFill>
                  <a:srgbClr val="615D56"/>
                </a:solidFill>
                <a:latin typeface="Calibri"/>
              </a:rPr>
              <a:t>Claims yielded against time spent reading · one dot per source</a:t>
            </a:r>
          </a:p>
        </p:txBody>
      </p:sp>
      <p:sp>
        <p:nvSpPr>
          <p:cNvPr id="11" name="Rectangle 10"/>
          <p:cNvSpPr/>
          <p:nvPr/>
        </p:nvSpPr>
        <p:spPr>
          <a:xfrm>
            <a:off x="548640" y="2532888"/>
            <a:ext cx="1109441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1234440" y="6035040"/>
            <a:ext cx="10271455" cy="7315"/>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14400" y="5961888"/>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0</a:t>
            </a:r>
          </a:p>
        </p:txBody>
      </p:sp>
      <p:sp>
        <p:nvSpPr>
          <p:cNvPr id="14" name="Rectangle 13"/>
          <p:cNvSpPr/>
          <p:nvPr/>
        </p:nvSpPr>
        <p:spPr>
          <a:xfrm>
            <a:off x="1234440" y="5266944"/>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5193792"/>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2</a:t>
            </a:r>
          </a:p>
        </p:txBody>
      </p:sp>
      <p:sp>
        <p:nvSpPr>
          <p:cNvPr id="16" name="Rectangle 15"/>
          <p:cNvSpPr/>
          <p:nvPr/>
        </p:nvSpPr>
        <p:spPr>
          <a:xfrm>
            <a:off x="1234440" y="4498848"/>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14400" y="4425696"/>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4</a:t>
            </a:r>
          </a:p>
        </p:txBody>
      </p:sp>
      <p:sp>
        <p:nvSpPr>
          <p:cNvPr id="18" name="Rectangle 17"/>
          <p:cNvSpPr/>
          <p:nvPr/>
        </p:nvSpPr>
        <p:spPr>
          <a:xfrm>
            <a:off x="1234440" y="3730752"/>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14400" y="3657600"/>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6</a:t>
            </a:r>
          </a:p>
        </p:txBody>
      </p:sp>
      <p:sp>
        <p:nvSpPr>
          <p:cNvPr id="20" name="Rectangle 19"/>
          <p:cNvSpPr/>
          <p:nvPr/>
        </p:nvSpPr>
        <p:spPr>
          <a:xfrm>
            <a:off x="1234440" y="2962656"/>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14400" y="2889503"/>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8</a:t>
            </a:r>
          </a:p>
        </p:txBody>
      </p:sp>
      <p:sp>
        <p:nvSpPr>
          <p:cNvPr id="22" name="TextBox 21"/>
          <p:cNvSpPr txBox="1"/>
          <p:nvPr/>
        </p:nvSpPr>
        <p:spPr>
          <a:xfrm>
            <a:off x="914400" y="2596896"/>
            <a:ext cx="1280160" cy="137160"/>
          </a:xfrm>
          <a:prstGeom prst="rect">
            <a:avLst/>
          </a:prstGeom>
          <a:noFill/>
        </p:spPr>
        <p:txBody>
          <a:bodyPr wrap="square" anchor="t" lIns="0" rIns="0" tIns="0" bIns="0"/>
          <a:lstStyle/>
          <a:p>
            <a:pPr algn="l">
              <a:lnSpc>
                <a:spcPct val="100000"/>
              </a:lnSpc>
              <a:buNone/>
            </a:pPr>
            <a:r>
              <a:rPr sz="750" b="0" i="0">
                <a:solidFill>
                  <a:srgbClr val="615D56"/>
                </a:solidFill>
                <a:latin typeface="Calibri"/>
              </a:rPr>
              <a:t>claims extracted</a:t>
            </a:r>
          </a:p>
        </p:txBody>
      </p:sp>
      <p:sp>
        <p:nvSpPr>
          <p:cNvPr id="23" name="Rectangle 22"/>
          <p:cNvSpPr/>
          <p:nvPr/>
        </p:nvSpPr>
        <p:spPr>
          <a:xfrm>
            <a:off x="2002499"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728179"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15m</a:t>
            </a:r>
          </a:p>
        </p:txBody>
      </p:sp>
      <p:sp>
        <p:nvSpPr>
          <p:cNvPr id="25" name="Rectangle 24"/>
          <p:cNvSpPr/>
          <p:nvPr/>
        </p:nvSpPr>
        <p:spPr>
          <a:xfrm>
            <a:off x="5931714"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657394"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30m</a:t>
            </a:r>
          </a:p>
        </p:txBody>
      </p:sp>
      <p:sp>
        <p:nvSpPr>
          <p:cNvPr id="27" name="Rectangle 26"/>
          <p:cNvSpPr/>
          <p:nvPr/>
        </p:nvSpPr>
        <p:spPr>
          <a:xfrm>
            <a:off x="9860929"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586609"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1h</a:t>
            </a:r>
          </a:p>
        </p:txBody>
      </p:sp>
      <p:sp>
        <p:nvSpPr>
          <p:cNvPr id="29" name="TextBox 28"/>
          <p:cNvSpPr txBox="1"/>
          <p:nvPr/>
        </p:nvSpPr>
        <p:spPr>
          <a:xfrm>
            <a:off x="9219895" y="6254496"/>
            <a:ext cx="2286000" cy="146304"/>
          </a:xfrm>
          <a:prstGeom prst="rect">
            <a:avLst/>
          </a:prstGeom>
          <a:noFill/>
        </p:spPr>
        <p:txBody>
          <a:bodyPr wrap="square" anchor="t" lIns="0" rIns="0" tIns="0" bIns="0"/>
          <a:lstStyle/>
          <a:p>
            <a:pPr algn="r">
              <a:lnSpc>
                <a:spcPct val="100000"/>
              </a:lnSpc>
              <a:buNone/>
            </a:pPr>
            <a:r>
              <a:rPr sz="750" b="0" i="0">
                <a:solidFill>
                  <a:srgbClr val="615D56"/>
                </a:solidFill>
                <a:latin typeface="Calibri"/>
              </a:rPr>
              <a:t>time spent reading (log scale)</a:t>
            </a:r>
          </a:p>
        </p:txBody>
      </p:sp>
      <p:sp>
        <p:nvSpPr>
          <p:cNvPr id="30" name="Oval 29"/>
          <p:cNvSpPr/>
          <p:nvPr/>
        </p:nvSpPr>
        <p:spPr>
          <a:xfrm>
            <a:off x="8329708"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1184148"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Oval 31"/>
          <p:cNvSpPr/>
          <p:nvPr/>
        </p:nvSpPr>
        <p:spPr>
          <a:xfrm>
            <a:off x="10610890"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Oval 32"/>
          <p:cNvSpPr/>
          <p:nvPr/>
        </p:nvSpPr>
        <p:spPr>
          <a:xfrm>
            <a:off x="2890436"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6490044"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11455603"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8568864"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2953291"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9727387" y="2743200"/>
            <a:ext cx="1828800" cy="146304"/>
          </a:xfrm>
          <a:prstGeom prst="rect">
            <a:avLst/>
          </a:prstGeom>
          <a:noFill/>
        </p:spPr>
        <p:txBody>
          <a:bodyPr wrap="square" anchor="b" lIns="0" rIns="0" tIns="0" bIns="0"/>
          <a:lstStyle/>
          <a:p>
            <a:pPr algn="r">
              <a:lnSpc>
                <a:spcPct val="100000"/>
              </a:lnSpc>
              <a:buNone/>
            </a:pPr>
            <a:r>
              <a:rPr sz="800" b="0" i="0">
                <a:solidFill>
                  <a:srgbClr val="1E1A14"/>
                </a:solidFill>
                <a:latin typeface="Calibri"/>
              </a:rPr>
              <a:t>Federal Reserve</a:t>
            </a:r>
          </a:p>
        </p:txBody>
      </p:sp>
      <p:sp>
        <p:nvSpPr>
          <p:cNvPr id="39" name="TextBox 38"/>
          <p:cNvSpPr txBox="1"/>
          <p:nvPr/>
        </p:nvSpPr>
        <p:spPr>
          <a:xfrm>
            <a:off x="1184148" y="3511296"/>
            <a:ext cx="1828800" cy="146304"/>
          </a:xfrm>
          <a:prstGeom prst="rect">
            <a:avLst/>
          </a:prstGeom>
          <a:noFill/>
        </p:spPr>
        <p:txBody>
          <a:bodyPr wrap="square" anchor="b" lIns="0" rIns="0" tIns="0" bIns="0"/>
          <a:lstStyle/>
          <a:p>
            <a:pPr algn="l">
              <a:lnSpc>
                <a:spcPct val="100000"/>
              </a:lnSpc>
              <a:buNone/>
            </a:pPr>
            <a:r>
              <a:rPr sz="800" b="0" i="0">
                <a:solidFill>
                  <a:srgbClr val="1E1A14"/>
                </a:solidFill>
                <a:latin typeface="Calibri"/>
              </a:rPr>
              <a:t>ChatGPTonTaskForce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1109441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Every turn, in order — the record the verdict was drawn from.</a:t>
            </a:r>
          </a:p>
        </p:txBody>
      </p:sp>
      <p:sp>
        <p:nvSpPr>
          <p:cNvPr id="6" name="TextBox 5"/>
          <p:cNvSpPr txBox="1"/>
          <p:nvPr/>
        </p:nvSpPr>
        <p:spPr>
          <a:xfrm>
            <a:off x="548640" y="1262845"/>
            <a:ext cx="5341467" cy="5183674"/>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EDA100"/>
                </a:solidFill>
                <a:latin typeface="Calibri"/>
              </a:rPr>
              <a:t>● </a:t>
            </a:r>
            <a:r>
              <a:rPr sz="1000" b="1" i="0">
                <a:solidFill>
                  <a:srgbClr val="EDA100"/>
                </a:solidFill>
                <a:latin typeface="Calibri"/>
              </a:rPr>
              <a:t>Samuel</a:t>
            </a:r>
            <a:r>
              <a:rPr sz="750" b="0" i="0">
                <a:solidFill>
                  <a:srgbClr val="615D56"/>
                </a:solidFill>
                <a:latin typeface="Calibri"/>
              </a:rPr>
              <a:t>   opening</a:t>
            </a:r>
          </a:p>
          <a:p>
            <a:pPr algn="l">
              <a:lnSpc>
                <a:spcPct val="100000"/>
              </a:lnSpc>
              <a:spcAft>
                <a:spcPts val="1200"/>
              </a:spcAft>
              <a:buNone/>
            </a:pPr>
            <a:r>
              <a:rPr sz="900" b="0" i="0">
                <a:solidFill>
                  <a:srgbClr val="1E1A14"/>
                </a:solidFill>
                <a:latin typeface="Calibri"/>
              </a:rPr>
              <a:t>The Fed chair won’t say much — but that doesn’t mean we know what he’s thinking. The silence is a performance, not a policy. If he’s really that tight-lipped, why did he summon five external task forces to debate how the Fed </a:t>
            </a:r>
            <a:r>
              <a:rPr sz="900" b="0" i="1">
                <a:solidFill>
                  <a:srgbClr val="1E1A14"/>
                </a:solidFill>
                <a:latin typeface="Calibri"/>
              </a:rPr>
              <a:t>reads</a:t>
            </a:r>
            <a:r>
              <a:rPr sz="900" b="0" i="0">
                <a:solidFill>
                  <a:srgbClr val="1E1A14"/>
                </a:solidFill>
                <a:latin typeface="Calibri"/>
              </a:rPr>
              <a:t> the economy? Why not just let the markets guess? Because the real blind spot isn’t inflation or data — it’s that no one’s asking whether the Fed’s silence is just a cover for a deeper crisis: the collapse of trust in any central bank that doesn’t explain itself.</a:t>
            </a:r>
          </a:p>
          <a:p>
            <a:pPr algn="l">
              <a:lnSpc>
                <a:spcPct val="100000"/>
              </a:lnSpc>
              <a:spcBef>
                <a:spcPts val="1200"/>
              </a:spcBef>
              <a:spcAft>
                <a:spcPts val="400"/>
              </a:spcAft>
              <a:buNone/>
            </a:pPr>
            <a:r>
              <a:rPr sz="750" b="0" i="0">
                <a:solidFill>
                  <a:srgbClr val="615D56"/>
                </a:solidFill>
                <a:latin typeface="Calibri"/>
              </a:rPr>
              <a:t>R1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 Samuel</a:t>
            </a:r>
          </a:p>
          <a:p>
            <a:pPr algn="l">
              <a:lnSpc>
                <a:spcPct val="100000"/>
              </a:lnSpc>
              <a:spcAft>
                <a:spcPts val="1200"/>
              </a:spcAft>
              <a:buNone/>
            </a:pPr>
            <a:r>
              <a:rPr sz="900" b="0" i="0">
                <a:solidFill>
                  <a:srgbClr val="1E1A14"/>
                </a:solidFill>
                <a:latin typeface="Calibri"/>
              </a:rPr>
              <a:t>The silence isn’t a performance—it’s a policy. He summoned task forces not to hide behind complexity, but to build a shared, data-driven understanding of how shocks are assessed. If markets were guessing, they’d be pricing in uncertainty, not real-time signals. The task forces exist to replace vague judgment with structured analysis—so the Fed doesn’t just say nothing, it says </a:t>
            </a:r>
            <a:r>
              <a:rPr sz="900" b="0" i="1">
                <a:solidFill>
                  <a:srgbClr val="1E1A14"/>
                </a:solidFill>
                <a:latin typeface="Calibri"/>
              </a:rPr>
              <a:t>what it knows</a:t>
            </a:r>
            <a:r>
              <a:rPr sz="900" b="0" i="0">
                <a:solidFill>
                  <a:srgbClr val="1E1A14"/>
                </a:solidFill>
                <a:latin typeface="Calibri"/>
              </a:rPr>
              <a:t>, and only what it knows. That’s not a cover—it’s a system upgrade.</a:t>
            </a:r>
          </a:p>
          <a:p>
            <a:pPr algn="l">
              <a:lnSpc>
                <a:spcPct val="100000"/>
              </a:lnSpc>
              <a:spcBef>
                <a:spcPts val="1200"/>
              </a:spcBef>
              <a:spcAft>
                <a:spcPts val="400"/>
              </a:spcAft>
              <a:buNone/>
            </a:pPr>
            <a:r>
              <a:rPr sz="750" b="0" i="0">
                <a:solidFill>
                  <a:srgbClr val="615D56"/>
                </a:solidFill>
                <a:latin typeface="Calibri"/>
              </a:rPr>
              <a:t>R1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The silence isn’t policy — it’s a failure mode. The task forces don’t build data-driven understanding; they’re a smoke screen for the Fed’s inability to model uncertainty. Markets aren’t pricing uncertainty — they’re pricing the risk that no one, not even the Fed, can see the next shock. And if the silence is truly about transparency, then why hasn’t a single task force produced a working framework for how to price unobservable risks like supply chain ruptures or geopolitical cascades? That’s not progress — that’s paralysis.</a:t>
            </a:r>
          </a:p>
          <a:p>
            <a:pPr algn="l">
              <a:lnSpc>
                <a:spcPct val="100000"/>
              </a:lnSpc>
              <a:spcBef>
                <a:spcPts val="1200"/>
              </a:spcBef>
              <a:spcAft>
                <a:spcPts val="400"/>
              </a:spcAft>
              <a:buNone/>
            </a:pPr>
            <a:r>
              <a:rPr sz="750" b="0" i="0">
                <a:solidFill>
                  <a:srgbClr val="615D56"/>
                </a:solidFill>
                <a:latin typeface="Calibri"/>
              </a:rPr>
              <a:t>R1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The silence is a policy choice, not a failure. The task forces are designed to build a data-driven framework for assessing unobservable risks — including supply chains and geopolitical shocks — by analyzing real-time private-sector data, not just historical models. The Financial Times — Markets Weekly argues the Fed is shifting to real-time monitoring, and Warsh’s speeches confirm he rejects market pricing as binding, stating the FOMC will not be “constrained by market prices.” That’s not paralysis — it’s a disciplined pivot toward structured, evidence-based judgment.</a:t>
            </a:r>
          </a:p>
        </p:txBody>
      </p:sp>
      <p:sp>
        <p:nvSpPr>
          <p:cNvPr id="7" name="Rectangle 6"/>
          <p:cNvSpPr/>
          <p:nvPr/>
        </p:nvSpPr>
        <p:spPr>
          <a:xfrm>
            <a:off x="548640" y="224250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345076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465902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6006807"/>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01587" y="1262845"/>
            <a:ext cx="5341467" cy="5183674"/>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E87BA4"/>
                </a:solidFill>
                <a:latin typeface="Calibri"/>
              </a:rPr>
              <a:t>● </a:t>
            </a:r>
            <a:r>
              <a:rPr sz="1000" b="1" i="0">
                <a:solidFill>
                  <a:srgbClr val="E87BA4"/>
                </a:solidFill>
                <a:latin typeface="Calibri"/>
              </a:rPr>
              <a:t>Olivia</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The silence isn’t policy — it’s a symptom. He’s not building a data-driven system; he’s running a crisis of confidence. The task forces are full of academics who can’t predict a supply chain rupture, and the real-time data? It’s messy, unverified, and already being weaponized by hedge funds. If the Fed truly had a shared understanding, it wouldn’t need five task forces to debate how to read a chicken substitution trend — it would’ve already told us what’s happening. The silence is not transparency. It’s a cover for incompetence.</a:t>
            </a:r>
          </a:p>
          <a:p>
            <a:pPr algn="l">
              <a:lnSpc>
                <a:spcPct val="100000"/>
              </a:lnSpc>
              <a:spcBef>
                <a:spcPts val="1200"/>
              </a:spcBef>
              <a:spcAft>
                <a:spcPts val="400"/>
              </a:spcAft>
              <a:buNone/>
            </a:pPr>
            <a:r>
              <a:rPr sz="750" b="0" i="0">
                <a:solidFill>
                  <a:srgbClr val="615D56"/>
                </a:solidFill>
                <a:latin typeface="Calibri"/>
              </a:rPr>
              <a:t>R2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Aleyna’s right that no task force has produced a working framework for unobservable risks — but that’s not because the Fed can’t model them, it’s because they’re not yet observable. The silence isn’t a failure mode; it’s a delay tactic to let real-time data emerge. If markets were pricing uncertainty, they’d be flatlining. They’re not — they’re pricing </a:t>
            </a:r>
            <a:r>
              <a:rPr sz="900" b="0" i="1">
                <a:solidFill>
                  <a:srgbClr val="1E1A14"/>
                </a:solidFill>
                <a:latin typeface="Calibri"/>
              </a:rPr>
              <a:t>expectations</a:t>
            </a:r>
            <a:r>
              <a:rPr sz="900" b="0" i="0">
                <a:solidFill>
                  <a:srgbClr val="1E1A14"/>
                </a:solidFill>
                <a:latin typeface="Calibri"/>
              </a:rPr>
              <a:t> of data. That’s not paralysis. That’s the system working. And if the task forces don’t have outputs yet, it’s because the data hasn’t arrived. Not because the Fed lacks capacity.</a:t>
            </a:r>
          </a:p>
          <a:p>
            <a:pPr algn="l">
              <a:lnSpc>
                <a:spcPct val="100000"/>
              </a:lnSpc>
              <a:spcBef>
                <a:spcPts val="1200"/>
              </a:spcBef>
              <a:spcAft>
                <a:spcPts val="400"/>
              </a:spcAft>
              <a:buNone/>
            </a:pPr>
            <a:r>
              <a:rPr sz="750" b="0" i="0">
                <a:solidFill>
                  <a:srgbClr val="615D56"/>
                </a:solidFill>
                <a:latin typeface="Calibri"/>
              </a:rPr>
              <a:t>R2   </a:t>
            </a:r>
            <a:r>
              <a:rPr sz="800" b="0" i="0">
                <a:solidFill>
                  <a:srgbClr val="EDA100"/>
                </a:solidFill>
                <a:latin typeface="Calibri"/>
              </a:rPr>
              <a:t>● </a:t>
            </a:r>
            <a:r>
              <a:rPr sz="1000" b="1" i="0">
                <a:solidFill>
                  <a:srgbClr val="EDA100"/>
                </a:solidFill>
                <a:latin typeface="Calibri"/>
              </a:rPr>
              <a:t>Samuel</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Jillian says the silence is policy — but if it’s really about building a data-driven system, then why does the Financial Times — Markets Weekly report that </a:t>
            </a:r>
            <a:r>
              <a:rPr sz="900" b="0" i="1">
                <a:solidFill>
                  <a:srgbClr val="1E1A14"/>
                </a:solidFill>
                <a:latin typeface="Calibri"/>
              </a:rPr>
              <a:t>no task force has produced a working framework</a:t>
            </a:r>
            <a:r>
              <a:rPr sz="900" b="0" i="0">
                <a:solidFill>
                  <a:srgbClr val="1E1A14"/>
                </a:solidFill>
                <a:latin typeface="Calibri"/>
              </a:rPr>
              <a:t> for unobservable risks like supply chain ruptures or geopolitical cascades? If the system upgrade is real, it should already be showing up in the data, not just in speeches about data. The silence isn’t transparency — it’s a placeholder for failure to act.</a:t>
            </a:r>
          </a:p>
          <a:p>
            <a:pPr algn="l">
              <a:lnSpc>
                <a:spcPct val="100000"/>
              </a:lnSpc>
              <a:spcBef>
                <a:spcPts val="1200"/>
              </a:spcBef>
              <a:spcAft>
                <a:spcPts val="400"/>
              </a:spcAft>
              <a:buNone/>
            </a:pPr>
            <a:r>
              <a:rPr sz="750" b="0" i="0">
                <a:solidFill>
                  <a:srgbClr val="615D56"/>
                </a:solidFill>
                <a:latin typeface="Calibri"/>
              </a:rPr>
              <a:t>R2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The silence isn’t a delay tactic — it’s a symptom of the Fed’s inability to price what it cannot observe. Markets aren’t pricing expectations of data; they’re pricing the risk that no one, not even the task forces, can see a supply chain rupture or a geopolitical cascade. The Financial Times — Markets Weekly reports no working framework for unobservable risks, and that gap isn’t a lack of data — it’s a failure to build one. If the system were working, the task forces would have produced a model for how to price uncertainty in real time. They haven’t. That’s not delay. That’s paralysis.</a:t>
            </a:r>
          </a:p>
        </p:txBody>
      </p:sp>
      <p:sp>
        <p:nvSpPr>
          <p:cNvPr id="12" name="Rectangle 11"/>
          <p:cNvSpPr/>
          <p:nvPr/>
        </p:nvSpPr>
        <p:spPr>
          <a:xfrm>
            <a:off x="6301587" y="224250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301587" y="345076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301587" y="465902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301587" y="6006807"/>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R2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The Financial Times — Markets Weekly reports no task force has produced a working framework for unobservable risks like supply chain ruptures or geopolitical cascades. If the silence were a delay tactic, the Fed would already be pricing real-time data into its decisions — but markets are not flatlining; they’re reacting to expectations of data, not data itself. That gap isn’t a system working — it’s a failure to build the tools to interpret what isn’t visible.</a:t>
            </a:r>
          </a:p>
          <a:p>
            <a:pPr algn="l">
              <a:lnSpc>
                <a:spcPct val="100000"/>
              </a:lnSpc>
              <a:spcBef>
                <a:spcPts val="1200"/>
              </a:spcBef>
              <a:spcAft>
                <a:spcPts val="400"/>
              </a:spcAft>
              <a:buNone/>
            </a:pPr>
            <a:r>
              <a:rPr sz="750" b="0" i="0">
                <a:solidFill>
                  <a:srgbClr val="615D56"/>
                </a:solidFill>
                <a:latin typeface="Calibri"/>
              </a:rPr>
              <a:t>R2   </a:t>
            </a:r>
            <a:r>
              <a:rPr sz="800" b="0" i="0">
                <a:solidFill>
                  <a:srgbClr val="E87BA4"/>
                </a:solidFill>
                <a:latin typeface="Calibri"/>
              </a:rPr>
              <a:t>● </a:t>
            </a:r>
            <a:r>
              <a:rPr sz="1000" b="1" i="0">
                <a:solidFill>
                  <a:srgbClr val="E87BA4"/>
                </a:solidFill>
                <a:latin typeface="Calibri"/>
              </a:rPr>
              <a:t>Olivia</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Luna’s talking about a “disciplined pivot” like it’s a spreadsheet — but real-time data isn’t a fix, it’s a weapon. The Financial Times says the task forces are analyzing logistics flows and credit card spending, but no one’s shown how that translates into policy, and the markets are already pricing in the chaos those data points create. If the silence were policy, the Fed would’ve said what it knows — not just what it </a:t>
            </a:r>
            <a:r>
              <a:rPr sz="900" b="0" i="1">
                <a:solidFill>
                  <a:srgbClr val="1E1A14"/>
                </a:solidFill>
                <a:latin typeface="Calibri"/>
              </a:rPr>
              <a:t>plans</a:t>
            </a:r>
            <a:r>
              <a:rPr sz="900" b="0" i="0">
                <a:solidFill>
                  <a:srgbClr val="1E1A14"/>
                </a:solidFill>
                <a:latin typeface="Calibri"/>
              </a:rPr>
              <a:t> to know. And until it does, it’s not leadership. It’s evasion.</a:t>
            </a:r>
          </a:p>
        </p:txBody>
      </p:sp>
      <p:sp>
        <p:nvSpPr>
          <p:cNvPr id="6" name="Rectangle 5"/>
          <p:cNvSpPr/>
          <p:nvPr/>
        </p:nvSpPr>
        <p:spPr>
          <a:xfrm>
            <a:off x="548640" y="1958066"/>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3166325"/>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