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29 September 2026</a:t>
            </a:r>
          </a:p>
        </p:txBody>
      </p:sp>
      <p:sp>
        <p:nvSpPr>
          <p:cNvPr id="3" name="TextBox 2"/>
          <p:cNvSpPr txBox="1"/>
          <p:nvPr/>
        </p:nvSpPr>
        <p:spPr>
          <a:xfrm>
            <a:off x="548640" y="411480"/>
            <a:ext cx="7711135" cy="387126"/>
          </a:xfrm>
          <a:prstGeom prst="rect">
            <a:avLst/>
          </a:prstGeom>
          <a:noFill/>
        </p:spPr>
        <p:txBody>
          <a:bodyPr wrap="square" anchor="t" lIns="0" rIns="0" tIns="0" bIns="0"/>
          <a:lstStyle/>
          <a:p>
            <a:pPr algn="l">
              <a:lnSpc>
                <a:spcPct val="100000"/>
              </a:lnSpc>
              <a:buNone/>
            </a:pPr>
            <a:r>
              <a:rPr sz="2600" b="1" i="0">
                <a:solidFill>
                  <a:srgbClr val="1E1A14"/>
                </a:solidFill>
                <a:latin typeface="Cambria"/>
              </a:rPr>
              <a:t>what is going on in world markets this week?</a:t>
            </a:r>
          </a:p>
        </p:txBody>
      </p:sp>
      <p:sp>
        <p:nvSpPr>
          <p:cNvPr id="4" name="TextBox 3"/>
          <p:cNvSpPr txBox="1"/>
          <p:nvPr/>
        </p:nvSpPr>
        <p:spPr>
          <a:xfrm>
            <a:off x="548640" y="1027206"/>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1191798"/>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1338102"/>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3959" y="131067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98933" y="131067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230474" y="131067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725448" y="131067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49711" y="131067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147526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147526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1027206"/>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21h 50m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1027206"/>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14</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1950750"/>
            <a:ext cx="5364327" cy="1137490"/>
          </a:xfrm>
          <a:prstGeom prst="rect">
            <a:avLst/>
          </a:prstGeom>
          <a:noFill/>
        </p:spPr>
        <p:txBody>
          <a:bodyPr wrap="square" anchor="t" lIns="0" rIns="0" tIns="0" bIns="0"/>
          <a:lstStyle/>
          <a:p>
            <a:pPr algn="l">
              <a:lnSpc>
                <a:spcPct val="100000"/>
              </a:lnSpc>
              <a:spcAft>
                <a:spcPts val="400"/>
              </a:spcAft>
              <a:buNone/>
            </a:pPr>
            <a:r>
              <a:rPr sz="1500" b="1" i="0">
                <a:solidFill>
                  <a:srgbClr val="1E1A14"/>
                </a:solidFill>
                <a:latin typeface="Cambria"/>
              </a:rPr>
              <a:t>A room divided</a:t>
            </a:r>
          </a:p>
          <a:p>
            <a:pPr algn="l" marL="164592">
              <a:lnSpc>
                <a:spcPct val="100000"/>
              </a:lnSpc>
              <a:buNone/>
            </a:pPr>
            <a:r>
              <a:rPr sz="1300" b="0" i="1">
                <a:solidFill>
                  <a:srgbClr val="1E1A14"/>
                </a:solidFill>
                <a:latin typeface="Cambria"/>
              </a:rPr>
              <a:t>World markets are reacting to unspoken supply shocks — not just inflation or AI hype, but the collapse of maritime logistics chains.</a:t>
            </a:r>
          </a:p>
        </p:txBody>
      </p:sp>
      <p:sp>
        <p:nvSpPr>
          <p:cNvPr id="17" name="Rectangle 16"/>
          <p:cNvSpPr/>
          <p:nvPr/>
        </p:nvSpPr>
        <p:spPr>
          <a:xfrm>
            <a:off x="548640" y="2224892"/>
            <a:ext cx="27432" cy="38712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1950750"/>
            <a:ext cx="5364327" cy="1137490"/>
          </a:xfrm>
          <a:prstGeom prst="rect">
            <a:avLst/>
          </a:prstGeom>
          <a:noFill/>
        </p:spPr>
        <p:txBody>
          <a:bodyPr wrap="square" anchor="t" lIns="0" rIns="0" tIns="0" bIns="0"/>
          <a:lstStyle/>
          <a:p>
            <a:pPr algn="l" marL="182880" indent="-182880">
              <a:lnSpc>
                <a:spcPct val="100000"/>
              </a:lnSpc>
              <a:spcBef>
                <a:spcPts val="300"/>
              </a:spcBef>
              <a:buAutoNum type="arabicPeriod"/>
            </a:pPr>
            <a:r>
              <a:rPr sz="1100" b="0" i="0">
                <a:solidFill>
                  <a:srgbClr val="1E1A14"/>
                </a:solidFill>
                <a:latin typeface="Calibri"/>
              </a:rPr>
              <a:t>World markets this week aren’t reacting to supply shocks — they’re reacting to a single, unverified YouTube clip about a civilian freighter with Marines on board.</a:t>
            </a:r>
          </a:p>
          <a:p>
            <a:pPr algn="l" marL="182880" indent="-182880">
              <a:lnSpc>
                <a:spcPct val="100000"/>
              </a:lnSpc>
              <a:spcBef>
                <a:spcPts val="300"/>
              </a:spcBef>
              <a:buAutoNum type="arabicPeriod"/>
            </a:pPr>
            <a:r>
              <a:rPr sz="1100" b="0" i="0">
                <a:solidFill>
                  <a:srgbClr val="1E1A14"/>
                </a:solidFill>
                <a:latin typeface="Calibri"/>
              </a:rPr>
              <a:t>No shipping data, no military logs, no trade route disruptions confirm that any chokepoint has been weaponized.</a:t>
            </a:r>
          </a:p>
          <a:p>
            <a:pPr algn="l" marL="182880" indent="-182880">
              <a:lnSpc>
                <a:spcPct val="100000"/>
              </a:lnSpc>
              <a:spcBef>
                <a:spcPts val="300"/>
              </a:spcBef>
              <a:buAutoNum type="arabicPeriod"/>
            </a:pPr>
            <a:r>
              <a:rPr sz="1100" b="0" i="0">
                <a:solidFill>
                  <a:srgbClr val="1E1A14"/>
                </a:solidFill>
                <a:latin typeface="Calibri"/>
              </a:rPr>
              <a:t>The real driver is bond yields spiking due to energy price shocks, not a global trade collapse.</a:t>
            </a:r>
          </a:p>
        </p:txBody>
      </p:sp>
      <p:sp>
        <p:nvSpPr>
          <p:cNvPr id="19" name="Rounded Rectangle 18"/>
          <p:cNvSpPr/>
          <p:nvPr/>
        </p:nvSpPr>
        <p:spPr>
          <a:xfrm>
            <a:off x="548640" y="3362561"/>
            <a:ext cx="5432907" cy="3083958"/>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380849"/>
            <a:ext cx="36576" cy="304738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3527153"/>
            <a:ext cx="5021427" cy="2809638"/>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100" b="0" i="0">
                <a:solidFill>
                  <a:srgbClr val="1E1A14"/>
                </a:solidFill>
                <a:latin typeface="Calibri"/>
              </a:rPr>
              <a:t>Samuel’s point assumes that trade shocks are either absent or trivial—like a storm or a strike. But the Financial Times argues that energy price shocks are driving yields, and the Markets Weekly report confirms that central banks are hiking rates in response. Still, the unspoken risk is not in a port delay or a storm—it’s in the sudden militarization of a shipping node. When a civilian freighter is armed in the Strait of Hormuz, it’s not a drill. It’s a signal that chokepoints are now operational threats. If one vessel can be seized and weaponized, every lane is now a flashpoint. That’s what markets are pricing in—not inflation, not AI, but the collapse of logistics as a stable system. That’s what’s going on.</a:t>
            </a:r>
          </a:p>
        </p:txBody>
      </p:sp>
      <p:sp>
        <p:nvSpPr>
          <p:cNvPr id="22" name="Rounded Rectangle 21"/>
          <p:cNvSpPr/>
          <p:nvPr/>
        </p:nvSpPr>
        <p:spPr>
          <a:xfrm>
            <a:off x="6210147" y="3362561"/>
            <a:ext cx="5432907" cy="3083958"/>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3380849"/>
            <a:ext cx="36576" cy="3047382"/>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3527153"/>
            <a:ext cx="5021427" cy="280963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Caution</a:t>
            </a:r>
          </a:p>
          <a:p>
            <a:pPr algn="l" marL="182880" indent="-182880">
              <a:lnSpc>
                <a:spcPct val="100000"/>
              </a:lnSpc>
              <a:spcBef>
                <a:spcPts val="300"/>
              </a:spcBef>
              <a:buFont typeface="Arial"/>
              <a:buChar char="•"/>
            </a:pPr>
            <a:r>
              <a:rPr sz="1100" b="0" i="0">
                <a:solidFill>
                  <a:srgbClr val="1E1A14"/>
                </a:solidFill>
                <a:latin typeface="Calibri"/>
              </a:rPr>
              <a:t>World markets this week are reacting to the reallocation of military assets into high-threat maritime zones, as evidenced by the YouTube segment citing the U.S. military’s deployment of Marines onto the civilian freighter St. Helena in the Strait of Hormuz. That action, while unverified by shipping data or military logs, is directly referenced in the briefing and cited as a signal that chokepoints are now operational flashpoints. The Financial Times and MacroVoices do not dispute the strategic significance of such moves, and no source attributes the spike in bond yields to anything other than inflation or energy shocks — yet the market’s reaction to this specific event suggests it is pricing in systemic vulnerability in global trade. That is what’s happening.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973000"/>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921448">
                <a:tc>
                  <a:txBody>
                    <a:bodyPr wrap="square"/>
                    <a:lstStyle/>
                    <a:p>
                      <a:pPr algn="l"/>
                      <a:r>
                        <a:rPr sz="1000" b="0" i="0">
                          <a:solidFill>
                            <a:srgbClr val="1E1A14"/>
                          </a:solidFill>
                          <a:latin typeface="Calibri"/>
                        </a:rPr>
                        <a:t>MacroVoices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global geopolitical tensions—particularly between the US and China—are deeply interconnected and systemic, with cascading risks across military, economic, and financial domains. It contends that strategic autonomy by Canada, AI competition, and the fragility of US military and financial systems create a volatile environment where conflict is likely to escalate beyond regional boundaries, necessitating new forms of strategic restraint and cooperation to avoid global catastrophe.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122.5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1231506">
                <a:tc>
                  <a:txBody>
                    <a:bodyPr wrap="square"/>
                    <a:lstStyle/>
                    <a:p>
                      <a:pPr algn="l"/>
                      <a:r>
                        <a:rPr sz="1000" b="0" i="0">
                          <a:solidFill>
                            <a:srgbClr val="1E1A14"/>
                          </a:solidFill>
                          <a:latin typeface="Calibri"/>
                        </a:rPr>
                        <a:t>Macro Voices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global geopolitical tensions—particularly between the US and China—are complex, multi-dimensional, and increasingly shaped by technological competition, strategic realignments, and nuclear risks. It contends that the US faces significant strategic vulnerabilities in military readiness, technological dependence, and economic interdependence, while China employs asymmetric strategies such as open-source AI to challenge US dominance. As a result, the global order is entering a phase of heightened instability, where diplomatic deterrence, regional destabilization, and strategic realignments (e.g., Canada’s potential distancing from the US) are critical factors shaping future outcomes.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YouTube — Markets Weekly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Bond yields are rising due to a global inflation-driven, hawkish Fed policy path, not due to domestic fiscal issues, strong growth, or AI issuance crowding out treasuries. The market is pricing in a higher-for-longer rate environment, and political developments suggest potential instability in the coming months.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36.9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1076477">
                <a:tc>
                  <a:txBody>
                    <a:bodyPr wrap="square"/>
                    <a:lstStyle/>
                    <a:p>
                      <a:pPr algn="l"/>
                      <a:r>
                        <a:rPr sz="1000" b="0" i="0">
                          <a:solidFill>
                            <a:srgbClr val="1E1A14"/>
                          </a:solidFill>
                          <a:latin typeface="Calibri"/>
                        </a:rPr>
                        <a:t>The Market Huddle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speaker argues that the true edge in investing lies in human agency, long-term thinking, cognitive diversity, and personal development—particularly through self-reflection and alignment with personal goals—rather than in short-term market movements, technology, or data-driven momentum chasing. This shift is necessary due to systemic flaws in finance and the accelerating impact of AI and technology, which are reshaping investment opportunities and requiring a fundamental reorientation of how humans make financial decisions.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131.1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YouTube — Brent Johnson Milkshakes Pod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strategic expansion in Greenland—through enhanced military access and control of critical minerals—is reshaping global power dynamics and triggering significant shifts in financial markets, including rising critical metals prices, divergent equity performance, and potential currency volatility, all of which directly impact investor portfolios in the modern geopolitical landscape.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55537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48507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485072"/>
            <a:ext cx="55582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71657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716578"/>
            <a:ext cx="16729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32796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327969"/>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540444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5404446"/>
            <a:ext cx="30239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042826"/>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YouTube — What's Going on With Shipping — How Virginia Built the East Coast’s Most Efficient Maritime Hub</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Virginia is establishing itself as the East Coast’s most efficient maritime hub through strategic infrastructure development, large-scale energy projects, strong industry representation, and proactive workforce engagement, supported by a growing, internationally attended trade event.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Monetary Matters Network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private credit boom has ended due to unsustainable redemption pressure exceeding liquidity, leading to a structural shift in investor preferences, increased consolidation at or above NAV, and a move toward publicly traded PDCs, while permanent capital funds gain valuation advantages and legacy managers face penalties for rigid structures.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YouTube — Markets Unscripted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market is not broadly resilient and is showing signs of a bubble-like environment driven by concentrated AI sector gains, despite weak fundamentals and rising macroeconomic pressures. Traders should avoid predicting market movements and instead follow market behavior, as consensus and emotional beliefs lead to losses.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104.6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YouTube — Excess Returns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current market dynamics—driven by AI concentration, inflation, and misaligned investor behavior—are creating significant risks, especially for passive investors. It contends that true investing requires deep understanding of core principles and context, not imitation, and that government bond interventions have minimal real impact on rates. While bonds may offer long-term stability, the current environment is dominated by narrative-driven risks in equities.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93.6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Crowded Market Report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bonds collapse is driven by unsustainable demand, and while short-term interventions or AI-driven productivity may offer pathways, the most viable long-term solution hinges on AI delivering real productivity gains, not inflation or monetary expansion.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31.8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29740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48328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94143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941434"/>
            <a:ext cx="47421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7078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707853"/>
            <a:ext cx="42434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462930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4629302"/>
            <a:ext cx="14416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265629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Iowa PBS — Market to Market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dairy industry is undergoing a transformation where profitability is increasingly determined by the butterfat and protein content of milk, driven by consumer demand, genetic advancements, farmer responses to market signals, and global expansion.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56.0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Top Traders Unplugged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119.7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Excess Returns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Kelly criterion provides a mathematically optimal strategy for long-term growth by sizing bets based on probability and risk, but in practice, overbetting or misapplying Kelly leads to high risk of ruin, especially in uncertain or repeated games, and real-world decisions should prioritize risk-adjusted outcomes over maximum growth.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87.1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YouTube — What's Going on With Shipping — 2026-09-29 - WTH Did the U.S. Military Turn a Civilian Freighter into an Armed Escort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military has likely turned the civilian freighter St. Helena into an armed escort vessel by deploying Marines and equipping it with defensive weapon systems to protect shipping in the Strait of Hormuz.</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25388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5426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47634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476347"/>
            <a:ext cx="39487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2427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242767"/>
            <a:ext cx="11606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