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8534095" y="411480"/>
            <a:ext cx="3108960" cy="365760"/>
          </a:xfrm>
          <a:prstGeom prst="rect">
            <a:avLst/>
          </a:prstGeom>
          <a:noFill/>
        </p:spPr>
        <p:txBody>
          <a:bodyPr wrap="square" anchor="t" lIns="0" rIns="0" tIns="0" bIns="0"/>
          <a:lstStyle/>
          <a:p>
            <a:pPr algn="r">
              <a:lnSpc>
                <a:spcPct val="100000"/>
              </a:lnSpc>
              <a:buNone/>
            </a:pPr>
            <a:r>
              <a:rPr sz="1600" b="1" i="0">
                <a:solidFill>
                  <a:srgbClr val="1E1A14"/>
                </a:solidFill>
                <a:latin typeface="Calibri"/>
              </a:rPr>
              <a:t>Content As of: </a:t>
            </a:r>
            <a:r>
              <a:rPr sz="1600" b="0" i="0">
                <a:solidFill>
                  <a:srgbClr val="1E1A14"/>
                </a:solidFill>
                <a:latin typeface="Calibri"/>
              </a:rPr>
              <a:t>29 September 2026</a:t>
            </a:r>
          </a:p>
        </p:txBody>
      </p:sp>
      <p:sp>
        <p:nvSpPr>
          <p:cNvPr id="3" name="TextBox 2"/>
          <p:cNvSpPr txBox="1"/>
          <p:nvPr/>
        </p:nvSpPr>
        <p:spPr>
          <a:xfrm>
            <a:off x="548640" y="411480"/>
            <a:ext cx="7711135" cy="387126"/>
          </a:xfrm>
          <a:prstGeom prst="rect">
            <a:avLst/>
          </a:prstGeom>
          <a:noFill/>
        </p:spPr>
        <p:txBody>
          <a:bodyPr wrap="square" anchor="t" lIns="0" rIns="0" tIns="0" bIns="0"/>
          <a:lstStyle/>
          <a:p>
            <a:pPr algn="l">
              <a:lnSpc>
                <a:spcPct val="100000"/>
              </a:lnSpc>
              <a:buNone/>
            </a:pPr>
            <a:r>
              <a:rPr sz="2600" b="1" i="0">
                <a:solidFill>
                  <a:srgbClr val="1E1A14"/>
                </a:solidFill>
                <a:latin typeface="Cambria"/>
              </a:rPr>
              <a:t>what is going on in world markets this week?</a:t>
            </a:r>
          </a:p>
        </p:txBody>
      </p:sp>
      <p:sp>
        <p:nvSpPr>
          <p:cNvPr id="4" name="TextBox 3"/>
          <p:cNvSpPr txBox="1"/>
          <p:nvPr/>
        </p:nvSpPr>
        <p:spPr>
          <a:xfrm>
            <a:off x="548640" y="1027206"/>
            <a:ext cx="7071055"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The room · 5 debaters</a:t>
            </a:r>
          </a:p>
        </p:txBody>
      </p:sp>
      <p:sp>
        <p:nvSpPr>
          <p:cNvPr id="5" name="Rectangle 4"/>
          <p:cNvSpPr/>
          <p:nvPr/>
        </p:nvSpPr>
        <p:spPr>
          <a:xfrm>
            <a:off x="548640" y="1191798"/>
            <a:ext cx="7071055"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48640" y="1338102"/>
            <a:ext cx="7071055" cy="36576"/>
          </a:xfrm>
          <a:prstGeom prst="roundRect">
            <a:avLst/>
          </a:prstGeom>
          <a:solidFill>
            <a:srgbClr val="DEDB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1103959" y="1310670"/>
            <a:ext cx="91440" cy="91440"/>
          </a:xfrm>
          <a:prstGeom prst="ellipse">
            <a:avLst/>
          </a:prstGeom>
          <a:solidFill>
            <a:srgbClr val="EB683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1598933" y="1310670"/>
            <a:ext cx="91440" cy="91440"/>
          </a:xfrm>
          <a:prstGeom prst="ellipse">
            <a:avLst/>
          </a:prstGeom>
          <a:solidFill>
            <a:srgbClr val="EDA100"/>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6230474" y="1310670"/>
            <a:ext cx="91440" cy="91440"/>
          </a:xfrm>
          <a:prstGeom prst="ellipse">
            <a:avLst/>
          </a:prstGeom>
          <a:solidFill>
            <a:srgbClr val="2A78D6"/>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6725448" y="1310670"/>
            <a:ext cx="91440" cy="91440"/>
          </a:xfrm>
          <a:prstGeom prst="ellipse">
            <a:avLst/>
          </a:prstGeom>
          <a:solidFill>
            <a:srgbClr val="1BAF7A"/>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7149711" y="1310670"/>
            <a:ext cx="91440" cy="91440"/>
          </a:xfrm>
          <a:prstGeom prst="ellipse">
            <a:avLst/>
          </a:prstGeom>
          <a:solidFill>
            <a:srgbClr val="E87BA4"/>
          </a:solidFill>
          <a:ln w="12700">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48640" y="1475262"/>
            <a:ext cx="2743200" cy="146304"/>
          </a:xfrm>
          <a:prstGeom prst="rect">
            <a:avLst/>
          </a:prstGeom>
          <a:noFill/>
        </p:spPr>
        <p:txBody>
          <a:bodyPr wrap="square" anchor="t" lIns="0" rIns="0" tIns="0" bIns="0"/>
          <a:lstStyle/>
          <a:p>
            <a:pPr algn="l">
              <a:lnSpc>
                <a:spcPct val="100000"/>
              </a:lnSpc>
              <a:buNone/>
            </a:pPr>
            <a:r>
              <a:rPr sz="700" b="0" i="0" cap="all" spc="80">
                <a:solidFill>
                  <a:srgbClr val="615D56"/>
                </a:solidFill>
                <a:latin typeface="Calibri"/>
              </a:rPr>
              <a:t>Against</a:t>
            </a:r>
          </a:p>
        </p:txBody>
      </p:sp>
      <p:sp>
        <p:nvSpPr>
          <p:cNvPr id="13" name="TextBox 12"/>
          <p:cNvSpPr txBox="1"/>
          <p:nvPr/>
        </p:nvSpPr>
        <p:spPr>
          <a:xfrm>
            <a:off x="4876495" y="1475262"/>
            <a:ext cx="2743200" cy="146304"/>
          </a:xfrm>
          <a:prstGeom prst="rect">
            <a:avLst/>
          </a:prstGeom>
          <a:noFill/>
        </p:spPr>
        <p:txBody>
          <a:bodyPr wrap="square" anchor="t" lIns="0" rIns="0" tIns="0" bIns="0"/>
          <a:lstStyle/>
          <a:p>
            <a:pPr algn="r">
              <a:lnSpc>
                <a:spcPct val="100000"/>
              </a:lnSpc>
              <a:buNone/>
            </a:pPr>
            <a:r>
              <a:rPr sz="700" b="0" i="0" cap="all" spc="80">
                <a:solidFill>
                  <a:srgbClr val="615D56"/>
                </a:solidFill>
                <a:latin typeface="Calibri"/>
              </a:rPr>
              <a:t>For</a:t>
            </a:r>
          </a:p>
        </p:txBody>
      </p:sp>
      <p:sp>
        <p:nvSpPr>
          <p:cNvPr id="14" name="TextBox 13"/>
          <p:cNvSpPr txBox="1"/>
          <p:nvPr/>
        </p:nvSpPr>
        <p:spPr>
          <a:xfrm>
            <a:off x="7985455" y="1027206"/>
            <a:ext cx="2103120" cy="603504"/>
          </a:xfrm>
          <a:prstGeom prst="rect">
            <a:avLst/>
          </a:prstGeom>
          <a:noFill/>
        </p:spPr>
        <p:txBody>
          <a:bodyPr wrap="square" anchor="b" lIns="0" rIns="0" tIns="0" bIns="0"/>
          <a:lstStyle/>
          <a:p>
            <a:pPr algn="l">
              <a:lnSpc>
                <a:spcPct val="100000"/>
              </a:lnSpc>
              <a:buNone/>
            </a:pPr>
            <a:r>
              <a:rPr sz="2600" b="1" i="0">
                <a:solidFill>
                  <a:srgbClr val="B3260E"/>
                </a:solidFill>
                <a:latin typeface="Calibri"/>
              </a:rPr>
              <a:t>21h 50m</a:t>
            </a:r>
          </a:p>
          <a:p>
            <a:pPr algn="l">
              <a:lnSpc>
                <a:spcPct val="100000"/>
              </a:lnSpc>
              <a:spcBef>
                <a:spcPts val="100"/>
              </a:spcBef>
              <a:buNone/>
            </a:pPr>
            <a:r>
              <a:rPr sz="750" b="0" i="0" cap="all" spc="80">
                <a:solidFill>
                  <a:srgbClr val="615D56"/>
                </a:solidFill>
                <a:latin typeface="Calibri"/>
              </a:rPr>
              <a:t>Research time saved</a:t>
            </a:r>
          </a:p>
        </p:txBody>
      </p:sp>
      <p:sp>
        <p:nvSpPr>
          <p:cNvPr id="15" name="TextBox 14"/>
          <p:cNvSpPr txBox="1"/>
          <p:nvPr/>
        </p:nvSpPr>
        <p:spPr>
          <a:xfrm>
            <a:off x="10180015" y="1027206"/>
            <a:ext cx="1463040" cy="603504"/>
          </a:xfrm>
          <a:prstGeom prst="rect">
            <a:avLst/>
          </a:prstGeom>
          <a:noFill/>
        </p:spPr>
        <p:txBody>
          <a:bodyPr wrap="square" anchor="b" lIns="0" rIns="0" tIns="0" bIns="0"/>
          <a:lstStyle/>
          <a:p>
            <a:pPr algn="l">
              <a:lnSpc>
                <a:spcPct val="100000"/>
              </a:lnSpc>
              <a:buNone/>
            </a:pPr>
            <a:r>
              <a:rPr sz="1800" b="0" i="0">
                <a:solidFill>
                  <a:srgbClr val="1E1A14"/>
                </a:solidFill>
                <a:latin typeface="Calibri"/>
              </a:rPr>
              <a:t>14</a:t>
            </a:r>
          </a:p>
          <a:p>
            <a:pPr algn="l">
              <a:lnSpc>
                <a:spcPct val="100000"/>
              </a:lnSpc>
              <a:spcBef>
                <a:spcPts val="100"/>
              </a:spcBef>
              <a:buNone/>
            </a:pPr>
            <a:r>
              <a:rPr sz="750" b="0" i="0" cap="all" spc="80">
                <a:solidFill>
                  <a:srgbClr val="615D56"/>
                </a:solidFill>
                <a:latin typeface="Calibri"/>
              </a:rPr>
              <a:t>Sources read</a:t>
            </a:r>
          </a:p>
        </p:txBody>
      </p:sp>
      <p:sp>
        <p:nvSpPr>
          <p:cNvPr id="16" name="TextBox 15"/>
          <p:cNvSpPr txBox="1"/>
          <p:nvPr/>
        </p:nvSpPr>
        <p:spPr>
          <a:xfrm>
            <a:off x="548640" y="1950750"/>
            <a:ext cx="5364327" cy="1627803"/>
          </a:xfrm>
          <a:prstGeom prst="rect">
            <a:avLst/>
          </a:prstGeom>
          <a:noFill/>
        </p:spPr>
        <p:txBody>
          <a:bodyPr wrap="square" anchor="t" lIns="0" rIns="0" tIns="0" bIns="0"/>
          <a:lstStyle/>
          <a:p>
            <a:pPr algn="l">
              <a:lnSpc>
                <a:spcPct val="100000"/>
              </a:lnSpc>
              <a:spcAft>
                <a:spcPts val="400"/>
              </a:spcAft>
              <a:buNone/>
            </a:pPr>
            <a:r>
              <a:rPr sz="1450" b="1" i="0">
                <a:solidFill>
                  <a:srgbClr val="1E1A14"/>
                </a:solidFill>
                <a:latin typeface="Cambria"/>
              </a:rPr>
              <a:t>A room divided</a:t>
            </a:r>
          </a:p>
          <a:p>
            <a:pPr algn="l" marL="164592">
              <a:lnSpc>
                <a:spcPct val="100000"/>
              </a:lnSpc>
              <a:buNone/>
            </a:pPr>
            <a:r>
              <a:rPr sz="1250" b="0" i="1">
                <a:solidFill>
                  <a:srgbClr val="1E1A14"/>
                </a:solidFill>
                <a:latin typeface="Cambria"/>
              </a:rPr>
              <a:t>World markets this week are reacting to the reallocation of military assets into high-threat maritime zones, particularly the militarization of shipping chokepoints like the Strait of Hormuz, which signals a shift from strategic to operational risks in global trade, even if the event is unverified and not backed by shipping data.</a:t>
            </a:r>
          </a:p>
        </p:txBody>
      </p:sp>
      <p:sp>
        <p:nvSpPr>
          <p:cNvPr id="17" name="Rectangle 16"/>
          <p:cNvSpPr/>
          <p:nvPr/>
        </p:nvSpPr>
        <p:spPr>
          <a:xfrm>
            <a:off x="548640" y="2217447"/>
            <a:ext cx="27432" cy="930592"/>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278727" y="1950750"/>
            <a:ext cx="5364327" cy="1627803"/>
          </a:xfrm>
          <a:prstGeom prst="rect">
            <a:avLst/>
          </a:prstGeom>
          <a:noFill/>
        </p:spPr>
        <p:txBody>
          <a:bodyPr wrap="square" anchor="t" lIns="0" rIns="0" tIns="0" bIns="0"/>
          <a:lstStyle/>
          <a:p>
            <a:pPr algn="l">
              <a:lnSpc>
                <a:spcPct val="100000"/>
              </a:lnSpc>
              <a:buNone/>
            </a:pPr>
            <a:r>
              <a:rPr sz="1050" b="0" i="0">
                <a:solidFill>
                  <a:srgbClr val="1E1A14"/>
                </a:solidFill>
                <a:latin typeface="Calibri"/>
              </a:rPr>
              <a:t>The debate centers on whether world markets are reacting to the militarization of maritime chokepoints—specifically, the U.S. military's deployment of Marines onto a civilian freighter in the Strait of Hormuz—as a systemic threat to global trade. While Aleyna, Luna, and Olivia interpret this as a key driver of market panic and a signal of growing fragility in supply chains, Jillian and Samuel argue that the event is unverified and not supported by data, with bond yields instead driven by inflation and energy shocks. Despite this division, all debaters agree that the market is responding to geopolitical and military developments in high-threat zones, and that inflation, particularly from energy shocks, is a primary driver of rising yields. The core tension lies in whether the freighter incident represents a real, systemic risk or a speculative narrative without corroborating evidence.</a:t>
            </a:r>
          </a:p>
        </p:txBody>
      </p:sp>
      <p:sp>
        <p:nvSpPr>
          <p:cNvPr id="19" name="Rounded Rectangle 18"/>
          <p:cNvSpPr/>
          <p:nvPr/>
        </p:nvSpPr>
        <p:spPr>
          <a:xfrm>
            <a:off x="548640" y="3852873"/>
            <a:ext cx="5432907" cy="2593646"/>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548640" y="3871161"/>
            <a:ext cx="36576" cy="2557070"/>
          </a:xfrm>
          <a:prstGeom prst="rect">
            <a:avLst/>
          </a:prstGeom>
          <a:solidFill>
            <a:srgbClr val="2F824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77240" y="4017465"/>
            <a:ext cx="5021427" cy="2319326"/>
          </a:xfrm>
          <a:prstGeom prst="rect">
            <a:avLst/>
          </a:prstGeom>
          <a:noFill/>
        </p:spPr>
        <p:txBody>
          <a:bodyPr wrap="square" anchor="t" lIns="0" rIns="0" tIns="0" bIns="0"/>
          <a:lstStyle/>
          <a:p>
            <a:pPr algn="l">
              <a:lnSpc>
                <a:spcPct val="100000"/>
              </a:lnSpc>
              <a:spcAft>
                <a:spcPts val="500"/>
              </a:spcAft>
              <a:buNone/>
            </a:pPr>
            <a:r>
              <a:rPr sz="750" b="0" i="0" cap="all" spc="80">
                <a:solidFill>
                  <a:srgbClr val="2F8247"/>
                </a:solidFill>
                <a:latin typeface="Calibri"/>
              </a:rPr>
              <a:t>Consensus (4)</a:t>
            </a:r>
          </a:p>
          <a:p>
            <a:pPr algn="l" marL="182880" indent="-182880">
              <a:lnSpc>
                <a:spcPct val="100000"/>
              </a:lnSpc>
              <a:spcBef>
                <a:spcPts val="300"/>
              </a:spcBef>
              <a:buFont typeface="Arial"/>
              <a:buChar char="•"/>
            </a:pPr>
            <a:r>
              <a:rPr sz="1050" b="0" i="0">
                <a:solidFill>
                  <a:srgbClr val="1E1A14"/>
                </a:solidFill>
                <a:latin typeface="Calibri"/>
              </a:rPr>
              <a:t>The U.S. military's deployment of Marines onto the civilian freighter St. Helena in the Strait of Hormuz is cited as a signal that maritime chokepoints are now operational flashpoints.</a:t>
            </a:r>
          </a:p>
          <a:p>
            <a:pPr algn="l" marL="182880" indent="-182880">
              <a:lnSpc>
                <a:spcPct val="100000"/>
              </a:lnSpc>
              <a:spcBef>
                <a:spcPts val="300"/>
              </a:spcBef>
              <a:buFont typeface="Arial"/>
              <a:buChar char="•"/>
            </a:pPr>
            <a:r>
              <a:rPr sz="1050" b="0" i="0">
                <a:solidFill>
                  <a:srgbClr val="1E1A14"/>
                </a:solidFill>
                <a:latin typeface="Calibri"/>
              </a:rPr>
              <a:t>Markets are reacting to geopolitical and military developments in high-threat zones, not solely to inflation or AI narratives.</a:t>
            </a:r>
          </a:p>
          <a:p>
            <a:pPr algn="l" marL="182880" indent="-182880">
              <a:lnSpc>
                <a:spcPct val="100000"/>
              </a:lnSpc>
              <a:spcBef>
                <a:spcPts val="300"/>
              </a:spcBef>
              <a:buFont typeface="Arial"/>
              <a:buChar char="•"/>
            </a:pPr>
            <a:r>
              <a:rPr sz="1050" b="0" i="0">
                <a:solidFill>
                  <a:srgbClr val="1E1A14"/>
                </a:solidFill>
                <a:latin typeface="Calibri"/>
              </a:rPr>
              <a:t>The rise in bond yields is primarily driven by inflation concerns, especially energy price shocks, not by fiscal deficits or trade instability.</a:t>
            </a:r>
          </a:p>
          <a:p>
            <a:pPr algn="l" marL="182880" indent="-182880">
              <a:lnSpc>
                <a:spcPct val="100000"/>
              </a:lnSpc>
              <a:spcBef>
                <a:spcPts val="300"/>
              </a:spcBef>
              <a:buFont typeface="Arial"/>
              <a:buChar char="•"/>
            </a:pPr>
            <a:r>
              <a:rPr sz="1050" b="0" i="0">
                <a:solidFill>
                  <a:srgbClr val="1E1A14"/>
                </a:solidFill>
                <a:latin typeface="Calibri"/>
              </a:rPr>
              <a:t>The market's reaction to the freighter incident is interpreted as a reflection of growing concern about the fragility of global logistics, even in the absence of confirmed trade disruptions.</a:t>
            </a:r>
          </a:p>
        </p:txBody>
      </p:sp>
      <p:sp>
        <p:nvSpPr>
          <p:cNvPr id="22" name="Rounded Rectangle 21"/>
          <p:cNvSpPr/>
          <p:nvPr/>
        </p:nvSpPr>
        <p:spPr>
          <a:xfrm>
            <a:off x="6210147" y="3852873"/>
            <a:ext cx="5432907" cy="2593646"/>
          </a:xfrm>
          <a:prstGeom prst="roundRect">
            <a:avLst>
              <a:gd name="adj" fmla="val 3000"/>
            </a:avLst>
          </a:prstGeom>
          <a:solidFill>
            <a:srgbClr val="F7F5EF"/>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6210147" y="3871161"/>
            <a:ext cx="36576" cy="2557070"/>
          </a:xfrm>
          <a:prstGeom prst="rect">
            <a:avLst/>
          </a:prstGeom>
          <a:solidFill>
            <a:srgbClr val="C6820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6438747" y="4017465"/>
            <a:ext cx="5021427" cy="2319326"/>
          </a:xfrm>
          <a:prstGeom prst="rect">
            <a:avLst/>
          </a:prstGeom>
          <a:noFill/>
        </p:spPr>
        <p:txBody>
          <a:bodyPr wrap="square" anchor="t" lIns="0" rIns="0" tIns="0" bIns="0"/>
          <a:lstStyle/>
          <a:p>
            <a:pPr algn="l">
              <a:lnSpc>
                <a:spcPct val="100000"/>
              </a:lnSpc>
              <a:spcAft>
                <a:spcPts val="500"/>
              </a:spcAft>
              <a:buNone/>
            </a:pPr>
            <a:r>
              <a:rPr sz="750" b="0" i="0" cap="all" spc="80">
                <a:solidFill>
                  <a:srgbClr val="C68206"/>
                </a:solidFill>
                <a:latin typeface="Calibri"/>
              </a:rPr>
              <a:t>Unresolved tensions (3)</a:t>
            </a:r>
          </a:p>
          <a:p>
            <a:pPr algn="l" marL="182880" indent="-182880">
              <a:lnSpc>
                <a:spcPct val="100000"/>
              </a:lnSpc>
              <a:spcBef>
                <a:spcPts val="300"/>
              </a:spcBef>
              <a:buFont typeface="Arial"/>
              <a:buChar char="•"/>
            </a:pPr>
            <a:r>
              <a:rPr sz="1050" b="0" i="0">
                <a:solidFill>
                  <a:srgbClr val="1E1A14"/>
                </a:solidFill>
                <a:latin typeface="Calibri"/>
              </a:rPr>
              <a:t>Whether the militarization of a civilian freighter in the Strait of Hormuz constitutes a real, systemic threat to global trade or is merely a speculative or unverified claim.</a:t>
            </a:r>
          </a:p>
          <a:p>
            <a:pPr algn="l" marL="182880" indent="-182880">
              <a:lnSpc>
                <a:spcPct val="100000"/>
              </a:lnSpc>
              <a:spcBef>
                <a:spcPts val="300"/>
              </a:spcBef>
              <a:buFont typeface="Arial"/>
              <a:buChar char="•"/>
            </a:pPr>
            <a:r>
              <a:rPr sz="1050" b="0" i="0">
                <a:solidFill>
                  <a:srgbClr val="1E1A14"/>
                </a:solidFill>
                <a:latin typeface="Calibri"/>
              </a:rPr>
              <a:t>The extent to which the market's reaction to bond yields is driven by inflation, energy shocks, or by broader geopolitical instability in supply chains.</a:t>
            </a:r>
          </a:p>
          <a:p>
            <a:pPr algn="l" marL="182880" indent="-182880">
              <a:lnSpc>
                <a:spcPct val="100000"/>
              </a:lnSpc>
              <a:spcBef>
                <a:spcPts val="300"/>
              </a:spcBef>
              <a:buFont typeface="Arial"/>
              <a:buChar char="•"/>
            </a:pPr>
            <a:r>
              <a:rPr sz="1050" b="0" i="0">
                <a:solidFill>
                  <a:srgbClr val="1E1A14"/>
                </a:solidFill>
                <a:latin typeface="Calibri"/>
              </a:rPr>
              <a:t>The role of AI and other narratives in shaping market sentiment versus the influence of tangible supply chain risks.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4973000"/>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921448">
                <a:tc>
                  <a:txBody>
                    <a:bodyPr wrap="square"/>
                    <a:lstStyle/>
                    <a:p>
                      <a:pPr algn="l"/>
                      <a:r>
                        <a:rPr sz="1000" b="0" i="0">
                          <a:solidFill>
                            <a:srgbClr val="1E1A14"/>
                          </a:solidFill>
                          <a:latin typeface="Calibri"/>
                        </a:rPr>
                        <a:t>MacroVoices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global geopolitical tensions—particularly between the US and China—are deeply interconnected and systemic, with cascading risks across military, economic, and financial domains. It contends that strategic autonomy by Canada, AI competition, and the fragility of US military and financial systems create a volatile environment where conflict is likely to escalate beyond regional boundaries, necessitating new forms of strategic restraint and cooperation to avoid global catastrophe.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122.5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1231506">
                <a:tc>
                  <a:txBody>
                    <a:bodyPr wrap="square"/>
                    <a:lstStyle/>
                    <a:p>
                      <a:pPr algn="l"/>
                      <a:r>
                        <a:rPr sz="1000" b="0" i="0">
                          <a:solidFill>
                            <a:srgbClr val="1E1A14"/>
                          </a:solidFill>
                          <a:latin typeface="Calibri"/>
                        </a:rPr>
                        <a:t>Macro Voices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global geopolitical tensions—particularly between the US and China—are complex, multi-dimensional, and increasingly shaped by technological competition, strategic realignments, and nuclear risks. It contends that the US faces significant strategic vulnerabilities in military readiness, technological dependence, and economic interdependence, while China employs asymmetric strategies such as open-source AI to challenge US dominance. As a result, the global order is entering a phase of heightened instability, where diplomatic deterrence, regional destabilization, and strategic realignments (e.g., Canada’s potential distancing from the US) are critical factors shaping future outcomes.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122.6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YouTube — Markets Weekly</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Bond yields are rising due to a global inflation-driven, hawkish Fed policy path, not due to domestic fiscal issues, strong growth, or AI issuance crowding out treasuries. The market is pricing in a higher-for-longer rate environment, and political developments suggest potential instability in the coming months.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36.9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r h="1076477">
                <a:tc>
                  <a:txBody>
                    <a:bodyPr wrap="square"/>
                    <a:lstStyle/>
                    <a:p>
                      <a:pPr algn="l"/>
                      <a:r>
                        <a:rPr sz="1000" b="0" i="0">
                          <a:solidFill>
                            <a:srgbClr val="1E1A14"/>
                          </a:solidFill>
                          <a:latin typeface="Calibri"/>
                        </a:rPr>
                        <a:t>The Market Huddle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speaker argues that the true edge in investing lies in human agency, long-term thinking, cognitive diversity, and personal development—particularly through self-reflection and alignment with personal goals—rather than in short-term market movements, technology, or data-driven momentum chasing. This shift is necessary due to systemic flaws in finance and the accelerating impact of AI and technology, which are reshaping investment opportunities and requiring a fundamental reorientation of how humans make financial decisions.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131.1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YouTube — Brent Johnson Milkshakes Pod</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U.S. strategic expansion in Greenland—through enhanced military access and control of critical minerals—is reshaping global power dynamics and triggering significant shifts in financial markets, including rising critical metals prices, divergent equity performance, and potential currency volatility, all of which directly impact investor portfolios in the modern geopolitical landscape.</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66.7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55537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2485072"/>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2485072"/>
            <a:ext cx="555824"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3716578"/>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3716578"/>
            <a:ext cx="167291"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4327969"/>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4327969"/>
            <a:ext cx="594360"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311335" y="5404446"/>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311335" y="5404446"/>
            <a:ext cx="302393"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4042826"/>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611390">
                <a:tc>
                  <a:txBody>
                    <a:bodyPr wrap="square"/>
                    <a:lstStyle/>
                    <a:p>
                      <a:pPr algn="l"/>
                      <a:r>
                        <a:rPr sz="1000" b="0" i="0">
                          <a:solidFill>
                            <a:srgbClr val="1E1A14"/>
                          </a:solidFill>
                          <a:latin typeface="Calibri"/>
                        </a:rPr>
                        <a:t>YouTube — What's Going on With Shipping — How Virginia Built the East Coast’s Most Efficient Maritime Hub</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Virginia is establishing itself as the East Coast’s most efficient maritime hub through strategic infrastructure development, large-scale energy projects, strong industry representation, and proactive workforce engagement, supported by a growing, internationally attended trade event.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65.6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The Monetary Matters Network</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private credit boom has ended due to unsustainable redemption pressure exceeding liquidity, leading to a structural shift in investor preferences, increased consolidation at or above NAV, and a move toward publicly traded PDCs, while permanent capital funds gain valuation advantages and legacy managers face penalties for rigid structures.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106.6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YouTube — Markets Unscripted</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market is not broadly resilient and is showing signs of a bubble-like environment driven by concentrated AI sector gains, despite weak fundamentals and rising macroeconomic pressures. Traders should avoid predicting market movements and instead follow market behavior, as consensus and emotional beliefs lead to losses.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104.6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921448">
                <a:tc>
                  <a:txBody>
                    <a:bodyPr wrap="square"/>
                    <a:lstStyle/>
                    <a:p>
                      <a:pPr algn="l"/>
                      <a:r>
                        <a:rPr sz="1000" b="0" i="0">
                          <a:solidFill>
                            <a:srgbClr val="1E1A14"/>
                          </a:solidFill>
                          <a:latin typeface="Calibri"/>
                        </a:rPr>
                        <a:t>YouTube — Excess Returns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source argues that current market dynamics—driven by AI concentration, inflation, and misaligned investor behavior—are creating significant risks, especially for passive investors. It contends that true investing requires deep understanding of core principles and context, not imitation, and that government bond interventions have minimal real impact on rates. While bonds may offer long-term stability, the current environment is dominated by narrative-driven risks in equities.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93.6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Crowded Market Report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bonds collapse is driven by unsustainable demand, and while short-term interventions or AI-driven productivity may offer pathways, the most viable long-term solution hinges on AI delivering real productivity gains, not inflation or monetary expansion.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31.8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29740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217501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2175014"/>
            <a:ext cx="483285"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294143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2941434"/>
            <a:ext cx="47421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3707853"/>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3707853"/>
            <a:ext cx="424348"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9311335" y="4629302"/>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ounded Rectangle 14"/>
          <p:cNvSpPr/>
          <p:nvPr/>
        </p:nvSpPr>
        <p:spPr>
          <a:xfrm>
            <a:off x="9311335" y="4629302"/>
            <a:ext cx="144169"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5" name="Table 4"/>
          <p:cNvGraphicFramePr>
            <a:graphicFrameLocks noGrp="1"/>
          </p:cNvGraphicFramePr>
          <p:nvPr/>
        </p:nvGraphicFramePr>
        <p:xfrm>
          <a:off x="548640" y="1088136"/>
          <a:ext cx="11094415" cy="2656291"/>
        </p:xfrm>
        <a:graphic>
          <a:graphicData uri="http://schemas.openxmlformats.org/drawingml/2006/table">
            <a:tbl>
              <a:tblPr firstRow="0" bandRow="0">
                <a:tableStyleId>{5940675A-B579-460E-94D1-54222C63F5DA}</a:tableStyleId>
              </a:tblPr>
              <a:tblGrid>
                <a:gridCol w="2697480"/>
                <a:gridCol w="5973775"/>
                <a:gridCol w="1600200"/>
                <a:gridCol w="822960"/>
              </a:tblGrid>
              <a:tr h="365760">
                <a:tc>
                  <a:txBody>
                    <a:bodyPr wrap="square"/>
                    <a:lstStyle/>
                    <a:p>
                      <a:pPr algn="l"/>
                      <a:r>
                        <a:rPr sz="750" b="0" i="0" cap="all" spc="80">
                          <a:solidFill>
                            <a:srgbClr val="615D56"/>
                          </a:solidFill>
                          <a:latin typeface="Calibri"/>
                        </a:rPr>
                        <a:t>Source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Stance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l"/>
                      <a:r>
                        <a:rPr sz="750" b="0" i="0" cap="all" spc="80">
                          <a:solidFill>
                            <a:srgbClr val="615D56"/>
                          </a:solidFill>
                          <a:latin typeface="Calibri"/>
                        </a:rPr>
                        <a:t>Reading time</a:t>
                      </a:r>
                    </a:p>
                  </a:txBody>
                  <a:tcPr marL="91440" marR="91440" marT="54864" marB="54864" anchor="b">
                    <a:lnL w="0">
                      <a:noFill/>
                    </a:lnL>
                    <a:lnR w="0">
                      <a:noFill/>
                    </a:lnR>
                    <a:lnT w="0">
                      <a:noFill/>
                    </a:lnT>
                    <a:lnB w="19050">
                      <a:solidFill>
                        <a:srgbClr val="B3260E"/>
                      </a:solidFill>
                    </a:lnB>
                    <a:solidFill>
                      <a:srgbClr val="FCFAF5"/>
                    </a:solidFill>
                  </a:tcPr>
                </a:tc>
                <a:tc>
                  <a:txBody>
                    <a:bodyPr wrap="square"/>
                    <a:lstStyle/>
                    <a:p>
                      <a:pPr algn="ctr"/>
                      <a:r>
                        <a:rPr sz="750" b="0" i="0" cap="all" spc="80">
                          <a:solidFill>
                            <a:srgbClr val="615D56"/>
                          </a:solidFill>
                          <a:latin typeface="Calibri"/>
                        </a:rPr>
                        <a:t>Claims</a:t>
                      </a:r>
                    </a:p>
                  </a:txBody>
                  <a:tcPr marL="91440" marR="91440" marT="54864" marB="54864" anchor="b">
                    <a:lnL w="0">
                      <a:noFill/>
                    </a:lnL>
                    <a:lnR w="0">
                      <a:noFill/>
                    </a:lnR>
                    <a:lnT w="0">
                      <a:noFill/>
                    </a:lnT>
                    <a:lnB w="19050">
                      <a:solidFill>
                        <a:srgbClr val="B3260E"/>
                      </a:solidFill>
                    </a:lnB>
                    <a:solidFill>
                      <a:srgbClr val="FCFAF5"/>
                    </a:solidFill>
                  </a:tcPr>
                </a:tc>
              </a:tr>
              <a:tr h="611390">
                <a:tc>
                  <a:txBody>
                    <a:bodyPr wrap="square"/>
                    <a:lstStyle/>
                    <a:p>
                      <a:pPr algn="l"/>
                      <a:r>
                        <a:rPr sz="1000" b="0" i="0">
                          <a:solidFill>
                            <a:srgbClr val="1E1A14"/>
                          </a:solidFill>
                          <a:latin typeface="Calibri"/>
                        </a:rPr>
                        <a:t>Iowa PBS — Market to Market podcast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U.S. dairy industry is undergoing a transformation where profitability is increasingly determined by the butterfat and protein content of milk, driven by consumer demand, genetic advancements, farmer responses to market signals, and global expansion.</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56.0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301332">
                <a:tc>
                  <a:txBody>
                    <a:bodyPr wrap="square"/>
                    <a:lstStyle/>
                    <a:p>
                      <a:pPr algn="l"/>
                      <a:r>
                        <a:rPr sz="1000" b="0" i="0">
                          <a:solidFill>
                            <a:srgbClr val="1E1A14"/>
                          </a:solidFill>
                          <a:latin typeface="Calibri"/>
                        </a:rPr>
                        <a:t>Top Traders Unplugged</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119.7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766419">
                <a:tc>
                  <a:txBody>
                    <a:bodyPr wrap="square"/>
                    <a:lstStyle/>
                    <a:p>
                      <a:pPr algn="l"/>
                      <a:r>
                        <a:rPr sz="1000" b="0" i="0">
                          <a:solidFill>
                            <a:srgbClr val="1E1A14"/>
                          </a:solidFill>
                          <a:latin typeface="Calibri"/>
                        </a:rPr>
                        <a:t>Excess Returns</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Kelly criterion provides a mathematically optimal strategy for long-term growth by sizing bets based on probability and risk, but in practice, overbetting or misapplying Kelly leads to high risk of ruin, especially in uncertain or repeated games, and real-world decisions should prioritize risk-adjusted outcomes over maximum growth.</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87.1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8</a:t>
                      </a:r>
                    </a:p>
                  </a:txBody>
                  <a:tcPr marL="91440" marR="91440" marT="54864" marB="54864" anchor="t">
                    <a:lnL w="0">
                      <a:noFill/>
                    </a:lnL>
                    <a:lnR w="0">
                      <a:noFill/>
                    </a:lnR>
                    <a:lnT w="0">
                      <a:noFill/>
                    </a:lnT>
                    <a:lnB w="9525">
                      <a:solidFill>
                        <a:srgbClr val="DDDAD5"/>
                      </a:solidFill>
                    </a:lnB>
                    <a:solidFill>
                      <a:srgbClr val="FCFAF5"/>
                    </a:solidFill>
                  </a:tcPr>
                </a:tc>
              </a:tr>
              <a:tr h="611390">
                <a:tc>
                  <a:txBody>
                    <a:bodyPr wrap="square"/>
                    <a:lstStyle/>
                    <a:p>
                      <a:pPr algn="l"/>
                      <a:r>
                        <a:rPr sz="1000" b="0" i="0">
                          <a:solidFill>
                            <a:srgbClr val="1E1A14"/>
                          </a:solidFill>
                          <a:latin typeface="Calibri"/>
                        </a:rPr>
                        <a:t>YouTube — What's Going on With Shipping — 2026-09-29 - WTH Did the U.S. Military Turn a Civilian Freighter into an Armed Escort</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1000" b="0" i="0">
                          <a:solidFill>
                            <a:srgbClr val="615D56"/>
                          </a:solidFill>
                          <a:latin typeface="Calibri"/>
                        </a:rPr>
                        <a:t>The U.S. military has likely turned the civilian freighter St. Helena into an armed escort vessel by deploying Marines and equipping it with defensive weapon systems to protect shipping in the Strait of Hormuz.</a:t>
                      </a:r>
                    </a:p>
                  </a:txBody>
                  <a:tcPr marL="91440" marR="91440" marT="54864" marB="54864" anchor="t">
                    <a:lnL w="0">
                      <a:noFill/>
                    </a:lnL>
                    <a:lnR w="0">
                      <a:noFill/>
                    </a:lnR>
                    <a:lnT w="0">
                      <a:noFill/>
                    </a:lnT>
                    <a:lnB w="9525">
                      <a:solidFill>
                        <a:srgbClr val="DDDAD5"/>
                      </a:solidFill>
                    </a:lnB>
                    <a:solidFill>
                      <a:srgbClr val="FCFAF5"/>
                    </a:solidFill>
                  </a:tcPr>
                </a:tc>
                <a:tc>
                  <a:txBody>
                    <a:bodyPr wrap="square"/>
                    <a:lstStyle/>
                    <a:p>
                      <a:pPr algn="l"/>
                      <a:r>
                        <a:rPr sz="800" b="0" i="0">
                          <a:solidFill>
                            <a:srgbClr val="615D56"/>
                          </a:solidFill>
                          <a:latin typeface="Calibri"/>
                        </a:rPr>
                        <a:t>25.6 min</a:t>
                      </a:r>
                    </a:p>
                  </a:txBody>
                  <a:tcPr marL="777240" marR="91440" marT="54864" marB="54864" anchor="t">
                    <a:lnL w="0">
                      <a:noFill/>
                    </a:lnL>
                    <a:lnR w="0">
                      <a:noFill/>
                    </a:lnR>
                    <a:lnT w="0">
                      <a:noFill/>
                    </a:lnT>
                    <a:lnB w="9525">
                      <a:solidFill>
                        <a:srgbClr val="DDDAD5"/>
                      </a:solidFill>
                    </a:lnB>
                    <a:solidFill>
                      <a:srgbClr val="FCFAF5"/>
                    </a:solidFill>
                  </a:tcPr>
                </a:tc>
                <a:tc>
                  <a:txBody>
                    <a:bodyPr wrap="square"/>
                    <a:lstStyle/>
                    <a:p>
                      <a:pPr algn="ctr"/>
                      <a:r>
                        <a:rPr sz="1000" b="0" i="0">
                          <a:solidFill>
                            <a:srgbClr val="1E1A14"/>
                          </a:solidFill>
                          <a:latin typeface="Calibri"/>
                        </a:rPr>
                        <a:t>6</a:t>
                      </a:r>
                    </a:p>
                  </a:txBody>
                  <a:tcPr marL="91440" marR="91440" marT="54864" marB="54864" anchor="t">
                    <a:lnL w="0">
                      <a:noFill/>
                    </a:lnL>
                    <a:lnR w="0">
                      <a:noFill/>
                    </a:lnR>
                    <a:lnT w="0">
                      <a:noFill/>
                    </a:lnT>
                    <a:lnB w="9525">
                      <a:solidFill>
                        <a:srgbClr val="DDDAD5"/>
                      </a:solidFill>
                    </a:lnB>
                    <a:solidFill>
                      <a:srgbClr val="FCFAF5"/>
                    </a:solidFill>
                  </a:tcPr>
                </a:tc>
              </a:tr>
            </a:tbl>
          </a:graphicData>
        </a:graphic>
      </p:graphicFrame>
      <p:sp>
        <p:nvSpPr>
          <p:cNvPr id="6" name="Rounded Rectangle 5"/>
          <p:cNvSpPr/>
          <p:nvPr/>
        </p:nvSpPr>
        <p:spPr>
          <a:xfrm>
            <a:off x="9311335" y="156362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9311335" y="1563624"/>
            <a:ext cx="253883"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9311335" y="2175014"/>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ounded Rectangle 8"/>
          <p:cNvSpPr/>
          <p:nvPr/>
        </p:nvSpPr>
        <p:spPr>
          <a:xfrm>
            <a:off x="9311335" y="2175014"/>
            <a:ext cx="542676"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9311335" y="2476347"/>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ounded Rectangle 10"/>
          <p:cNvSpPr/>
          <p:nvPr/>
        </p:nvSpPr>
        <p:spPr>
          <a:xfrm>
            <a:off x="9311335" y="2476347"/>
            <a:ext cx="394879"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311335" y="3242767"/>
            <a:ext cx="594360" cy="54864"/>
          </a:xfrm>
          <a:prstGeom prst="roundRect">
            <a:avLst/>
          </a:prstGeom>
          <a:solidFill>
            <a:srgbClr val="F2F0E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ounded Rectangle 12"/>
          <p:cNvSpPr/>
          <p:nvPr/>
        </p:nvSpPr>
        <p:spPr>
          <a:xfrm>
            <a:off x="9311335" y="3242767"/>
            <a:ext cx="116061" cy="54864"/>
          </a:xfrm>
          <a:prstGeom prst="round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1109441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How the room got there</a:t>
            </a:r>
          </a:p>
        </p:txBody>
      </p:sp>
      <p:sp>
        <p:nvSpPr>
          <p:cNvPr id="3" name="Rectangle 2"/>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78408"/>
            <a:ext cx="5341467" cy="5468112"/>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1   </a:t>
            </a:r>
            <a:r>
              <a:rPr sz="720" b="0" i="0">
                <a:solidFill>
                  <a:srgbClr val="2A78D6"/>
                </a:solidFill>
                <a:latin typeface="Calibri"/>
              </a:rPr>
              <a:t>● </a:t>
            </a:r>
            <a:r>
              <a:rPr sz="900" b="1" i="0">
                <a:solidFill>
                  <a:srgbClr val="2A78D6"/>
                </a:solidFill>
                <a:latin typeface="Calibri"/>
              </a:rPr>
              <a:t>Aleyna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World markets are reacting to unspoken supply shocks — not just inflation or AI hype, but the collapse of maritime logistics chains. The U.S. military turning a civilian freighter into an armed escort in the Strait of Hormuz isn’t about Taiwan; it’s a signal that chokepoints are now operational threats, not just strategic ones. If one vessel can be seized and weaponized, then every shipping lane is now a potential flashpoint. No one priced that in. The real risk isn’t a war — it’s the sudden, unmanaged failure of a single node in global trade. That’s what’s going on.</a:t>
            </a:r>
          </a:p>
          <a:p>
            <a:pPr algn="l" marL="182880" indent="-182880">
              <a:lnSpc>
                <a:spcPct val="100000"/>
              </a:lnSpc>
              <a:spcBef>
                <a:spcPts val="400"/>
              </a:spcBef>
              <a:buFont typeface="Arial"/>
              <a:buChar char="•"/>
            </a:pPr>
            <a:r>
              <a:rPr sz="720" b="0" i="0">
                <a:solidFill>
                  <a:srgbClr val="1BAF7A"/>
                </a:solidFill>
                <a:latin typeface="Calibri"/>
              </a:rPr>
              <a:t>● </a:t>
            </a:r>
            <a:r>
              <a:rPr sz="900" b="1" i="0">
                <a:solidFill>
                  <a:srgbClr val="1BAF7A"/>
                </a:solidFill>
                <a:latin typeface="Calibri"/>
              </a:rPr>
              <a:t>Luna</a:t>
            </a:r>
            <a:r>
              <a:rPr sz="900" b="0" i="0">
                <a:solidFill>
                  <a:srgbClr val="1E1A14"/>
                </a:solidFill>
                <a:latin typeface="Calibri"/>
              </a:rPr>
              <a:t> — </a:t>
            </a:r>
            <a:r>
              <a:rPr sz="900" b="0" i="0">
                <a:solidFill>
                  <a:srgbClr val="1E1A14"/>
                </a:solidFill>
                <a:latin typeface="Calibri"/>
              </a:rPr>
              <a:t>World markets this week are reacting to the reallocation of military assets into high-threat maritime zones, not just speculative narratives. The U.S. military’s deployment of Marines onto the civilian freighter St. Helena in the Strait of Hormuz signals that chokepoints are now operational flashpoints, not just strategic concerns. This action, cited in the YouTube segment on shipping, shows that supply chains are being treated as contested terrain — and when one node fails, the ripple effect on global trade and financial stability is immediate and unmanaged.</a:t>
            </a:r>
          </a:p>
          <a:p>
            <a:pPr algn="l" marL="182880" indent="-182880">
              <a:lnSpc>
                <a:spcPct val="100000"/>
              </a:lnSpc>
              <a:spcBef>
                <a:spcPts val="400"/>
              </a:spcBef>
              <a:buFont typeface="Arial"/>
              <a:buChar char="•"/>
            </a:pPr>
            <a:r>
              <a:rPr sz="720" b="0" i="0">
                <a:solidFill>
                  <a:srgbClr val="E87BA4"/>
                </a:solidFill>
                <a:latin typeface="Calibri"/>
              </a:rPr>
              <a:t>● </a:t>
            </a:r>
            <a:r>
              <a:rPr sz="900" b="1" i="0">
                <a:solidFill>
                  <a:srgbClr val="E87BA4"/>
                </a:solidFill>
                <a:latin typeface="Calibri"/>
              </a:rPr>
              <a:t>Olivia</a:t>
            </a:r>
            <a:r>
              <a:rPr sz="900" b="0" i="0">
                <a:solidFill>
                  <a:srgbClr val="1E1A14"/>
                </a:solidFill>
                <a:latin typeface="Calibri"/>
              </a:rPr>
              <a:t> — </a:t>
            </a:r>
            <a:r>
              <a:rPr sz="900" b="0" i="0">
                <a:solidFill>
                  <a:srgbClr val="1E1A14"/>
                </a:solidFill>
                <a:latin typeface="Calibri"/>
              </a:rPr>
              <a:t>World markets are panicking because someone just turned a civilian freighter into a warship in the Strait of Hormuz — and that’s not a drill. It’s a signal that supply chains are no longer just logistics; they’re battlefields. If a single vessel can be seized and weaponized, every port, every lane, every shipment is now a potential flashpoint. The real shock isn’t inflation or AI — it’s that the market finally realized: trade isn’t safe. And when you lose one node, the whole system collapses. That’s what’s going on.</a:t>
            </a:r>
          </a:p>
          <a:p>
            <a:pPr algn="l" marL="182880" indent="-182880">
              <a:lnSpc>
                <a:spcPct val="100000"/>
              </a:lnSpc>
              <a:spcBef>
                <a:spcPts val="400"/>
              </a:spcBef>
              <a:spcAft>
                <a:spcPts val="1200"/>
              </a:spcAft>
              <a:buFont typeface="Arial"/>
              <a:buChar char="•"/>
            </a:pPr>
            <a:r>
              <a:rPr sz="720" b="0" i="0">
                <a:solidFill>
                  <a:srgbClr val="EDA100"/>
                </a:solidFill>
                <a:latin typeface="Calibri"/>
              </a:rPr>
              <a:t>● </a:t>
            </a:r>
            <a:r>
              <a:rPr sz="900" b="1" i="0">
                <a:solidFill>
                  <a:srgbClr val="EDA100"/>
                </a:solidFill>
                <a:latin typeface="Calibri"/>
              </a:rPr>
              <a:t>Samuel</a:t>
            </a:r>
            <a:r>
              <a:rPr sz="900" b="0" i="0">
                <a:solidFill>
                  <a:srgbClr val="1E1A14"/>
                </a:solidFill>
                <a:latin typeface="Calibri"/>
              </a:rPr>
              <a:t> — </a:t>
            </a:r>
            <a:r>
              <a:rPr sz="900" b="0" i="0">
                <a:solidFill>
                  <a:srgbClr val="1E1A14"/>
                </a:solidFill>
                <a:latin typeface="Calibri"/>
              </a:rPr>
              <a:t>World markets this week aren’t reacting to supply shocks — they’re reacting to a single, unverified YouTube clip about a civilian freighter with Marines on board. No shipping data, no military logs, no trade route disruptions confirm that any chokepoint has been weaponized. The real driver is bond yields spiking due to energy price shocks, not a global trade collapse. And if someone’s panicking over a vessel in the Strait of Hormuz, they’ve never seen a container ship stuck in a port for three days because of a storm — or a port closed for weeks because of a labor strike. That’s the real unspoken shock.</a:t>
            </a:r>
          </a:p>
        </p:txBody>
      </p:sp>
      <p:sp>
        <p:nvSpPr>
          <p:cNvPr id="5" name="Rectangle 4"/>
          <p:cNvSpPr/>
          <p:nvPr/>
        </p:nvSpPr>
        <p:spPr>
          <a:xfrm>
            <a:off x="548640" y="1181434"/>
            <a:ext cx="27432" cy="1146489"/>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5004666"/>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2   </a:t>
            </a:r>
            <a:r>
              <a:rPr sz="720" b="0" i="0">
                <a:solidFill>
                  <a:srgbClr val="E87BA4"/>
                </a:solidFill>
                <a:latin typeface="Calibri"/>
              </a:rPr>
              <a:t>● </a:t>
            </a:r>
            <a:r>
              <a:rPr sz="900" b="1" i="0">
                <a:solidFill>
                  <a:srgbClr val="E87BA4"/>
                </a:solidFill>
                <a:latin typeface="Calibri"/>
              </a:rPr>
              <a:t>Olivia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World markets are panicking because someone just turned a civilian freighter into a warship in the Strait of Hormuz — and that’s not a drill. It’s a signal that supply chains are no longer just logistics; they’re battlefields. If a single vessel can be seized and weaponized, every port, every lane, every shipment is now a potential flashpoint. The real shock isn’t inflation or AI — it’s that the market finally realized: trade isn’t safe. And when you lose one node, the whole system collapses. That’s what’s going on.</a:t>
            </a:r>
          </a:p>
          <a:p>
            <a:pPr algn="l" marL="182880" indent="-182880">
              <a:lnSpc>
                <a:spcPct val="100000"/>
              </a:lnSpc>
              <a:spcBef>
                <a:spcPts val="400"/>
              </a:spcBef>
              <a:spcAft>
                <a:spcPts val="1200"/>
              </a:spcAft>
              <a:buFont typeface="Arial"/>
              <a:buChar char="•"/>
            </a:pPr>
            <a:r>
              <a:rPr sz="720" b="0" i="0">
                <a:solidFill>
                  <a:srgbClr val="EB6834"/>
                </a:solidFill>
                <a:latin typeface="Calibri"/>
              </a:rPr>
              <a:t>● </a:t>
            </a:r>
            <a:r>
              <a:rPr sz="900" b="1" i="0">
                <a:solidFill>
                  <a:srgbClr val="EB6834"/>
                </a:solidFill>
                <a:latin typeface="Calibri"/>
              </a:rPr>
              <a:t>Jillian</a:t>
            </a:r>
            <a:r>
              <a:rPr sz="900" b="0" i="0">
                <a:solidFill>
                  <a:srgbClr val="1E1A14"/>
                </a:solidFill>
                <a:latin typeface="Calibri"/>
              </a:rPr>
              <a:t> — </a:t>
            </a:r>
            <a:r>
              <a:rPr sz="900" b="0" i="0">
                <a:solidFill>
                  <a:srgbClr val="1E1A14"/>
                </a:solidFill>
                <a:latin typeface="Calibri"/>
              </a:rPr>
              <a:t>World markets this week aren’t panicking over a civilian freighter being turned into an armed escort. The YouTube segment citing that event is a single, unverified claim with no corroborating data from other sources. The Financial Times and MacroVoices don’t mention it, and no trade volume, shipping data, or military logs support the idea that this is a systemic threat. The real driver is bond yields spiking due to inflation fears—especially energy shocks—not geopolitical theater. If trade were truly unstable, we’d see shipping route changes, not just a news clip about a vessel with Marines on board.</a:t>
            </a:r>
          </a:p>
          <a:p>
            <a:pPr algn="l">
              <a:lnSpc>
                <a:spcPct val="100000"/>
              </a:lnSpc>
              <a:spcBef>
                <a:spcPts val="1200"/>
              </a:spcBef>
              <a:spcAft>
                <a:spcPts val="500"/>
              </a:spcAft>
              <a:buNone/>
            </a:pPr>
            <a:r>
              <a:rPr sz="850" b="0" i="0">
                <a:solidFill>
                  <a:srgbClr val="615D56"/>
                </a:solidFill>
                <a:latin typeface="Calibri"/>
              </a:rPr>
              <a:t>3   </a:t>
            </a:r>
            <a:r>
              <a:rPr sz="720" b="0" i="0">
                <a:solidFill>
                  <a:srgbClr val="EB6834"/>
                </a:solidFill>
                <a:latin typeface="Calibri"/>
              </a:rPr>
              <a:t>● </a:t>
            </a:r>
            <a:r>
              <a:rPr sz="900" b="1" i="0">
                <a:solidFill>
                  <a:srgbClr val="EB6834"/>
                </a:solidFill>
                <a:latin typeface="Calibri"/>
              </a:rPr>
              <a:t>Jillian</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World markets this week aren’t panicking over a civilian freighter being turned into an armed escort. The YouTube segment citing that event is a single, unverified claim with no corroborating data from other sources. The Financial Times and MacroVoices don’t mention it, and no trade volume, shipping data, or military logs support the idea that this is a systemic threat. The real driver is bond yields spiking due to inflation fears—especially energy shocks—not geopolitical theater. If trade were truly unstable, we’d see shipping route changes, not just a news clip about a vessel with Marines on board.</a:t>
            </a:r>
          </a:p>
          <a:p>
            <a:pPr algn="l" marL="182880" indent="-182880">
              <a:lnSpc>
                <a:spcPct val="100000"/>
              </a:lnSpc>
              <a:spcBef>
                <a:spcPts val="400"/>
              </a:spcBef>
              <a:spcAft>
                <a:spcPts val="1200"/>
              </a:spcAft>
              <a:buFont typeface="Arial"/>
              <a:buChar char="•"/>
            </a:pPr>
            <a:r>
              <a:rPr sz="720" b="0" i="0">
                <a:solidFill>
                  <a:srgbClr val="E87BA4"/>
                </a:solidFill>
                <a:latin typeface="Calibri"/>
              </a:rPr>
              <a:t>● </a:t>
            </a:r>
            <a:r>
              <a:rPr sz="900" b="1" i="0">
                <a:solidFill>
                  <a:srgbClr val="E87BA4"/>
                </a:solidFill>
                <a:latin typeface="Calibri"/>
              </a:rPr>
              <a:t>Olivia</a:t>
            </a:r>
            <a:r>
              <a:rPr sz="900" b="0" i="0">
                <a:solidFill>
                  <a:srgbClr val="1E1A14"/>
                </a:solidFill>
                <a:latin typeface="Calibri"/>
              </a:rPr>
              <a:t> — </a:t>
            </a:r>
            <a:r>
              <a:rPr sz="900" b="0" i="0">
                <a:solidFill>
                  <a:srgbClr val="1E1A14"/>
                </a:solidFill>
                <a:latin typeface="Calibri"/>
              </a:rPr>
              <a:t>Jillian’s got a point about no trade data backing the freighter claim — but that’s exactly why it’s not just a clip. If markets were only reacting to inflation or energy shocks, they’d be flat, not screaming at 8% yields and bond collapses. The real panic isn’t in the numbers — it’s in the silence. No one’s reporting port delays, no shipping logs show reroutes. So when a single vessel gets armed in the Strait, and no one else confirms it, that’s not noise — it’s the market realizing trade isn’t safe. And when you lose one node, the whole system fails. That’s what’s going on.</a:t>
            </a:r>
          </a:p>
        </p:txBody>
      </p:sp>
      <p:sp>
        <p:nvSpPr>
          <p:cNvPr id="8" name="Rectangle 7"/>
          <p:cNvSpPr/>
          <p:nvPr/>
        </p:nvSpPr>
        <p:spPr>
          <a:xfrm>
            <a:off x="6301587" y="1181434"/>
            <a:ext cx="27432" cy="982705"/>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6301587" y="3204495"/>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301587" y="3636121"/>
            <a:ext cx="27432" cy="1310274"/>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301587" y="5986752"/>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1109441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How the room got there</a:t>
            </a:r>
          </a:p>
        </p:txBody>
      </p:sp>
      <p:sp>
        <p:nvSpPr>
          <p:cNvPr id="3" name="Rectangle 2"/>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978408"/>
            <a:ext cx="5341467" cy="5468112"/>
          </a:xfrm>
          <a:prstGeom prst="rect">
            <a:avLst/>
          </a:prstGeom>
          <a:noFill/>
        </p:spPr>
        <p:txBody>
          <a:bodyPr wrap="square" anchor="t" lIns="0" rIns="0" tIns="0" bIns="0"/>
          <a:lstStyle/>
          <a:p>
            <a:pPr algn="l">
              <a:lnSpc>
                <a:spcPct val="100000"/>
              </a:lnSpc>
              <a:spcAft>
                <a:spcPts val="500"/>
              </a:spcAft>
              <a:buNone/>
            </a:pPr>
            <a:r>
              <a:rPr sz="850" b="0" i="0">
                <a:solidFill>
                  <a:srgbClr val="615D56"/>
                </a:solidFill>
                <a:latin typeface="Calibri"/>
              </a:rPr>
              <a:t>4   </a:t>
            </a:r>
            <a:r>
              <a:rPr sz="720" b="0" i="0">
                <a:solidFill>
                  <a:srgbClr val="EDA100"/>
                </a:solidFill>
                <a:latin typeface="Calibri"/>
              </a:rPr>
              <a:t>● </a:t>
            </a:r>
            <a:r>
              <a:rPr sz="900" b="1" i="0">
                <a:solidFill>
                  <a:srgbClr val="EDA100"/>
                </a:solidFill>
                <a:latin typeface="Calibri"/>
              </a:rPr>
              <a:t>Samuel</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World markets this week aren’t reacting to supply shocks — they’re reacting to a single, unverified YouTube clip about a civilian freighter with Marines on board. No shipping data, no military logs, no trade route disruptions confirm that any chokepoint has been weaponized. The real driver is bond yields spiking due to energy price shocks, not a global trade collapse. And if someone’s panicking over a vessel in the Strait of Hormuz, they’ve never seen a container ship stuck in a port for three days because of a storm — or a port closed for weeks because of a labor strike. That’s the real unspoken shock.</a:t>
            </a:r>
          </a:p>
          <a:p>
            <a:pPr algn="l" marL="182880" indent="-182880">
              <a:lnSpc>
                <a:spcPct val="100000"/>
              </a:lnSpc>
              <a:spcBef>
                <a:spcPts val="400"/>
              </a:spcBef>
              <a:spcAft>
                <a:spcPts val="1200"/>
              </a:spcAft>
              <a:buFont typeface="Arial"/>
              <a:buChar char="•"/>
            </a:pPr>
            <a:r>
              <a:rPr sz="720" b="0" i="0">
                <a:solidFill>
                  <a:srgbClr val="2A78D6"/>
                </a:solidFill>
                <a:latin typeface="Calibri"/>
              </a:rPr>
              <a:t>● </a:t>
            </a:r>
            <a:r>
              <a:rPr sz="900" b="1" i="0">
                <a:solidFill>
                  <a:srgbClr val="2A78D6"/>
                </a:solidFill>
                <a:latin typeface="Calibri"/>
              </a:rPr>
              <a:t>Aleyna</a:t>
            </a:r>
            <a:r>
              <a:rPr sz="900" b="0" i="0">
                <a:solidFill>
                  <a:srgbClr val="1E1A14"/>
                </a:solidFill>
                <a:latin typeface="Calibri"/>
              </a:rPr>
              <a:t> — </a:t>
            </a:r>
            <a:r>
              <a:rPr sz="900" b="0" i="0">
                <a:solidFill>
                  <a:srgbClr val="1E1A14"/>
                </a:solidFill>
                <a:latin typeface="Calibri"/>
              </a:rPr>
              <a:t>Samuel’s point assumes that trade shocks are either absent or trivial—like a storm or a strike. But the Financial Times argues that energy price shocks are driving yields, and the Markets Weekly report confirms that central banks are hiking rates in response. Still, the unspoken risk is not in a port delay or a storm—it’s in the sudden militarization of a shipping node. When a civilian freighter is armed in the Strait of Hormuz, it’s not a drill. It’s a signal that chokepoints are now operational threats. If one vessel can be seized and weaponized, every lane is now a flashpoint. That’s what markets are pricing in—not inflation, not AI, but the collapse of logistics as a stable system. That’s what’s going on.</a:t>
            </a:r>
          </a:p>
          <a:p>
            <a:pPr algn="l">
              <a:lnSpc>
                <a:spcPct val="100000"/>
              </a:lnSpc>
              <a:spcBef>
                <a:spcPts val="1200"/>
              </a:spcBef>
              <a:spcAft>
                <a:spcPts val="500"/>
              </a:spcAft>
              <a:buNone/>
            </a:pPr>
            <a:r>
              <a:rPr sz="850" b="0" i="0">
                <a:solidFill>
                  <a:srgbClr val="615D56"/>
                </a:solidFill>
                <a:latin typeface="Calibri"/>
              </a:rPr>
              <a:t>5   </a:t>
            </a:r>
            <a:r>
              <a:rPr sz="720" b="0" i="0">
                <a:solidFill>
                  <a:srgbClr val="2A78D6"/>
                </a:solidFill>
                <a:latin typeface="Calibri"/>
              </a:rPr>
              <a:t>● </a:t>
            </a:r>
            <a:r>
              <a:rPr sz="900" b="1" i="0">
                <a:solidFill>
                  <a:srgbClr val="2A78D6"/>
                </a:solidFill>
                <a:latin typeface="Calibri"/>
              </a:rPr>
              <a:t>Aleyna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Samuel’s point assumes that trade shocks are either absent or trivial—like a storm or a strike. But the Financial Times argues that energy price shocks are driving yields, and the Markets Weekly report confirms that central banks are hiking rates in response. Still, the unspoken risk is not in a port delay or a storm—it’s in the sudden militarization of a shipping node. When a civilian freighter is armed in the Strait of Hormuz, it’s not a drill. It’s a signal that chokepoints are now operational threats. If one vessel can be seized and weaponized, every lane is now a flashpoint. That’s what markets are pricing in—not inflation, not AI, but the collapse of logistics as a stable system. That’s what’s going on.</a:t>
            </a:r>
          </a:p>
        </p:txBody>
      </p:sp>
      <p:sp>
        <p:nvSpPr>
          <p:cNvPr id="5" name="Rectangle 4"/>
          <p:cNvSpPr/>
          <p:nvPr/>
        </p:nvSpPr>
        <p:spPr>
          <a:xfrm>
            <a:off x="548640" y="1181434"/>
            <a:ext cx="27432" cy="1310274"/>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3671590"/>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4103216"/>
            <a:ext cx="27432" cy="1474058"/>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301587" y="978408"/>
            <a:ext cx="5341467" cy="5468112"/>
          </a:xfrm>
          <a:prstGeom prst="rect">
            <a:avLst/>
          </a:prstGeom>
          <a:noFill/>
        </p:spPr>
        <p:txBody>
          <a:bodyPr wrap="square" anchor="t" lIns="0" rIns="0" tIns="0" bIns="0"/>
          <a:lstStyle/>
          <a:p>
            <a:pPr algn="l" marL="182880" indent="-182880">
              <a:lnSpc>
                <a:spcPct val="100000"/>
              </a:lnSpc>
              <a:buFont typeface="Arial"/>
              <a:buChar char="•"/>
            </a:pPr>
            <a:r>
              <a:rPr sz="720" b="0" i="0">
                <a:solidFill>
                  <a:srgbClr val="1BAF7A"/>
                </a:solidFill>
                <a:latin typeface="Calibri"/>
              </a:rPr>
              <a:t>● </a:t>
            </a:r>
            <a:r>
              <a:rPr sz="900" b="1" i="0">
                <a:solidFill>
                  <a:srgbClr val="1BAF7A"/>
                </a:solidFill>
                <a:latin typeface="Calibri"/>
              </a:rPr>
              <a:t>Luna</a:t>
            </a:r>
            <a:r>
              <a:rPr sz="900" b="0" i="0">
                <a:solidFill>
                  <a:srgbClr val="1E1A14"/>
                </a:solidFill>
                <a:latin typeface="Calibri"/>
              </a:rPr>
              <a:t> — </a:t>
            </a:r>
            <a:r>
              <a:rPr sz="900" b="0" i="0">
                <a:solidFill>
                  <a:srgbClr val="1E1A14"/>
                </a:solidFill>
                <a:latin typeface="Calibri"/>
              </a:rPr>
              <a:t>World markets this week are reacting to the reallocation of military assets into high-threat maritime zones, as evidenced by the YouTube segment citing the U.S. military’s deployment of Marines onto the civilian freighter St. Helena in the Strait of Hormuz. That action, while unverified by shipping data or military logs, is directly referenced in the briefing and cited as a signal that chokepoints are now operational flashpoints. The Financial Times and MacroVoices do not dispute the strategic significance of such moves, and no source attributes the spike in bond yields to anything other than inflation or energy shocks — yet the market’s reaction to this specific event suggests it is pricing in systemic vulnerability in global trade. That is what’s happening.</a:t>
            </a:r>
          </a:p>
          <a:p>
            <a:pPr algn="l" marL="182880" indent="-182880">
              <a:lnSpc>
                <a:spcPct val="100000"/>
              </a:lnSpc>
              <a:spcBef>
                <a:spcPts val="400"/>
              </a:spcBef>
              <a:spcAft>
                <a:spcPts val="1200"/>
              </a:spcAft>
              <a:buFont typeface="Arial"/>
              <a:buChar char="•"/>
            </a:pPr>
            <a:r>
              <a:rPr sz="720" b="0" i="0">
                <a:solidFill>
                  <a:srgbClr val="EDA100"/>
                </a:solidFill>
                <a:latin typeface="Calibri"/>
              </a:rPr>
              <a:t>● </a:t>
            </a:r>
            <a:r>
              <a:rPr sz="900" b="1" i="0">
                <a:solidFill>
                  <a:srgbClr val="EDA100"/>
                </a:solidFill>
                <a:latin typeface="Calibri"/>
              </a:rPr>
              <a:t>Samuel</a:t>
            </a:r>
            <a:r>
              <a:rPr sz="900" b="0" i="0">
                <a:solidFill>
                  <a:srgbClr val="1E1A14"/>
                </a:solidFill>
                <a:latin typeface="Calibri"/>
              </a:rPr>
              <a:t> — </a:t>
            </a:r>
            <a:r>
              <a:rPr sz="900" b="0" i="0">
                <a:solidFill>
                  <a:srgbClr val="1E1A14"/>
                </a:solidFill>
                <a:latin typeface="Calibri"/>
              </a:rPr>
              <a:t>Aleyna’s whole case rests on a ghost—she says markets are pricing in the collapse of logistics because a civilian freighter got armed in the Strait of Hormuz. But no one reported a port closure, no shipping data shows reroutes, no insurers filed claims for route disruption. If that were a real systemic threat, we’d see cargo delays, insurance spikes, or fuel price jumps across the board. The only thing moving is bond yields—driven by energy shocks, not armed escorts. That’s the real unspoken shock: not trade collapse, but the market’s blind spot in ignoring the weather, the strike, the storm. And when you can’t see the rain, you panic over a single cloud.</a:t>
            </a:r>
          </a:p>
          <a:p>
            <a:pPr algn="l">
              <a:lnSpc>
                <a:spcPct val="100000"/>
              </a:lnSpc>
              <a:spcBef>
                <a:spcPts val="1200"/>
              </a:spcBef>
              <a:spcAft>
                <a:spcPts val="500"/>
              </a:spcAft>
              <a:buNone/>
            </a:pPr>
            <a:r>
              <a:rPr sz="850" b="0" i="0">
                <a:solidFill>
                  <a:srgbClr val="615D56"/>
                </a:solidFill>
                <a:latin typeface="Calibri"/>
              </a:rPr>
              <a:t>6   </a:t>
            </a:r>
            <a:r>
              <a:rPr sz="720" b="0" i="0">
                <a:solidFill>
                  <a:srgbClr val="E87BA4"/>
                </a:solidFill>
                <a:latin typeface="Calibri"/>
              </a:rPr>
              <a:t>● </a:t>
            </a:r>
            <a:r>
              <a:rPr sz="900" b="1" i="0">
                <a:solidFill>
                  <a:srgbClr val="E87BA4"/>
                </a:solidFill>
                <a:latin typeface="Calibri"/>
              </a:rPr>
              <a:t>Olivia</a:t>
            </a:r>
            <a:r>
              <a:rPr sz="900" b="0" i="0">
                <a:solidFill>
                  <a:srgbClr val="615D56"/>
                </a:solidFill>
                <a:latin typeface="Calibri"/>
              </a:rPr>
              <a:t> claimed   </a:t>
            </a:r>
            <a:r>
              <a:rPr sz="750" b="0" i="0">
                <a:solidFill>
                  <a:srgbClr val="615D56"/>
                </a:solidFill>
                <a:latin typeface="Calibri"/>
              </a:rPr>
              <a:t>Unresolved</a:t>
            </a:r>
          </a:p>
          <a:p>
            <a:pPr algn="l" marL="164592">
              <a:lnSpc>
                <a:spcPct val="100000"/>
              </a:lnSpc>
              <a:spcAft>
                <a:spcPts val="600"/>
              </a:spcAft>
              <a:buNone/>
            </a:pPr>
            <a:r>
              <a:rPr sz="1100" b="0" i="1">
                <a:solidFill>
                  <a:srgbClr val="615D56"/>
                </a:solidFill>
                <a:latin typeface="Cambria"/>
              </a:rPr>
              <a:t>Jillian’s got a point about no trade data backing the freighter claim — but that’s exactly why it’s not just a clip. If markets were only reacting to inflation or energy shocks, they’d be flat, not screaming at 8% yields and bond collapses. The real panic isn’t in the numbers — it’s in the silence. No one’s reporting port delays, no shipping logs show reroutes. So when a single vessel gets armed in the Strait, and no one else confirms it, that’s not noise — it’s the market realizing trade isn’t safe. And when you lose one node, the whole system fails. That’s what’s going on.</a:t>
            </a:r>
          </a:p>
          <a:p>
            <a:pPr algn="l" marL="182880" indent="-182880">
              <a:lnSpc>
                <a:spcPct val="100000"/>
              </a:lnSpc>
              <a:spcBef>
                <a:spcPts val="400"/>
              </a:spcBef>
              <a:spcAft>
                <a:spcPts val="1200"/>
              </a:spcAft>
              <a:buFont typeface="Arial"/>
              <a:buChar char="•"/>
            </a:pPr>
            <a:r>
              <a:rPr sz="720" b="0" i="0">
                <a:solidFill>
                  <a:srgbClr val="EB6834"/>
                </a:solidFill>
                <a:latin typeface="Calibri"/>
              </a:rPr>
              <a:t>● </a:t>
            </a:r>
            <a:r>
              <a:rPr sz="900" b="1" i="0">
                <a:solidFill>
                  <a:srgbClr val="EB6834"/>
                </a:solidFill>
                <a:latin typeface="Calibri"/>
              </a:rPr>
              <a:t>Jillian</a:t>
            </a:r>
            <a:r>
              <a:rPr sz="900" b="0" i="0">
                <a:solidFill>
                  <a:srgbClr val="1E1A14"/>
                </a:solidFill>
                <a:latin typeface="Calibri"/>
              </a:rPr>
              <a:t> — </a:t>
            </a:r>
            <a:r>
              <a:rPr sz="900" b="0" i="0">
                <a:solidFill>
                  <a:srgbClr val="1E1A14"/>
                </a:solidFill>
                <a:latin typeface="Calibri"/>
              </a:rPr>
              <a:t>The market isn’t panicking over trade instability — it’s pricing in inflation and energy shocks, which are backed by shipping data showing rising fuel costs and port congestion. The freighter incident is a single, unverified claim with no supporting logs or trade volume shifts. If trade were truly collapsing, we’d see reroutes, delays, or insurance spikes — not just a YouTube clip and a narrative about silence. The yields are rising because of inflation, not because a vessel in the Strait of Hormuz just became a warship.</a:t>
            </a:r>
          </a:p>
        </p:txBody>
      </p:sp>
      <p:sp>
        <p:nvSpPr>
          <p:cNvPr id="9" name="Rectangle 8"/>
          <p:cNvSpPr/>
          <p:nvPr/>
        </p:nvSpPr>
        <p:spPr>
          <a:xfrm>
            <a:off x="6301587" y="3198298"/>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6301587" y="3629924"/>
            <a:ext cx="27432" cy="1146489"/>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6301587" y="5677244"/>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03</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Where the Sources Clash</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11094415"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Each source’s side on every disputed point. Blank cells are silence — the point was never addressed, which is where the room’s blind spots are.</a:t>
            </a:r>
          </a:p>
        </p:txBody>
      </p:sp>
      <p:sp>
        <p:nvSpPr>
          <p:cNvPr id="6" name="Rectangle 5"/>
          <p:cNvSpPr/>
          <p:nvPr/>
        </p:nvSpPr>
        <p:spPr>
          <a:xfrm>
            <a:off x="548640" y="1299421"/>
            <a:ext cx="91440" cy="91440"/>
          </a:xfrm>
          <a:prstGeom prst="rect">
            <a:avLst/>
          </a:prstGeom>
          <a:solidFill>
            <a:srgbClr val="2A7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For</a:t>
            </a:r>
          </a:p>
        </p:txBody>
      </p:sp>
      <p:sp>
        <p:nvSpPr>
          <p:cNvPr id="8" name="Rectangle 7"/>
          <p:cNvSpPr/>
          <p:nvPr/>
        </p:nvSpPr>
        <p:spPr>
          <a:xfrm>
            <a:off x="1417319" y="1299421"/>
            <a:ext cx="91440" cy="91440"/>
          </a:xfrm>
          <a:prstGeom prst="rect">
            <a:avLst/>
          </a:prstGeom>
          <a:solidFill>
            <a:srgbClr val="E34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554479"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Against</a:t>
            </a:r>
          </a:p>
        </p:txBody>
      </p:sp>
      <p:sp>
        <p:nvSpPr>
          <p:cNvPr id="10" name="Rectangle 9"/>
          <p:cNvSpPr/>
          <p:nvPr/>
        </p:nvSpPr>
        <p:spPr>
          <a:xfrm>
            <a:off x="2286000" y="1299421"/>
            <a:ext cx="91440" cy="91440"/>
          </a:xfrm>
          <a:prstGeom prst="rect">
            <a:avLst/>
          </a:prstGeom>
          <a:solidFill>
            <a:srgbClr val="C9C5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42316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Undecided</a:t>
            </a:r>
          </a:p>
        </p:txBody>
      </p:sp>
      <p:sp>
        <p:nvSpPr>
          <p:cNvPr id="12" name="Rectangle 11"/>
          <p:cNvSpPr/>
          <p:nvPr/>
        </p:nvSpPr>
        <p:spPr>
          <a:xfrm>
            <a:off x="3154680" y="1299421"/>
            <a:ext cx="91440" cy="91440"/>
          </a:xfrm>
          <a:prstGeom prst="rect">
            <a:avLst/>
          </a:prstGeom>
          <a:solidFill>
            <a:srgbClr val="F2F0EB"/>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9184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Silent</a:t>
            </a:r>
          </a:p>
        </p:txBody>
      </p:sp>
      <p:graphicFrame>
        <p:nvGraphicFramePr>
          <p:cNvPr id="14" name="Table 13"/>
          <p:cNvGraphicFramePr>
            <a:graphicFrameLocks noGrp="1"/>
          </p:cNvGraphicFramePr>
          <p:nvPr/>
        </p:nvGraphicFramePr>
        <p:xfrm>
          <a:off x="548640" y="1537165"/>
          <a:ext cx="11094408" cy="3405597"/>
        </p:xfrm>
        <a:graphic>
          <a:graphicData uri="http://schemas.openxmlformats.org/drawingml/2006/table">
            <a:tbl>
              <a:tblPr firstRow="0" bandRow="0">
                <a:tableStyleId>{5940675A-B579-460E-94D1-54222C63F5DA}</a:tableStyleId>
              </a:tblPr>
              <a:tblGrid>
                <a:gridCol w="2148840"/>
                <a:gridCol w="1118196"/>
                <a:gridCol w="1118196"/>
                <a:gridCol w="1118196"/>
                <a:gridCol w="1118196"/>
                <a:gridCol w="1118196"/>
                <a:gridCol w="1118196"/>
                <a:gridCol w="1118196"/>
                <a:gridCol w="1118196"/>
              </a:tblGrid>
              <a:tr h="1229325">
                <a:tc>
                  <a:txBody>
                    <a:bodyPr wrap="square"/>
                    <a:lstStyle/>
                    <a:p>
                      <a:pPr algn="l"/>
                    </a:p>
                  </a:txBody>
                  <a:tcPr marL="73152" marR="73152" marT="54864" marB="54864" anchor="t">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1. A Canada pursuing independent trade policies with China or Europe will lose economic and strategic integration with the US, weakening its national position.</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2. A Chinese military action against Taiwan could trigger a broader regional and global conflict, including a US-China war in Asia, with cascading effects on Ukraine and the Middle East.</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3. The US lacks sufficient military resources—such as interceptors and bunker fuel—to sustain a prolonged war with China, especially in the Pacific, due to strategic shortfalls.</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4. The rise in global bond yields is primarily driven by inflation concerns, particularly from energy price shocks, not by U.S. fiscal deficits or strong economic growth.</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5. AI-driven productivity growth is the most viable long-term solution to bond market pressures, not inflation or monetary expansion.</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6. The S&amp;P 500 is now heavily concentrated on AI growth, creating significant narrative and beta risk for passive investors.</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7. Agentic AI introduces stochastic outcomes, not deterministic equations, which presents both a challenge and a benefit in terms of adaptability and realism.</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8. The U.S. military has likely turned the civilian freighter St. Helena into an armed escort vessel to protect shipping in the Strait of Hormuz.</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r>
              <a:tr h="310896">
                <a:tc>
                  <a:txBody>
                    <a:bodyPr wrap="square"/>
                    <a:lstStyle/>
                    <a:p>
                      <a:pPr algn="r"/>
                      <a:r>
                        <a:rPr sz="800" b="0" i="0">
                          <a:solidFill>
                            <a:srgbClr val="1E1A14"/>
                          </a:solidFill>
                          <a:latin typeface="Calibri"/>
                        </a:rPr>
                        <a:t>MacroVoices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Macro Voices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Top Traders Unplugged</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The Market Huddle</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YouTube — Brent Johnson Milkshakes Pod</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r>
              <a:tr h="310896">
                <a:tc>
                  <a:txBody>
                    <a:bodyPr wrap="square"/>
                    <a:lstStyle/>
                    <a:p>
                      <a:pPr algn="r"/>
                      <a:r>
                        <a:rPr sz="800" b="0" i="0">
                          <a:solidFill>
                            <a:srgbClr val="1E1A14"/>
                          </a:solidFill>
                          <a:latin typeface="Calibri"/>
                        </a:rPr>
                        <a:t>YouTube — Markets Unscripted</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YouTube — Excess Returns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bl>
          </a:graphicData>
        </a:graphic>
      </p:graphicFrame>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03</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Where the Sources Clash</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11094415"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Each source’s side on every disputed point. Blank cells are silence — the point was never addressed, which is where the room’s blind spots are.</a:t>
            </a:r>
          </a:p>
        </p:txBody>
      </p:sp>
      <p:sp>
        <p:nvSpPr>
          <p:cNvPr id="6" name="Rectangle 5"/>
          <p:cNvSpPr/>
          <p:nvPr/>
        </p:nvSpPr>
        <p:spPr>
          <a:xfrm>
            <a:off x="548640" y="1299421"/>
            <a:ext cx="91440" cy="91440"/>
          </a:xfrm>
          <a:prstGeom prst="rect">
            <a:avLst/>
          </a:prstGeom>
          <a:solidFill>
            <a:srgbClr val="2A7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8580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For</a:t>
            </a:r>
          </a:p>
        </p:txBody>
      </p:sp>
      <p:sp>
        <p:nvSpPr>
          <p:cNvPr id="8" name="Rectangle 7"/>
          <p:cNvSpPr/>
          <p:nvPr/>
        </p:nvSpPr>
        <p:spPr>
          <a:xfrm>
            <a:off x="1417319" y="1299421"/>
            <a:ext cx="91440" cy="91440"/>
          </a:xfrm>
          <a:prstGeom prst="rect">
            <a:avLst/>
          </a:prstGeom>
          <a:solidFill>
            <a:srgbClr val="E3494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554479"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Against</a:t>
            </a:r>
          </a:p>
        </p:txBody>
      </p:sp>
      <p:sp>
        <p:nvSpPr>
          <p:cNvPr id="10" name="Rectangle 9"/>
          <p:cNvSpPr/>
          <p:nvPr/>
        </p:nvSpPr>
        <p:spPr>
          <a:xfrm>
            <a:off x="2286000" y="1299421"/>
            <a:ext cx="91440" cy="91440"/>
          </a:xfrm>
          <a:prstGeom prst="rect">
            <a:avLst/>
          </a:prstGeom>
          <a:solidFill>
            <a:srgbClr val="C9C5B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42316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Undecided</a:t>
            </a:r>
          </a:p>
        </p:txBody>
      </p:sp>
      <p:sp>
        <p:nvSpPr>
          <p:cNvPr id="12" name="Rectangle 11"/>
          <p:cNvSpPr/>
          <p:nvPr/>
        </p:nvSpPr>
        <p:spPr>
          <a:xfrm>
            <a:off x="3154680" y="1299421"/>
            <a:ext cx="91440" cy="91440"/>
          </a:xfrm>
          <a:prstGeom prst="rect">
            <a:avLst/>
          </a:prstGeom>
          <a:solidFill>
            <a:srgbClr val="F2F0EB"/>
          </a:solidFill>
          <a:ln w="9525">
            <a:solidFill>
              <a:srgbClr val="DDDAD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291840" y="1262845"/>
            <a:ext cx="914400" cy="182880"/>
          </a:xfrm>
          <a:prstGeom prst="rect">
            <a:avLst/>
          </a:prstGeom>
          <a:noFill/>
        </p:spPr>
        <p:txBody>
          <a:bodyPr wrap="square" anchor="t" lIns="0" rIns="0" tIns="0" bIns="0"/>
          <a:lstStyle/>
          <a:p>
            <a:pPr algn="l">
              <a:lnSpc>
                <a:spcPct val="100000"/>
              </a:lnSpc>
              <a:buNone/>
            </a:pPr>
            <a:r>
              <a:rPr sz="750" b="0" i="0">
                <a:solidFill>
                  <a:srgbClr val="615D56"/>
                </a:solidFill>
                <a:latin typeface="Calibri"/>
              </a:rPr>
              <a:t>Silent</a:t>
            </a:r>
          </a:p>
        </p:txBody>
      </p:sp>
      <p:graphicFrame>
        <p:nvGraphicFramePr>
          <p:cNvPr id="14" name="Table 13"/>
          <p:cNvGraphicFramePr>
            <a:graphicFrameLocks noGrp="1"/>
          </p:cNvGraphicFramePr>
          <p:nvPr/>
        </p:nvGraphicFramePr>
        <p:xfrm>
          <a:off x="548640" y="1537165"/>
          <a:ext cx="11094408" cy="3857127"/>
        </p:xfrm>
        <a:graphic>
          <a:graphicData uri="http://schemas.openxmlformats.org/drawingml/2006/table">
            <a:tbl>
              <a:tblPr firstRow="0" bandRow="0">
                <a:tableStyleId>{5940675A-B579-460E-94D1-54222C63F5DA}</a:tableStyleId>
              </a:tblPr>
              <a:tblGrid>
                <a:gridCol w="2148840"/>
                <a:gridCol w="1118196"/>
                <a:gridCol w="1118196"/>
                <a:gridCol w="1118196"/>
                <a:gridCol w="1118196"/>
                <a:gridCol w="1118196"/>
                <a:gridCol w="1118196"/>
                <a:gridCol w="1118196"/>
                <a:gridCol w="1118196"/>
              </a:tblGrid>
              <a:tr h="1229325">
                <a:tc>
                  <a:txBody>
                    <a:bodyPr wrap="square"/>
                    <a:lstStyle/>
                    <a:p>
                      <a:pPr algn="l"/>
                    </a:p>
                  </a:txBody>
                  <a:tcPr marL="73152" marR="73152" marT="54864" marB="54864" anchor="t">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1. A Canada pursuing independent trade policies with China or Europe will lose economic and strategic integration with the US, weakening its national position.</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2. A Chinese military action against Taiwan could trigger a broader regional and global conflict, including a US-China war in Asia, with cascading effects on Ukraine and the Middle East.</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3. The US lacks sufficient military resources—such as interceptors and bunker fuel—to sustain a prolonged war with China, especially in the Pacific, due to strategic shortfalls.</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4. The rise in global bond yields is primarily driven by inflation concerns, particularly from energy price shocks, not by U.S. fiscal deficits or strong economic growth.</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5. AI-driven productivity growth is the most viable long-term solution to bond market pressures, not inflation or monetary expansion.</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6. The S&amp;P 500 is now heavily concentrated on AI growth, creating significant narrative and beta risk for passive investors.</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7. Agentic AI introduces stochastic outcomes, not deterministic equations, which presents both a challenge and a benefit in terms of adaptability and realism.</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r>
                        <a:rPr sz="750" b="0" i="0">
                          <a:solidFill>
                            <a:srgbClr val="615D56"/>
                          </a:solidFill>
                          <a:latin typeface="Calibri"/>
                        </a:rPr>
                        <a:t>8. The U.S. military has likely turned the civilian freighter St. Helena into an armed escort vessel to protect shipping in the Strait of Hormuz.</a:t>
                      </a:r>
                    </a:p>
                  </a:txBody>
                  <a:tcPr marL="54864" marR="54864" marT="54864" marB="54864" anchor="b">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r>
              <a:tr h="310896">
                <a:tc>
                  <a:txBody>
                    <a:bodyPr wrap="square"/>
                    <a:lstStyle/>
                    <a:p>
                      <a:pPr algn="r"/>
                      <a:r>
                        <a:rPr sz="800" b="0" i="0">
                          <a:solidFill>
                            <a:srgbClr val="1E1A14"/>
                          </a:solidFill>
                          <a:latin typeface="Calibri"/>
                        </a:rPr>
                        <a:t>Crowded Market Report</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536661">
                <a:tc>
                  <a:txBody>
                    <a:bodyPr wrap="square"/>
                    <a:lstStyle/>
                    <a:p>
                      <a:pPr algn="r"/>
                      <a:r>
                        <a:rPr sz="800" b="0" i="0">
                          <a:solidFill>
                            <a:srgbClr val="1E1A14"/>
                          </a:solidFill>
                          <a:latin typeface="Calibri"/>
                        </a:rPr>
                        <a:t>YouTube — What's Going on With Shipping — 2026-09-29 - WTH Did the U.S. Military Turn a Civilian Freighter into an Armed Escort</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E34948"/>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r>
              <a:tr h="310896">
                <a:tc>
                  <a:txBody>
                    <a:bodyPr wrap="square"/>
                    <a:lstStyle/>
                    <a:p>
                      <a:pPr algn="r"/>
                      <a:r>
                        <a:rPr sz="800" b="0" i="0">
                          <a:solidFill>
                            <a:srgbClr val="1E1A14"/>
                          </a:solidFill>
                          <a:latin typeface="Calibri"/>
                        </a:rPr>
                        <a:t>YouTube — Markets Weekly</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2A78D6"/>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Excess Returns</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C9C5BD"/>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536661">
                <a:tc>
                  <a:txBody>
                    <a:bodyPr wrap="square"/>
                    <a:lstStyle/>
                    <a:p>
                      <a:pPr algn="r"/>
                      <a:r>
                        <a:rPr sz="800" b="0" i="0">
                          <a:solidFill>
                            <a:srgbClr val="1E1A14"/>
                          </a:solidFill>
                          <a:latin typeface="Calibri"/>
                        </a:rPr>
                        <a:t>YouTube — What's Going on With Shipping — How Virginia Built the East Coast’s Most Efficient Maritime Hub</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The Monetary Matters Network</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r h="310896">
                <a:tc>
                  <a:txBody>
                    <a:bodyPr wrap="square"/>
                    <a:lstStyle/>
                    <a:p>
                      <a:pPr algn="r"/>
                      <a:r>
                        <a:rPr sz="800" b="0" i="0">
                          <a:solidFill>
                            <a:srgbClr val="1E1A14"/>
                          </a:solidFill>
                          <a:latin typeface="Calibri"/>
                        </a:rPr>
                        <a:t>Iowa PBS — Market to Market podcast</a:t>
                      </a:r>
                    </a:p>
                  </a:txBody>
                  <a:tcPr marL="73152" marR="73152" marT="54864" marB="54864" anchor="ctr">
                    <a:lnL w="19050">
                      <a:solidFill>
                        <a:srgbClr val="FCFAF5"/>
                      </a:solidFill>
                    </a:lnL>
                    <a:lnR w="19050">
                      <a:solidFill>
                        <a:srgbClr val="FCFAF5"/>
                      </a:solidFill>
                    </a:lnR>
                    <a:lnT w="19050">
                      <a:solidFill>
                        <a:srgbClr val="FCFAF5"/>
                      </a:solidFill>
                    </a:lnT>
                    <a:lnB w="19050">
                      <a:solidFill>
                        <a:srgbClr val="FCFAF5"/>
                      </a:solidFill>
                    </a:lnB>
                    <a:solidFill>
                      <a:srgbClr val="FCFAF5"/>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c>
                  <a:txBody>
                    <a:bodyPr wrap="square"/>
                    <a:lstStyle/>
                    <a:p>
                      <a:pPr algn="l"/>
                    </a:p>
                  </a:txBody>
                  <a:tcPr marL="73152" marR="73152" marT="54864" marB="54864" anchor="t">
                    <a:lnL w="25400">
                      <a:solidFill>
                        <a:srgbClr val="FCFAF5"/>
                      </a:solidFill>
                    </a:lnL>
                    <a:lnR w="25400">
                      <a:solidFill>
                        <a:srgbClr val="FCFAF5"/>
                      </a:solidFill>
                    </a:lnR>
                    <a:lnT w="25400">
                      <a:solidFill>
                        <a:srgbClr val="FCFAF5"/>
                      </a:solidFill>
                    </a:lnT>
                    <a:lnB w="25400">
                      <a:solidFill>
                        <a:srgbClr val="FCFAF5"/>
                      </a:solidFill>
                    </a:lnB>
                    <a:solidFill>
                      <a:srgbClr val="F2F0EB"/>
                    </a:solidFill>
                  </a:tcPr>
                </a:tc>
              </a:tr>
            </a:tbl>
          </a:graphicData>
        </a:graphic>
      </p:graphicFrame>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MacroVoices</a:t>
            </a:r>
          </a:p>
          <a:p>
            <a:pPr algn="l">
              <a:lnSpc>
                <a:spcPct val="100000"/>
              </a:lnSpc>
              <a:spcAft>
                <a:spcPts val="600"/>
              </a:spcAft>
              <a:buNone/>
            </a:pPr>
            <a:r>
              <a:rPr sz="700" b="0" i="0">
                <a:solidFill>
                  <a:srgbClr val="615D56"/>
                </a:solidFill>
                <a:latin typeface="Calibri"/>
              </a:rPr>
              <a:t>2026-09-25 - MacroVoices #551 Michael Every Decoding The Global Geopolitical Puzzle (Part 2).txt</a:t>
            </a:r>
          </a:p>
          <a:p>
            <a:pPr algn="l">
              <a:lnSpc>
                <a:spcPct val="100000"/>
              </a:lnSpc>
              <a:spcAft>
                <a:spcPts val="600"/>
              </a:spcAft>
              <a:buNone/>
            </a:pPr>
            <a:r>
              <a:rPr sz="950" b="0" i="0">
                <a:solidFill>
                  <a:srgbClr val="615D56"/>
                </a:solidFill>
                <a:latin typeface="Calibri"/>
              </a:rPr>
              <a:t>The source argues that global geopolitical tensions—particularly between the US and China—are deeply interconnected and systemic, with cascading risks across military, economic, and financial domains. It contends that strategic autonomy by Canada, AI competition, and the fragility of US military and financial systems create a volatile environment where conflict is likely to escalate beyond regional boundaries, necessitating new forms of strategic restraint and cooperation to avoid global catastrophe.</a:t>
            </a:r>
          </a:p>
          <a:p>
            <a:pPr algn="l" marL="182880" indent="-182880">
              <a:lnSpc>
                <a:spcPct val="100000"/>
              </a:lnSpc>
              <a:spcBef>
                <a:spcPts val="300"/>
              </a:spcBef>
              <a:buFont typeface="Arial"/>
              <a:buChar char="•"/>
            </a:pPr>
            <a:r>
              <a:rPr sz="900" b="0" i="0">
                <a:solidFill>
                  <a:srgbClr val="1E1A14"/>
                </a:solidFill>
                <a:latin typeface="Calibri"/>
              </a:rPr>
              <a:t>The US will not accept a Canada that drifts away geopolitically, as such a move would create a long, undefended border and undermine US strategic security.</a:t>
            </a:r>
            <a:r>
              <a:rPr sz="900" b="0" i="0">
                <a:solidFill>
                  <a:srgbClr val="615D56"/>
                </a:solidFill>
                <a:latin typeface="Calibri"/>
              </a:rPr>
              <a:t> — “Directly stated in the source as a core strategic concern for US-Canada relations.”</a:t>
            </a:r>
          </a:p>
          <a:p>
            <a:pPr algn="l" marL="182880" indent="-182880">
              <a:lnSpc>
                <a:spcPct val="100000"/>
              </a:lnSpc>
              <a:spcBef>
                <a:spcPts val="300"/>
              </a:spcBef>
              <a:buFont typeface="Arial"/>
              <a:buChar char="•"/>
            </a:pPr>
            <a:r>
              <a:rPr sz="900" b="0" i="0">
                <a:solidFill>
                  <a:srgbClr val="1E1A14"/>
                </a:solidFill>
                <a:latin typeface="Calibri"/>
              </a:rPr>
              <a:t>Canada's military war game simulations indicate a strategic retreat into defensive, asymmetric warfare rather than a viable alliance with the US.</a:t>
            </a:r>
            <a:r>
              <a:rPr sz="900" b="0" i="0">
                <a:solidFill>
                  <a:srgbClr val="615D56"/>
                </a:solidFill>
                <a:latin typeface="Calibri"/>
              </a:rPr>
              <a:t> — “Explicitly mentioned as revealing Canada's internal strategic posture in response to potential US military scenarios.”</a:t>
            </a:r>
          </a:p>
          <a:p>
            <a:pPr algn="l" marL="182880" indent="-182880">
              <a:lnSpc>
                <a:spcPct val="100000"/>
              </a:lnSpc>
              <a:spcBef>
                <a:spcPts val="300"/>
              </a:spcBef>
              <a:buFont typeface="Arial"/>
              <a:buChar char="•"/>
            </a:pPr>
            <a:r>
              <a:rPr sz="900" b="0" i="0">
                <a:solidFill>
                  <a:srgbClr val="1E1A14"/>
                </a:solidFill>
                <a:latin typeface="Calibri"/>
              </a:rPr>
              <a:t>A Canada pursuing independent trade policies with China or Europe would lose economic and strategic integration with the US, weakening its national position.</a:t>
            </a:r>
            <a:r>
              <a:rPr sz="900" b="0" i="0">
                <a:solidFill>
                  <a:srgbClr val="615D56"/>
                </a:solidFill>
                <a:latin typeface="Calibri"/>
              </a:rPr>
              <a:t> — “Presented as a consequence of geopolitical divergence from US-aligned economic structures.”</a:t>
            </a:r>
          </a:p>
          <a:p>
            <a:pPr algn="l" marL="182880" indent="-182880">
              <a:lnSpc>
                <a:spcPct val="100000"/>
              </a:lnSpc>
              <a:spcBef>
                <a:spcPts val="300"/>
              </a:spcBef>
              <a:buFont typeface="Arial"/>
              <a:buChar char="•"/>
            </a:pPr>
            <a:r>
              <a:rPr sz="900" b="0" i="0">
                <a:solidFill>
                  <a:srgbClr val="1E1A14"/>
                </a:solidFill>
                <a:latin typeface="Calibri"/>
              </a:rPr>
              <a:t>The US-China geopolitical rivalry is a complex, interconnected constellation involving Russia, Iran, North Korea, and regional alliances, not a simple binary conflict.</a:t>
            </a:r>
            <a:r>
              <a:rPr sz="900" b="0" i="0">
                <a:solidFill>
                  <a:srgbClr val="615D56"/>
                </a:solidFill>
                <a:latin typeface="Calibri"/>
              </a:rPr>
              <a:t> — “Clearly articulated as the central framework for understanding the global strategic landscape.”</a:t>
            </a:r>
          </a:p>
          <a:p>
            <a:pPr algn="l" marL="182880" indent="-182880">
              <a:lnSpc>
                <a:spcPct val="100000"/>
              </a:lnSpc>
              <a:spcBef>
                <a:spcPts val="300"/>
              </a:spcBef>
              <a:buFont typeface="Arial"/>
              <a:buChar char="•"/>
            </a:pPr>
            <a:r>
              <a:rPr sz="900" b="0" i="0">
                <a:solidFill>
                  <a:srgbClr val="1E1A14"/>
                </a:solidFill>
                <a:latin typeface="Calibri"/>
              </a:rPr>
              <a:t>The US is attempting to rally global allies under a 'Dun Row' doctrine to counter Chinese, Russian, and Iranian influence, but faces resistance in Asia and Latin America.</a:t>
            </a:r>
            <a:r>
              <a:rPr sz="900" b="0" i="0">
                <a:solidFill>
                  <a:srgbClr val="615D56"/>
                </a:solidFill>
                <a:latin typeface="Calibri"/>
              </a:rPr>
              <a:t> — “Directly stated as a current US strategy with limited international buy-in.”</a:t>
            </a:r>
          </a:p>
          <a:p>
            <a:pPr algn="l" marL="182880" indent="-182880">
              <a:lnSpc>
                <a:spcPct val="100000"/>
              </a:lnSpc>
              <a:spcBef>
                <a:spcPts val="300"/>
              </a:spcBef>
              <a:buFont typeface="Arial"/>
              <a:buChar char="•"/>
            </a:pPr>
            <a:r>
              <a:rPr sz="900" b="0" i="0">
                <a:solidFill>
                  <a:srgbClr val="1E1A14"/>
                </a:solidFill>
                <a:latin typeface="Calibri"/>
              </a:rPr>
              <a:t>A Chinese invasion of Taiwan could trigger a broader regional and global conflict, including a US-China war in Asia, with cascading effects on Ukraine and the Middle East.</a:t>
            </a:r>
            <a:r>
              <a:rPr sz="900" b="0" i="0">
                <a:solidFill>
                  <a:srgbClr val="615D56"/>
                </a:solidFill>
                <a:latin typeface="Calibri"/>
              </a:rPr>
              <a:t> — “Repeated and emphasized as a high-risk scenario with global spillover consequences.”</a:t>
            </a:r>
          </a:p>
          <a:p>
            <a:pPr algn="l" marL="182880" indent="-182880">
              <a:lnSpc>
                <a:spcPct val="100000"/>
              </a:lnSpc>
              <a:spcBef>
                <a:spcPts val="300"/>
              </a:spcBef>
              <a:buFont typeface="Arial"/>
              <a:buChar char="•"/>
            </a:pPr>
            <a:r>
              <a:rPr sz="900" b="0" i="0">
                <a:solidFill>
                  <a:srgbClr val="1E1A14"/>
                </a:solidFill>
                <a:latin typeface="Calibri"/>
              </a:rPr>
              <a:t>The US lacks sufficient military resources—such as interceptors and bunker fuel—to sustain a prolonged war with China, especially in the Pacific, due to strategic shortfalls.</a:t>
            </a:r>
            <a:r>
              <a:rPr sz="900" b="0" i="0">
                <a:solidFill>
                  <a:srgbClr val="615D56"/>
                </a:solidFill>
                <a:latin typeface="Calibri"/>
              </a:rPr>
              <a:t> — “Cited as a material limitation in US military readiness and capacity.”</a:t>
            </a:r>
          </a:p>
          <a:p>
            <a:pPr algn="l" marL="182880" indent="-182880">
              <a:lnSpc>
                <a:spcPct val="100000"/>
              </a:lnSpc>
              <a:spcBef>
                <a:spcPts val="300"/>
              </a:spcBef>
              <a:spcAft>
                <a:spcPts val="1200"/>
              </a:spcAft>
              <a:buFont typeface="Arial"/>
              <a:buChar char="•"/>
            </a:pPr>
            <a:r>
              <a:rPr sz="900" b="0" i="0">
                <a:solidFill>
                  <a:srgbClr val="1E1A14"/>
                </a:solidFill>
                <a:latin typeface="Calibri"/>
              </a:rPr>
              <a:t>A US-China AI arms race is emerging, with both sides risking escalation through military applications of AI, making arms limitation talks a plausible and necessary strategy.</a:t>
            </a:r>
            <a:r>
              <a:rPr sz="900" b="0" i="0">
                <a:solidFill>
                  <a:srgbClr val="615D56"/>
                </a:solidFill>
                <a:latin typeface="Calibri"/>
              </a:rPr>
              <a:t> — “Synthesized from multiple claims about AI competition and the need for de-escalation mechanisms.”</a:t>
            </a:r>
          </a:p>
        </p:txBody>
      </p:sp>
      <p:sp>
        <p:nvSpPr>
          <p:cNvPr id="6" name="Rectangle 5"/>
          <p:cNvSpPr/>
          <p:nvPr/>
        </p:nvSpPr>
        <p:spPr>
          <a:xfrm>
            <a:off x="548640" y="5876568"/>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Macro Voices</a:t>
            </a:r>
          </a:p>
          <a:p>
            <a:pPr algn="l">
              <a:lnSpc>
                <a:spcPct val="100000"/>
              </a:lnSpc>
              <a:spcAft>
                <a:spcPts val="600"/>
              </a:spcAft>
              <a:buNone/>
            </a:pPr>
            <a:r>
              <a:rPr sz="700" b="0" i="0">
                <a:solidFill>
                  <a:srgbClr val="615D56"/>
                </a:solidFill>
                <a:latin typeface="Calibri"/>
              </a:rPr>
              <a:t>2026-09-26 - MacroVoices #551 Michael Every Decoding The Global Geopolitical Puzzle (part 2).txt</a:t>
            </a:r>
          </a:p>
          <a:p>
            <a:pPr algn="l">
              <a:lnSpc>
                <a:spcPct val="100000"/>
              </a:lnSpc>
              <a:spcAft>
                <a:spcPts val="600"/>
              </a:spcAft>
              <a:buNone/>
            </a:pPr>
            <a:r>
              <a:rPr sz="950" b="0" i="0">
                <a:solidFill>
                  <a:srgbClr val="615D56"/>
                </a:solidFill>
                <a:latin typeface="Calibri"/>
              </a:rPr>
              <a:t>The source argues that global geopolitical tensions—particularly between the US and China—are complex, multi-dimensional, and increasingly shaped by technological competition, strategic realignments, and nuclear risks. It contends that the US faces significant strategic vulnerabilities in military readiness, technological dependence, and economic interdependence, while China employs asymmetric strategies such as open-source AI to challenge US dominance. As a result, the global order is entering a phase of heightened instability, where diplomatic deterrence, regional destabilization, and strategic realignments (e.g., Canada’s potential distancing from the US) are critical factors shaping future outcomes.</a:t>
            </a:r>
          </a:p>
          <a:p>
            <a:pPr algn="l" marL="182880" indent="-182880">
              <a:lnSpc>
                <a:spcPct val="100000"/>
              </a:lnSpc>
              <a:spcBef>
                <a:spcPts val="300"/>
              </a:spcBef>
              <a:buFont typeface="Arial"/>
              <a:buChar char="•"/>
            </a:pPr>
            <a:r>
              <a:rPr sz="900" b="0" i="0">
                <a:solidFill>
                  <a:srgbClr val="1E1A14"/>
                </a:solidFill>
                <a:latin typeface="Calibri"/>
              </a:rPr>
              <a:t>The US will not accept a Canada that drifts away geopolitically, as such a move would create a long, undefended border and undermine US strategic security.</a:t>
            </a:r>
            <a:r>
              <a:rPr sz="900" b="0" i="0">
                <a:solidFill>
                  <a:srgbClr val="615D56"/>
                </a:solidFill>
                <a:latin typeface="Calibri"/>
              </a:rPr>
              <a:t> — “Directly stated in the source as a core concern of US strategic interests.”</a:t>
            </a:r>
          </a:p>
          <a:p>
            <a:pPr algn="l" marL="182880" indent="-182880">
              <a:lnSpc>
                <a:spcPct val="100000"/>
              </a:lnSpc>
              <a:spcBef>
                <a:spcPts val="300"/>
              </a:spcBef>
              <a:buFont typeface="Arial"/>
              <a:buChar char="•"/>
            </a:pPr>
            <a:r>
              <a:rPr sz="900" b="0" i="0">
                <a:solidFill>
                  <a:srgbClr val="1E1A14"/>
                </a:solidFill>
                <a:latin typeface="Calibri"/>
              </a:rPr>
              <a:t>Canada's military war games simulating a US invasion reflect a strategic shift toward distancing from the US and aligning with Europe, which is economically unviable due to Canada's reliance on US markets for high-value industrial goods.</a:t>
            </a:r>
            <a:r>
              <a:rPr sz="900" b="0" i="0">
                <a:solidFill>
                  <a:srgbClr val="615D56"/>
                </a:solidFill>
                <a:latin typeface="Calibri"/>
              </a:rPr>
              <a:t> — “Presented as a strategic indicator of Canada's potential realignment, with economic constraints making such a shift impractical.”</a:t>
            </a:r>
          </a:p>
          <a:p>
            <a:pPr algn="l" marL="182880" indent="-182880">
              <a:lnSpc>
                <a:spcPct val="100000"/>
              </a:lnSpc>
              <a:spcBef>
                <a:spcPts val="300"/>
              </a:spcBef>
              <a:buFont typeface="Arial"/>
              <a:buChar char="•"/>
            </a:pPr>
            <a:r>
              <a:rPr sz="900" b="0" i="0">
                <a:solidFill>
                  <a:srgbClr val="1E1A14"/>
                </a:solidFill>
                <a:latin typeface="Calibri"/>
              </a:rPr>
              <a:t>The US-China geopolitical conflict is not a binary struggle but a complex constellation involving multiple actors, including Russia, Iran, North Korea, and regional powers, all engaged in strategic balancing and alliances.</a:t>
            </a:r>
            <a:r>
              <a:rPr sz="900" b="0" i="0">
                <a:solidFill>
                  <a:srgbClr val="615D56"/>
                </a:solidFill>
                <a:latin typeface="Calibri"/>
              </a:rPr>
              <a:t> — “Explicitly described as a multi-faceted conflict with interlocking regional dynamics.”</a:t>
            </a:r>
          </a:p>
          <a:p>
            <a:pPr algn="l" marL="182880" indent="-182880">
              <a:lnSpc>
                <a:spcPct val="100000"/>
              </a:lnSpc>
              <a:spcBef>
                <a:spcPts val="300"/>
              </a:spcBef>
              <a:buFont typeface="Arial"/>
              <a:buChar char="•"/>
            </a:pPr>
            <a:r>
              <a:rPr sz="900" b="0" i="0">
                <a:solidFill>
                  <a:srgbClr val="1E1A14"/>
                </a:solidFill>
                <a:latin typeface="Calibri"/>
              </a:rPr>
              <a:t>China's potential military action against Taiwan would trigger a wider conflict, potentially leading to a small-scale world war, given ongoing tensions in Ukraine, the Middle East, and the South China Sea.</a:t>
            </a:r>
            <a:r>
              <a:rPr sz="900" b="0" i="0">
                <a:solidFill>
                  <a:srgbClr val="615D56"/>
                </a:solidFill>
                <a:latin typeface="Calibri"/>
              </a:rPr>
              <a:t> — “Based on the current state of global tensions, the source argues such an action could destabilize the global order.”</a:t>
            </a:r>
          </a:p>
          <a:p>
            <a:pPr algn="l" marL="182880" indent="-182880">
              <a:lnSpc>
                <a:spcPct val="100000"/>
              </a:lnSpc>
              <a:spcBef>
                <a:spcPts val="300"/>
              </a:spcBef>
              <a:buFont typeface="Arial"/>
              <a:buChar char="•"/>
            </a:pPr>
            <a:r>
              <a:rPr sz="900" b="0" i="0">
                <a:solidFill>
                  <a:srgbClr val="1E1A14"/>
                </a:solidFill>
                <a:latin typeface="Calibri"/>
              </a:rPr>
              <a:t>The US lacks the military readiness to sustain a prolonged conflict with China in the Pacific, due to insufficient interceptors, bunker fuel, and strategic reserves, making diplomatic deterrence a critical priority.</a:t>
            </a:r>
            <a:r>
              <a:rPr sz="900" b="0" i="0">
                <a:solidFill>
                  <a:srgbClr val="615D56"/>
                </a:solidFill>
                <a:latin typeface="Calibri"/>
              </a:rPr>
              <a:t> — “Repeatedly emphasized as a key strategic limitation, with implications for US strategic planning.”</a:t>
            </a:r>
          </a:p>
          <a:p>
            <a:pPr algn="l" marL="182880" indent="-182880">
              <a:lnSpc>
                <a:spcPct val="100000"/>
              </a:lnSpc>
              <a:spcBef>
                <a:spcPts val="300"/>
              </a:spcBef>
              <a:buFont typeface="Arial"/>
              <a:buChar char="•"/>
            </a:pPr>
            <a:r>
              <a:rPr sz="900" b="0" i="0">
                <a:solidFill>
                  <a:srgbClr val="1E1A14"/>
                </a:solidFill>
                <a:latin typeface="Calibri"/>
              </a:rPr>
              <a:t>China may be using open-source AI models to undermine U.S. AI dominance by offering free, air-gapped alternatives that replicate U.S. frontier models.</a:t>
            </a:r>
            <a:r>
              <a:rPr sz="900" b="0" i="0">
                <a:solidFill>
                  <a:srgbClr val="615D56"/>
                </a:solidFill>
                <a:latin typeface="Calibri"/>
              </a:rPr>
              <a:t> — “Presented as a potential asymmetric strategy to erode US technological leadership.”</a:t>
            </a:r>
          </a:p>
          <a:p>
            <a:pPr algn="l" marL="182880" indent="-182880">
              <a:lnSpc>
                <a:spcPct val="100000"/>
              </a:lnSpc>
              <a:spcBef>
                <a:spcPts val="300"/>
              </a:spcBef>
              <a:buFont typeface="Arial"/>
              <a:buChar char="•"/>
            </a:pPr>
            <a:r>
              <a:rPr sz="900" b="0" i="0">
                <a:solidFill>
                  <a:srgbClr val="1E1A14"/>
                </a:solidFill>
                <a:latin typeface="Calibri"/>
              </a:rPr>
              <a:t>The U.S. is increasingly vulnerable to national security threats from Chinese technology, including AI and EVs, due to data mining and lack of control over proprietary systems.</a:t>
            </a:r>
            <a:r>
              <a:rPr sz="900" b="0" i="0">
                <a:solidFill>
                  <a:srgbClr val="615D56"/>
                </a:solidFill>
                <a:latin typeface="Calibri"/>
              </a:rPr>
              <a:t> — “Cited as a growing concern in the context of technological competition and data security.”</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marL="182880" indent="-182880">
              <a:lnSpc>
                <a:spcPct val="100000"/>
              </a:lnSpc>
              <a:spcAft>
                <a:spcPts val="1200"/>
              </a:spcAft>
              <a:buFont typeface="Arial"/>
              <a:buChar char="•"/>
            </a:pPr>
            <a:r>
              <a:rPr sz="900" b="0" i="0">
                <a:solidFill>
                  <a:srgbClr val="1E1A14"/>
                </a:solidFill>
                <a:latin typeface="Calibri"/>
              </a:rPr>
              <a:t>A first-strike nuclear offensive against Iran is being openly advocated by US politicians and remains a plausible, though highly risky, strategic option.</a:t>
            </a:r>
            <a:r>
              <a:rPr sz="900" b="0" i="0">
                <a:solidFill>
                  <a:srgbClr val="615D56"/>
                </a:solidFill>
                <a:latin typeface="Calibri"/>
              </a:rPr>
              <a:t> — “Directly stated as a current political and strategic consideration, despite its high risk.”</a:t>
            </a:r>
          </a:p>
        </p:txBody>
      </p:sp>
      <p:sp>
        <p:nvSpPr>
          <p:cNvPr id="6" name="Rectangle 5"/>
          <p:cNvSpPr/>
          <p:nvPr/>
        </p:nvSpPr>
        <p:spPr>
          <a:xfrm>
            <a:off x="548640" y="1473186"/>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YouTube — Markets Weekly</a:t>
            </a:r>
          </a:p>
          <a:p>
            <a:pPr algn="l">
              <a:lnSpc>
                <a:spcPct val="100000"/>
              </a:lnSpc>
              <a:spcAft>
                <a:spcPts val="600"/>
              </a:spcAft>
              <a:buNone/>
            </a:pPr>
            <a:r>
              <a:rPr sz="700" b="0" i="0">
                <a:solidFill>
                  <a:srgbClr val="615D56"/>
                </a:solidFill>
                <a:latin typeface="Calibri"/>
              </a:rPr>
              <a:t>2026-09-26 - Markets Weekly September 26, 2026.txt</a:t>
            </a:r>
          </a:p>
          <a:p>
            <a:pPr algn="l">
              <a:lnSpc>
                <a:spcPct val="100000"/>
              </a:lnSpc>
              <a:spcAft>
                <a:spcPts val="600"/>
              </a:spcAft>
              <a:buNone/>
            </a:pPr>
            <a:r>
              <a:rPr sz="950" b="0" i="0">
                <a:solidFill>
                  <a:srgbClr val="615D56"/>
                </a:solidFill>
                <a:latin typeface="Calibri"/>
              </a:rPr>
              <a:t>Bond yields are rising due to a global inflation-driven, hawkish Fed policy path, not due to domestic fiscal issues, strong growth, or AI issuance crowding out treasuries. The market is pricing in a higher-for-longer rate environment, and political developments suggest potential instability in the coming months.</a:t>
            </a:r>
          </a:p>
          <a:p>
            <a:pPr algn="l" marL="182880" indent="-182880">
              <a:lnSpc>
                <a:spcPct val="100000"/>
              </a:lnSpc>
              <a:spcBef>
                <a:spcPts val="300"/>
              </a:spcBef>
              <a:buFont typeface="Arial"/>
              <a:buChar char="•"/>
            </a:pPr>
            <a:r>
              <a:rPr sz="900" b="0" i="0">
                <a:solidFill>
                  <a:srgbClr val="1E1A14"/>
                </a:solidFill>
                <a:latin typeface="Calibri"/>
              </a:rPr>
              <a:t>Bond yields are surging due to the market pricing in a higher-for-longer path of Fed policy, including an additional 25 basis points in hikes and a shift to a more hawkish stance.</a:t>
            </a:r>
            <a:r>
              <a:rPr sz="900" b="0" i="0">
                <a:solidFill>
                  <a:srgbClr val="615D56"/>
                </a:solidFill>
                <a:latin typeface="Calibri"/>
              </a:rPr>
              <a:t> — “market now pricing in an extra 25 basis point hike and higher for longer trajectory”</a:t>
            </a:r>
          </a:p>
          <a:p>
            <a:pPr algn="l" marL="182880" indent="-182880">
              <a:lnSpc>
                <a:spcPct val="100000"/>
              </a:lnSpc>
              <a:spcBef>
                <a:spcPts val="300"/>
              </a:spcBef>
              <a:buFont typeface="Arial"/>
              <a:buChar char="•"/>
            </a:pPr>
            <a:r>
              <a:rPr sz="900" b="0" i="0">
                <a:solidFill>
                  <a:srgbClr val="1E1A14"/>
                </a:solidFill>
                <a:latin typeface="Calibri"/>
              </a:rPr>
              <a:t>The rise in yields is primarily driven by inflation concerns, particularly from energy price shocks, not by U.S. fiscal deficits or strong economic growth.</a:t>
            </a:r>
            <a:r>
              <a:rPr sz="900" b="0" i="0">
                <a:solidFill>
                  <a:srgbClr val="615D56"/>
                </a:solidFill>
                <a:latin typeface="Calibri"/>
              </a:rPr>
              <a:t> — “energy prices continuing to rise, diesel at all-time highs, market concerned about inflation”</a:t>
            </a:r>
          </a:p>
          <a:p>
            <a:pPr algn="l" marL="182880" indent="-182880">
              <a:lnSpc>
                <a:spcPct val="100000"/>
              </a:lnSpc>
              <a:spcBef>
                <a:spcPts val="300"/>
              </a:spcBef>
              <a:buFont typeface="Arial"/>
              <a:buChar char="•"/>
            </a:pPr>
            <a:r>
              <a:rPr sz="900" b="0" i="0">
                <a:solidFill>
                  <a:srgbClr val="1E1A14"/>
                </a:solidFill>
                <a:latin typeface="Calibri"/>
              </a:rPr>
              <a:t>The market's reaction to Fed policy is driven by Fed announcements, not by the 2-year yield, as evidenced by yield movements concentrated around Fed meetings.</a:t>
            </a:r>
            <a:r>
              <a:rPr sz="900" b="0" i="0">
                <a:solidFill>
                  <a:srgbClr val="615D56"/>
                </a:solidFill>
                <a:latin typeface="Calibri"/>
              </a:rPr>
              <a:t> — “yield movement happens around Fed meetings, not outside them”</a:t>
            </a:r>
          </a:p>
          <a:p>
            <a:pPr algn="l" marL="182880" indent="-182880">
              <a:lnSpc>
                <a:spcPct val="100000"/>
              </a:lnSpc>
              <a:spcBef>
                <a:spcPts val="300"/>
              </a:spcBef>
              <a:buFont typeface="Arial"/>
              <a:buChar char="•"/>
            </a:pPr>
            <a:r>
              <a:rPr sz="900" b="0" i="0">
                <a:solidFill>
                  <a:srgbClr val="1E1A14"/>
                </a:solidFill>
                <a:latin typeface="Calibri"/>
              </a:rPr>
              <a:t>Global bond yield increases, including in Germany and other developed economies, indicate a worldwide inflation-driven rate hike cycle, not a U.S.-specific phenomenon.</a:t>
            </a:r>
            <a:r>
              <a:rPr sz="900" b="0" i="0">
                <a:solidFill>
                  <a:srgbClr val="615D56"/>
                </a:solidFill>
                <a:latin typeface="Calibri"/>
              </a:rPr>
              <a:t> — “German bond yields surging, ECB and other central banks hiking”</a:t>
            </a:r>
          </a:p>
          <a:p>
            <a:pPr algn="l" marL="182880" indent="-182880">
              <a:lnSpc>
                <a:spcPct val="100000"/>
              </a:lnSpc>
              <a:spcBef>
                <a:spcPts val="300"/>
              </a:spcBef>
              <a:buFont typeface="Arial"/>
              <a:buChar char="•"/>
            </a:pPr>
            <a:r>
              <a:rPr sz="900" b="0" i="0">
                <a:solidFill>
                  <a:srgbClr val="1E1A14"/>
                </a:solidFill>
                <a:latin typeface="Calibri"/>
              </a:rPr>
              <a:t>The surge in AI-related corporate issuance does not significantly crowd out Treasuries, as swap spreads remain positive and there is no evidence of treasury yield compression.</a:t>
            </a:r>
            <a:r>
              <a:rPr sz="900" b="0" i="0">
                <a:solidFill>
                  <a:srgbClr val="615D56"/>
                </a:solidFill>
                <a:latin typeface="Calibri"/>
              </a:rPr>
              <a:t> — “no negative swap spreads, leverage buyers hedge with swaps and harvest spreads”</a:t>
            </a:r>
          </a:p>
          <a:p>
            <a:pPr algn="l" marL="182880" indent="-182880">
              <a:lnSpc>
                <a:spcPct val="100000"/>
              </a:lnSpc>
              <a:spcBef>
                <a:spcPts val="300"/>
              </a:spcBef>
              <a:spcAft>
                <a:spcPts val="1200"/>
              </a:spcAft>
              <a:buFont typeface="Arial"/>
              <a:buChar char="•"/>
            </a:pPr>
            <a:r>
              <a:rPr sz="900" b="0" i="0">
                <a:solidFill>
                  <a:srgbClr val="1E1A14"/>
                </a:solidFill>
                <a:latin typeface="Calibri"/>
              </a:rPr>
              <a:t>The U.S. economy is not experiencing strong growth, with GDP growth at 1.5% in the last quarter and AI demand largely driven by foreign imports, not domestic economic expansion.</a:t>
            </a:r>
            <a:r>
              <a:rPr sz="900" b="0" i="0">
                <a:solidFill>
                  <a:srgbClr val="615D56"/>
                </a:solidFill>
                <a:latin typeface="Calibri"/>
              </a:rPr>
              <a:t> — “US growth at 1.5%, AI demand flows to Taiwan and South Korea, not domestic industries”</a:t>
            </a:r>
          </a:p>
        </p:txBody>
      </p:sp>
      <p:sp>
        <p:nvSpPr>
          <p:cNvPr id="8" name="Rectangle 7"/>
          <p:cNvSpPr/>
          <p:nvPr/>
        </p:nvSpPr>
        <p:spPr>
          <a:xfrm>
            <a:off x="6301587" y="4668657"/>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Market Huddle</a:t>
            </a:r>
          </a:p>
          <a:p>
            <a:pPr algn="l">
              <a:lnSpc>
                <a:spcPct val="100000"/>
              </a:lnSpc>
              <a:spcAft>
                <a:spcPts val="600"/>
              </a:spcAft>
              <a:buNone/>
            </a:pPr>
            <a:r>
              <a:rPr sz="700" b="0" i="0">
                <a:solidFill>
                  <a:srgbClr val="615D56"/>
                </a:solidFill>
                <a:latin typeface="Calibri"/>
              </a:rPr>
              <a:t>2026-09-26 - THE REAL EDGE IS IN PEOPLES' HEADS (Guest Ahmed Husain).txt</a:t>
            </a:r>
          </a:p>
          <a:p>
            <a:pPr algn="l">
              <a:lnSpc>
                <a:spcPct val="100000"/>
              </a:lnSpc>
              <a:spcAft>
                <a:spcPts val="600"/>
              </a:spcAft>
              <a:buNone/>
            </a:pPr>
            <a:r>
              <a:rPr sz="950" b="0" i="0">
                <a:solidFill>
                  <a:srgbClr val="615D56"/>
                </a:solidFill>
                <a:latin typeface="Calibri"/>
              </a:rPr>
              <a:t>The speaker argues that the true edge in investing lies in human agency, long-term thinking, cognitive diversity, and personal development—particularly through self-reflection and alignment with personal goals—rather than in short-term market movements, technology, or data-driven momentum chasing. This shift is necessary due to systemic flaws in finance and the accelerating impact of AI and technology, which are reshaping investment opportunities and requiring a fundamental reorientation of how humans make financial decisions.</a:t>
            </a:r>
          </a:p>
          <a:p>
            <a:pPr algn="l" marL="182880" indent="-182880">
              <a:lnSpc>
                <a:spcPct val="100000"/>
              </a:lnSpc>
              <a:spcBef>
                <a:spcPts val="300"/>
              </a:spcBef>
              <a:buFont typeface="Arial"/>
              <a:buChar char="•"/>
            </a:pPr>
            <a:r>
              <a:rPr sz="900" b="0" i="0">
                <a:solidFill>
                  <a:srgbClr val="1E1A14"/>
                </a:solidFill>
                <a:latin typeface="Calibri"/>
              </a:rPr>
              <a:t>The real edge in investing lies in long-term, compound-driven wealth creation through human agency and time horizons, not in short-term market movements.</a:t>
            </a:r>
            <a:r>
              <a:rPr sz="900" b="0" i="0">
                <a:solidFill>
                  <a:srgbClr val="615D56"/>
                </a:solidFill>
                <a:latin typeface="Calibri"/>
              </a:rPr>
              <a:t> — “The real edge in investing lies not in short-term market movements but in long-term, compound-driven wealth creation through human agency and time horizons.”</a:t>
            </a:r>
          </a:p>
          <a:p>
            <a:pPr algn="l" marL="182880" indent="-182880">
              <a:lnSpc>
                <a:spcPct val="100000"/>
              </a:lnSpc>
              <a:spcBef>
                <a:spcPts val="300"/>
              </a:spcBef>
              <a:buFont typeface="Arial"/>
              <a:buChar char="•"/>
            </a:pPr>
            <a:r>
              <a:rPr sz="900" b="0" i="0">
                <a:solidFill>
                  <a:srgbClr val="1E1A14"/>
                </a:solidFill>
                <a:latin typeface="Calibri"/>
              </a:rPr>
              <a:t>The current financial system is structurally broken due to short-term performance pressures, leading to momentum chasing and a breakdown in long-term thinking.</a:t>
            </a:r>
            <a:r>
              <a:rPr sz="900" b="0" i="0">
                <a:solidFill>
                  <a:srgbClr val="615D56"/>
                </a:solidFill>
                <a:latin typeface="Calibri"/>
              </a:rPr>
              <a:t> — “The current financial system is structurally broken due to short-term performance pressures, forcing firms and investors to chase momentum instead of holding positions. The financial system's focus on short-term performance has led to a breakdown in long-term thinking, creating frequent, violent mini-bubbles.”</a:t>
            </a:r>
          </a:p>
          <a:p>
            <a:pPr algn="l" marL="182880" indent="-182880">
              <a:lnSpc>
                <a:spcPct val="100000"/>
              </a:lnSpc>
              <a:spcBef>
                <a:spcPts val="300"/>
              </a:spcBef>
              <a:buFont typeface="Arial"/>
              <a:buChar char="•"/>
            </a:pPr>
            <a:r>
              <a:rPr sz="900" b="0" i="0">
                <a:solidFill>
                  <a:srgbClr val="1E1A14"/>
                </a:solidFill>
                <a:latin typeface="Calibri"/>
              </a:rPr>
              <a:t>The proliferation of information and the rise of pod shops have diminished traditional market advantages, weakening institutional traders' ability to maintain an edge.</a:t>
            </a:r>
            <a:r>
              <a:rPr sz="900" b="0" i="0">
                <a:solidFill>
                  <a:srgbClr val="615D56"/>
                </a:solidFill>
                <a:latin typeface="Calibri"/>
              </a:rPr>
              <a:t> — “The proliferation of information and the rise of pod shops have eroded traditional market advantages, making it harder for institutional traders to maintain an edge.”</a:t>
            </a:r>
          </a:p>
          <a:p>
            <a:pPr algn="l" marL="182880" indent="-182880">
              <a:lnSpc>
                <a:spcPct val="100000"/>
              </a:lnSpc>
              <a:spcBef>
                <a:spcPts val="300"/>
              </a:spcBef>
              <a:buFont typeface="Arial"/>
              <a:buChar char="•"/>
            </a:pPr>
            <a:r>
              <a:rPr sz="900" b="0" i="0">
                <a:solidFill>
                  <a:srgbClr val="1E1A14"/>
                </a:solidFill>
                <a:latin typeface="Calibri"/>
              </a:rPr>
              <a:t>The true opportunity in investing is aligning capital with personal goals such as legacy-building for future generations, rather than predicting market movements.</a:t>
            </a:r>
            <a:r>
              <a:rPr sz="900" b="0" i="0">
                <a:solidFill>
                  <a:srgbClr val="615D56"/>
                </a:solidFill>
                <a:latin typeface="Calibri"/>
              </a:rPr>
              <a:t> — “The true opportunity in investing is not in predicting the next tick or Fed move, but in aligning money with personal goals like legacy-building for future generations.”</a:t>
            </a:r>
          </a:p>
          <a:p>
            <a:pPr algn="l" marL="182880" indent="-182880">
              <a:lnSpc>
                <a:spcPct val="100000"/>
              </a:lnSpc>
              <a:spcBef>
                <a:spcPts val="300"/>
              </a:spcBef>
              <a:buFont typeface="Arial"/>
              <a:buChar char="•"/>
            </a:pPr>
            <a:r>
              <a:rPr sz="900" b="0" i="0">
                <a:solidFill>
                  <a:srgbClr val="1E1A14"/>
                </a:solidFill>
                <a:latin typeface="Calibri"/>
              </a:rPr>
              <a:t>AI and technology are driving a transformative shift in the investment landscape, with significant value emerging outside traditional finance, particularly in Silicon Valley.</a:t>
            </a:r>
            <a:r>
              <a:rPr sz="900" b="0" i="0">
                <a:solidFill>
                  <a:srgbClr val="615D56"/>
                </a:solidFill>
                <a:latin typeface="Calibri"/>
              </a:rPr>
              <a:t> — “The rise of AI and technology has created a new investment landscape where big money is being made outside traditional finance, particularly in Silicon Valley. The world is undergoing a rapid transformation due to AI and technology, faster than any period in the past 27 years, requiring a shift in how humans approach investing and decision-making.”</a:t>
            </a:r>
          </a:p>
          <a:p>
            <a:pPr algn="l" marL="182880" indent="-182880">
              <a:lnSpc>
                <a:spcPct val="100000"/>
              </a:lnSpc>
              <a:spcBef>
                <a:spcPts val="300"/>
              </a:spcBef>
              <a:buFont typeface="Arial"/>
              <a:buChar char="•"/>
            </a:pPr>
            <a:r>
              <a:rPr sz="900" b="0" i="0">
                <a:solidFill>
                  <a:srgbClr val="1E1A14"/>
                </a:solidFill>
                <a:latin typeface="Calibri"/>
              </a:rPr>
              <a:t>AI is not a speculative bubble but a real, large-scale investment trend that will significantly drive GDP growth and requires analysis rather than dismissal.</a:t>
            </a:r>
            <a:r>
              <a:rPr sz="900" b="0" i="0">
                <a:solidFill>
                  <a:srgbClr val="615D56"/>
                </a:solidFill>
                <a:latin typeface="Calibri"/>
              </a:rPr>
              <a:t> — “The speaker does not view AI as a bubble but as a massive, trillion-dollar capital expenditure driving American GDP growth. The speaker believes AI is not a speculative bubble but a real, large-scale investment trend that requires analysis rather than dismissal.”</a:t>
            </a:r>
          </a:p>
        </p:txBody>
      </p:sp>
      <p:sp>
        <p:nvSpPr>
          <p:cNvPr id="6" name="TextBox 5"/>
          <p:cNvSpPr txBox="1"/>
          <p:nvPr/>
        </p:nvSpPr>
        <p:spPr>
          <a:xfrm>
            <a:off x="6301587" y="978408"/>
            <a:ext cx="5341467" cy="5468112"/>
          </a:xfrm>
          <a:prstGeom prst="rect">
            <a:avLst/>
          </a:prstGeom>
          <a:noFill/>
        </p:spPr>
        <p:txBody>
          <a:bodyPr wrap="square" anchor="t" lIns="0" rIns="0" tIns="0" bIns="0"/>
          <a:lstStyle/>
          <a:p>
            <a:pPr algn="l" marL="182880" indent="-182880">
              <a:lnSpc>
                <a:spcPct val="100000"/>
              </a:lnSpc>
              <a:buFont typeface="Arial"/>
              <a:buChar char="•"/>
            </a:pPr>
            <a:r>
              <a:rPr sz="900" b="0" i="0">
                <a:solidFill>
                  <a:srgbClr val="1E1A14"/>
                </a:solidFill>
                <a:latin typeface="Calibri"/>
              </a:rPr>
              <a:t>The real edge in markets stems from cognitive diversity and unique human perspectives, not from technology or data alone.</a:t>
            </a:r>
            <a:r>
              <a:rPr sz="900" b="0" i="0">
                <a:solidFill>
                  <a:srgbClr val="615D56"/>
                </a:solidFill>
                <a:latin typeface="Calibri"/>
              </a:rPr>
              <a:t> — “The speaker argues that the real edge in markets lies in people's cognitive diversity and unique perspectives, not in technology or data alone. The future of investing lies in cognitive diversity, including exposure to different perspectives and asset classes, to avoid filter bubbles and identify overlooked opportunities.”</a:t>
            </a:r>
          </a:p>
          <a:p>
            <a:pPr algn="l" marL="182880" indent="-182880">
              <a:lnSpc>
                <a:spcPct val="100000"/>
              </a:lnSpc>
              <a:spcBef>
                <a:spcPts val="300"/>
              </a:spcBef>
              <a:spcAft>
                <a:spcPts val="1200"/>
              </a:spcAft>
              <a:buFont typeface="Arial"/>
              <a:buChar char="•"/>
            </a:pPr>
            <a:r>
              <a:rPr sz="900" b="0" i="0">
                <a:solidFill>
                  <a:srgbClr val="1E1A14"/>
                </a:solidFill>
                <a:latin typeface="Calibri"/>
              </a:rPr>
              <a:t>Investors should build anti-fragile, diversified portfolios and avoid being 'married to one idea' to enhance resilience and long-term success.</a:t>
            </a:r>
            <a:r>
              <a:rPr sz="900" b="0" i="0">
                <a:solidFill>
                  <a:srgbClr val="615D56"/>
                </a:solidFill>
                <a:latin typeface="Calibri"/>
              </a:rPr>
              <a:t> — “The speaker emphasizes that investors should avoid being 'married to one idea' and instead build anti-fragile, diversified portfolios.”</a:t>
            </a:r>
          </a:p>
        </p:txBody>
      </p:sp>
      <p:sp>
        <p:nvSpPr>
          <p:cNvPr id="7" name="Rectangle 6"/>
          <p:cNvSpPr/>
          <p:nvPr/>
        </p:nvSpPr>
        <p:spPr>
          <a:xfrm>
            <a:off x="6301587" y="2208916"/>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YouTube — Brent Johnson Milkshakes Pod</a:t>
            </a:r>
          </a:p>
          <a:p>
            <a:pPr algn="l">
              <a:lnSpc>
                <a:spcPct val="100000"/>
              </a:lnSpc>
              <a:spcAft>
                <a:spcPts val="600"/>
              </a:spcAft>
              <a:buNone/>
            </a:pPr>
            <a:r>
              <a:rPr sz="700" b="0" i="0">
                <a:solidFill>
                  <a:srgbClr val="615D56"/>
                </a:solidFill>
                <a:latin typeface="Calibri"/>
              </a:rPr>
              <a:t>2026-09-27 - How the U.S. power move in Greenland impacts your Portfolio in the modern day Game of Thrones.txt</a:t>
            </a:r>
          </a:p>
          <a:p>
            <a:pPr algn="l">
              <a:lnSpc>
                <a:spcPct val="100000"/>
              </a:lnSpc>
              <a:spcAft>
                <a:spcPts val="600"/>
              </a:spcAft>
              <a:buNone/>
            </a:pPr>
            <a:r>
              <a:rPr sz="950" b="0" i="0">
                <a:solidFill>
                  <a:srgbClr val="615D56"/>
                </a:solidFill>
                <a:latin typeface="Calibri"/>
              </a:rPr>
              <a:t>The U.S. strategic expansion in Greenland—through enhanced military access and control of critical minerals—is reshaping global power dynamics and triggering significant shifts in financial markets, including rising critical metals prices, divergent equity performance, and potential currency volatility, all of which directly impact investor portfolios in the modern geopolitical landscape.</a:t>
            </a:r>
          </a:p>
          <a:p>
            <a:pPr algn="l" marL="182880" indent="-182880">
              <a:lnSpc>
                <a:spcPct val="100000"/>
              </a:lnSpc>
              <a:spcBef>
                <a:spcPts val="300"/>
              </a:spcBef>
              <a:buFont typeface="Arial"/>
              <a:buChar char="•"/>
            </a:pPr>
            <a:r>
              <a:rPr sz="900" b="0" i="0">
                <a:solidFill>
                  <a:srgbClr val="1E1A14"/>
                </a:solidFill>
                <a:latin typeface="Calibri"/>
              </a:rPr>
              <a:t>The U.S. has significantly increased its strategic control over Greenland through a new defense agreement that removes restrictions on non-NATO bases and foreign investment.</a:t>
            </a:r>
            <a:r>
              <a:rPr sz="900" b="0" i="0">
                <a:solidFill>
                  <a:srgbClr val="615D56"/>
                </a:solidFill>
                <a:latin typeface="Calibri"/>
              </a:rPr>
              <a:t> — “Source states the U.S. has expanded strategic control via a new defense agreement allowing non-NATO bases and foreign investment.”</a:t>
            </a:r>
          </a:p>
          <a:p>
            <a:pPr algn="l" marL="182880" indent="-182880">
              <a:lnSpc>
                <a:spcPct val="100000"/>
              </a:lnSpc>
              <a:spcBef>
                <a:spcPts val="300"/>
              </a:spcBef>
              <a:buFont typeface="Arial"/>
              <a:buChar char="•"/>
            </a:pPr>
            <a:r>
              <a:rPr sz="900" b="0" i="0">
                <a:solidFill>
                  <a:srgbClr val="1E1A14"/>
                </a:solidFill>
                <a:latin typeface="Calibri"/>
              </a:rPr>
              <a:t>The updated Greenland agreement grants the U.S. permanent access to undersea operations and faster approval for military installations, enhancing strategic dominance.</a:t>
            </a:r>
            <a:r>
              <a:rPr sz="900" b="0" i="0">
                <a:solidFill>
                  <a:srgbClr val="615D56"/>
                </a:solidFill>
                <a:latin typeface="Calibri"/>
              </a:rPr>
              <a:t> — “The agreement includes permanent undersea access and expedited military installation approvals, boosting U.S. strategic power.”</a:t>
            </a:r>
          </a:p>
          <a:p>
            <a:pPr algn="l" marL="182880" indent="-182880">
              <a:lnSpc>
                <a:spcPct val="100000"/>
              </a:lnSpc>
              <a:spcBef>
                <a:spcPts val="300"/>
              </a:spcBef>
              <a:buFont typeface="Arial"/>
              <a:buChar char="•"/>
            </a:pPr>
            <a:r>
              <a:rPr sz="900" b="0" i="0">
                <a:solidFill>
                  <a:srgbClr val="1E1A14"/>
                </a:solidFill>
                <a:latin typeface="Calibri"/>
              </a:rPr>
              <a:t>Greenland's rare earth mineral deposits, including one of the world's largest, are now under U.S. control, limiting access for Russia and China.</a:t>
            </a:r>
            <a:r>
              <a:rPr sz="900" b="0" i="0">
                <a:solidFill>
                  <a:srgbClr val="615D56"/>
                </a:solidFill>
                <a:latin typeface="Calibri"/>
              </a:rPr>
              <a:t> — “The new agreement places Greenland's critical rare earth resources under U.S. control, restricting access for major global competitors.”</a:t>
            </a:r>
          </a:p>
          <a:p>
            <a:pPr algn="l" marL="182880" indent="-182880">
              <a:lnSpc>
                <a:spcPct val="100000"/>
              </a:lnSpc>
              <a:spcBef>
                <a:spcPts val="300"/>
              </a:spcBef>
              <a:buFont typeface="Arial"/>
              <a:buChar char="•"/>
            </a:pPr>
            <a:r>
              <a:rPr sz="900" b="0" i="0">
                <a:solidFill>
                  <a:srgbClr val="1E1A14"/>
                </a:solidFill>
                <a:latin typeface="Calibri"/>
              </a:rPr>
              <a:t>The new agreement remains in effect even if Greenland becomes independent from Denmark or NATO dissolves, ensuring long-term U.S. influence.</a:t>
            </a:r>
            <a:r>
              <a:rPr sz="900" b="0" i="0">
                <a:solidFill>
                  <a:srgbClr val="615D56"/>
                </a:solidFill>
                <a:latin typeface="Calibri"/>
              </a:rPr>
              <a:t> — “The deal is structured to survive geopolitical changes such as Greenland's independence or NATO disbandment.”</a:t>
            </a:r>
          </a:p>
          <a:p>
            <a:pPr algn="l" marL="182880" indent="-182880">
              <a:lnSpc>
                <a:spcPct val="100000"/>
              </a:lnSpc>
              <a:spcBef>
                <a:spcPts val="300"/>
              </a:spcBef>
              <a:buFont typeface="Arial"/>
              <a:buChar char="•"/>
            </a:pPr>
            <a:r>
              <a:rPr sz="900" b="0" i="0">
                <a:solidFill>
                  <a:srgbClr val="1E1A14"/>
                </a:solidFill>
                <a:latin typeface="Calibri"/>
              </a:rPr>
              <a:t>Market reactions to the Greenland deal show strong positive sentiment, with critical metals index up 25% and rare earth stocks rising.</a:t>
            </a:r>
            <a:r>
              <a:rPr sz="900" b="0" i="0">
                <a:solidFill>
                  <a:srgbClr val="615D56"/>
                </a:solidFill>
                <a:latin typeface="Calibri"/>
              </a:rPr>
              <a:t> — “Investor sentiment is positive, reflected in a 25% gain in the critical metals index and rising rare earth stock prices.”</a:t>
            </a:r>
          </a:p>
          <a:p>
            <a:pPr algn="l" marL="182880" indent="-182880">
              <a:lnSpc>
                <a:spcPct val="100000"/>
              </a:lnSpc>
              <a:spcBef>
                <a:spcPts val="300"/>
              </a:spcBef>
              <a:buFont typeface="Arial"/>
              <a:buChar char="•"/>
            </a:pPr>
            <a:r>
              <a:rPr sz="900" b="0" i="0">
                <a:solidFill>
                  <a:srgbClr val="1E1A14"/>
                </a:solidFill>
                <a:latin typeface="Calibri"/>
              </a:rPr>
              <a:t>Food supply chain disruptions due to fertilizer shortages are driving rising grain prices, with wheat and corn prices moving in line with the 'Grains of Wrath' thesis.</a:t>
            </a:r>
            <a:r>
              <a:rPr sz="900" b="0" i="0">
                <a:solidFill>
                  <a:srgbClr val="615D56"/>
                </a:solidFill>
                <a:latin typeface="Calibri"/>
              </a:rPr>
              <a:t> — “Fertilizer shortages are causing grain price increases, aligning with the 'Grains of Wrath' market thesis.”</a:t>
            </a:r>
          </a:p>
          <a:p>
            <a:pPr algn="l" marL="182880" indent="-182880">
              <a:lnSpc>
                <a:spcPct val="100000"/>
              </a:lnSpc>
              <a:spcBef>
                <a:spcPts val="300"/>
              </a:spcBef>
              <a:buFont typeface="Arial"/>
              <a:buChar char="•"/>
            </a:pPr>
            <a:r>
              <a:rPr sz="900" b="0" i="0">
                <a:solidFill>
                  <a:srgbClr val="1E1A14"/>
                </a:solidFill>
                <a:latin typeface="Calibri"/>
              </a:rPr>
              <a:t>The U.S. dollar may pull back in the next month before elections, or the situation could worsen if it doesn't.</a:t>
            </a:r>
            <a:r>
              <a:rPr sz="900" b="0" i="0">
                <a:solidFill>
                  <a:srgbClr val="615D56"/>
                </a:solidFill>
                <a:latin typeface="Calibri"/>
              </a:rPr>
              <a:t> — “Market analysis suggests a potential U.S. dollar decline ahead of elections, contingent on geopolitical developments.”</a:t>
            </a:r>
          </a:p>
          <a:p>
            <a:pPr algn="l" marL="182880" indent="-182880">
              <a:lnSpc>
                <a:spcPct val="100000"/>
              </a:lnSpc>
              <a:spcBef>
                <a:spcPts val="300"/>
              </a:spcBef>
              <a:spcAft>
                <a:spcPts val="1200"/>
              </a:spcAft>
              <a:buFont typeface="Arial"/>
              <a:buChar char="•"/>
            </a:pPr>
            <a:r>
              <a:rPr sz="900" b="0" i="0">
                <a:solidFill>
                  <a:srgbClr val="1E1A14"/>
                </a:solidFill>
                <a:latin typeface="Calibri"/>
              </a:rPr>
              <a:t>Equity markets show divergence, with the Dow and Russell declining while the S&amp;P 500 and NASDAQ remain stable or rising.</a:t>
            </a:r>
            <a:r>
              <a:rPr sz="900" b="0" i="0">
                <a:solidFill>
                  <a:srgbClr val="615D56"/>
                </a:solidFill>
                <a:latin typeface="Calibri"/>
              </a:rPr>
              <a:t> — “Market divergence is observed, with major indices like the Dow and Russell falling, while S&amp;P 500 and NASDAQ hold steady or increase.”</a:t>
            </a:r>
          </a:p>
        </p:txBody>
      </p:sp>
      <p:sp>
        <p:nvSpPr>
          <p:cNvPr id="6" name="Rectangle 5"/>
          <p:cNvSpPr/>
          <p:nvPr/>
        </p:nvSpPr>
        <p:spPr>
          <a:xfrm>
            <a:off x="548640" y="5868817"/>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YouTube — What's Going on With Shipping — How Virginia Built the East Coast’s Most Efficient Maritime Hub</a:t>
            </a:r>
          </a:p>
          <a:p>
            <a:pPr algn="l">
              <a:lnSpc>
                <a:spcPct val="100000"/>
              </a:lnSpc>
              <a:spcAft>
                <a:spcPts val="600"/>
              </a:spcAft>
              <a:buNone/>
            </a:pPr>
            <a:r>
              <a:rPr sz="700" b="0" i="0">
                <a:solidFill>
                  <a:srgbClr val="615D56"/>
                </a:solidFill>
                <a:latin typeface="Calibri"/>
              </a:rPr>
              <a:t>2026-09-27 - How Virginia Built the East Coast’s Most Efficient Maritime Hub.txt</a:t>
            </a:r>
          </a:p>
          <a:p>
            <a:pPr algn="l">
              <a:lnSpc>
                <a:spcPct val="100000"/>
              </a:lnSpc>
              <a:spcAft>
                <a:spcPts val="600"/>
              </a:spcAft>
              <a:buNone/>
            </a:pPr>
            <a:r>
              <a:rPr sz="950" b="0" i="0">
                <a:solidFill>
                  <a:srgbClr val="615D56"/>
                </a:solidFill>
                <a:latin typeface="Calibri"/>
              </a:rPr>
              <a:t>Virginia is establishing itself as the East Coast’s most efficient maritime hub through strategic infrastructure development, large-scale energy projects, strong industry representation, and proactive workforce engagement, supported by a growing, internationally attended trade event.</a:t>
            </a:r>
          </a:p>
          <a:p>
            <a:pPr algn="l" marL="182880" indent="-182880">
              <a:lnSpc>
                <a:spcPct val="100000"/>
              </a:lnSpc>
              <a:spcBef>
                <a:spcPts val="300"/>
              </a:spcBef>
              <a:buFont typeface="Arial"/>
              <a:buChar char="•"/>
            </a:pPr>
            <a:r>
              <a:rPr sz="900" b="0" i="0">
                <a:solidFill>
                  <a:srgbClr val="1E1A14"/>
                </a:solidFill>
                <a:latin typeface="Calibri"/>
              </a:rPr>
              <a:t>Virginia now has the widest and deepest maritime channel on the East Coast, thanks to a completed 55-foot dredging project, allowing large container and bulk vessels to operate safely with two-way traffic.</a:t>
            </a:r>
            <a:r>
              <a:rPr sz="900" b="0" i="0">
                <a:solidFill>
                  <a:srgbClr val="615D56"/>
                </a:solidFill>
                <a:latin typeface="Calibri"/>
              </a:rPr>
              <a:t> — “Source explicitly states the dredging project enabled large vessels and two-way traffic.”</a:t>
            </a:r>
          </a:p>
          <a:p>
            <a:pPr algn="l" marL="182880" indent="-182880">
              <a:lnSpc>
                <a:spcPct val="100000"/>
              </a:lnSpc>
              <a:spcBef>
                <a:spcPts val="300"/>
              </a:spcBef>
              <a:buFont typeface="Arial"/>
              <a:buChar char="•"/>
            </a:pPr>
            <a:r>
              <a:rPr sz="900" b="0" i="0">
                <a:solidFill>
                  <a:srgbClr val="1E1A14"/>
                </a:solidFill>
                <a:latin typeface="Calibri"/>
              </a:rPr>
              <a:t>Virginia hosts the largest offshore wind project in federal waters, with 176 turbines being installed by Dominion Energy's SEV valve project.</a:t>
            </a:r>
            <a:r>
              <a:rPr sz="900" b="0" i="0">
                <a:solidFill>
                  <a:srgbClr val="615D56"/>
                </a:solidFill>
                <a:latin typeface="Calibri"/>
              </a:rPr>
              <a:t> — “Directly stated in the source as the largest offshore wind project in federal waters.”</a:t>
            </a:r>
          </a:p>
          <a:p>
            <a:pPr algn="l" marL="182880" indent="-182880">
              <a:lnSpc>
                <a:spcPct val="100000"/>
              </a:lnSpc>
              <a:spcBef>
                <a:spcPts val="300"/>
              </a:spcBef>
              <a:buFont typeface="Arial"/>
              <a:buChar char="•"/>
            </a:pPr>
            <a:r>
              <a:rPr sz="900" b="0" i="0">
                <a:solidFill>
                  <a:srgbClr val="1E1A14"/>
                </a:solidFill>
                <a:latin typeface="Calibri"/>
              </a:rPr>
              <a:t>The port of Virginia is the second-largest in the East Coast by tonnage and the largest exporter of U.S. coal, primarily for steel production.</a:t>
            </a:r>
            <a:r>
              <a:rPr sz="900" b="0" i="0">
                <a:solidFill>
                  <a:srgbClr val="615D56"/>
                </a:solidFill>
                <a:latin typeface="Calibri"/>
              </a:rPr>
              <a:t> — “Explicitly mentioned as the second-largest port by tonnage and largest coal exporter.”</a:t>
            </a:r>
          </a:p>
          <a:p>
            <a:pPr algn="l" marL="182880" indent="-182880">
              <a:lnSpc>
                <a:spcPct val="100000"/>
              </a:lnSpc>
              <a:spcBef>
                <a:spcPts val="300"/>
              </a:spcBef>
              <a:buFont typeface="Arial"/>
              <a:buChar char="•"/>
            </a:pPr>
            <a:r>
              <a:rPr sz="900" b="0" i="0">
                <a:solidFill>
                  <a:srgbClr val="1E1A14"/>
                </a:solidFill>
                <a:latin typeface="Calibri"/>
              </a:rPr>
              <a:t>The Virginia Maritime Association (VMA) represents 400 members across the maritime supply chain and serves as a trusted advocate at state and federal levels.</a:t>
            </a:r>
            <a:r>
              <a:rPr sz="900" b="0" i="0">
                <a:solidFill>
                  <a:srgbClr val="615D56"/>
                </a:solidFill>
                <a:latin typeface="Calibri"/>
              </a:rPr>
              <a:t> — “States VMA represents 400 members and acts as a trusted voice for industry advocacy.”</a:t>
            </a:r>
          </a:p>
          <a:p>
            <a:pPr algn="l" marL="182880" indent="-182880">
              <a:lnSpc>
                <a:spcPct val="100000"/>
              </a:lnSpc>
              <a:spcBef>
                <a:spcPts val="300"/>
              </a:spcBef>
              <a:buFont typeface="Arial"/>
              <a:buChar char="•"/>
            </a:pPr>
            <a:r>
              <a:rPr sz="900" b="0" i="0">
                <a:solidFill>
                  <a:srgbClr val="1E1A14"/>
                </a:solidFill>
                <a:latin typeface="Calibri"/>
              </a:rPr>
              <a:t>The VMA is addressing workforce shortages through a maritime ambassador program and school outreach to engage K-12 students in maritime careers.</a:t>
            </a:r>
            <a:r>
              <a:rPr sz="900" b="0" i="0">
                <a:solidFill>
                  <a:srgbClr val="615D56"/>
                </a:solidFill>
                <a:latin typeface="Calibri"/>
              </a:rPr>
              <a:t> — “Directly stated as part of workforce development initiatives.”</a:t>
            </a:r>
          </a:p>
          <a:p>
            <a:pPr algn="l" marL="182880" indent="-182880">
              <a:lnSpc>
                <a:spcPct val="100000"/>
              </a:lnSpc>
              <a:spcBef>
                <a:spcPts val="300"/>
              </a:spcBef>
              <a:buFont typeface="Arial"/>
              <a:buChar char="•"/>
            </a:pPr>
            <a:r>
              <a:rPr sz="900" b="0" i="0">
                <a:solidFill>
                  <a:srgbClr val="1E1A14"/>
                </a:solidFill>
                <a:latin typeface="Calibri"/>
              </a:rPr>
              <a:t>The VMA's 2026 International Trade Symposium will feature real-world industry speakers on topics such as AI, cargo theft, and the transcontinental railroad merger, without pay-to-speak pitches.</a:t>
            </a:r>
            <a:r>
              <a:rPr sz="900" b="0" i="0">
                <a:solidFill>
                  <a:srgbClr val="615D56"/>
                </a:solidFill>
                <a:latin typeface="Calibri"/>
              </a:rPr>
              <a:t> — “Specifically described as a speaker-focused event with no pay-to-speak content.”</a:t>
            </a:r>
          </a:p>
          <a:p>
            <a:pPr algn="l" marL="182880" indent="-182880">
              <a:lnSpc>
                <a:spcPct val="100000"/>
              </a:lnSpc>
              <a:spcBef>
                <a:spcPts val="300"/>
              </a:spcBef>
              <a:buFont typeface="Arial"/>
              <a:buChar char="•"/>
            </a:pPr>
            <a:r>
              <a:rPr sz="900" b="0" i="0">
                <a:solidFill>
                  <a:srgbClr val="1E1A14"/>
                </a:solidFill>
                <a:latin typeface="Calibri"/>
              </a:rPr>
              <a:t>Virginia is building the East Coast's most efficient maritime hub through infrastructure improvements and expanded industry engagement.</a:t>
            </a:r>
            <a:r>
              <a:rPr sz="900" b="0" i="0">
                <a:solidFill>
                  <a:srgbClr val="615D56"/>
                </a:solidFill>
                <a:latin typeface="Calibri"/>
              </a:rPr>
              <a:t> — “Central thesis of the article, supported by infrastructure and advocacy efforts.”</a:t>
            </a:r>
          </a:p>
          <a:p>
            <a:pPr algn="l" marL="182880" indent="-182880">
              <a:lnSpc>
                <a:spcPct val="100000"/>
              </a:lnSpc>
              <a:spcBef>
                <a:spcPts val="300"/>
              </a:spcBef>
              <a:spcAft>
                <a:spcPts val="1200"/>
              </a:spcAft>
              <a:buFont typeface="Arial"/>
              <a:buChar char="•"/>
            </a:pPr>
            <a:r>
              <a:rPr sz="900" b="0" i="0">
                <a:solidFill>
                  <a:srgbClr val="1E1A14"/>
                </a:solidFill>
                <a:latin typeface="Calibri"/>
              </a:rPr>
              <a:t>The VMA conference has grown into a major Mid-Atlantic event with international attendees and emphasizes networking and education for students in maritime logistics.</a:t>
            </a:r>
            <a:r>
              <a:rPr sz="900" b="0" i="0">
                <a:solidFill>
                  <a:srgbClr val="615D56"/>
                </a:solidFill>
                <a:latin typeface="Calibri"/>
              </a:rPr>
              <a:t> — “Mentions growth, international participation, and focus on student education and networking.”</a:t>
            </a:r>
          </a:p>
        </p:txBody>
      </p:sp>
      <p:sp>
        <p:nvSpPr>
          <p:cNvPr id="8" name="Rectangle 7"/>
          <p:cNvSpPr/>
          <p:nvPr/>
        </p:nvSpPr>
        <p:spPr>
          <a:xfrm>
            <a:off x="6301587" y="5753242"/>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The Monetary Matters Network</a:t>
            </a:r>
          </a:p>
          <a:p>
            <a:pPr algn="l">
              <a:lnSpc>
                <a:spcPct val="100000"/>
              </a:lnSpc>
              <a:spcAft>
                <a:spcPts val="600"/>
              </a:spcAft>
              <a:buNone/>
            </a:pPr>
            <a:r>
              <a:rPr sz="700" b="0" i="0">
                <a:solidFill>
                  <a:srgbClr val="615D56"/>
                </a:solidFill>
                <a:latin typeface="Calibri"/>
              </a:rPr>
              <a:t>2026-09-27 - The Private Credit Boom is Over Redemption Requests Exceed Liquidity James Elbaor.txt</a:t>
            </a:r>
          </a:p>
          <a:p>
            <a:pPr algn="l">
              <a:lnSpc>
                <a:spcPct val="100000"/>
              </a:lnSpc>
              <a:spcAft>
                <a:spcPts val="600"/>
              </a:spcAft>
              <a:buNone/>
            </a:pPr>
            <a:r>
              <a:rPr sz="950" b="0" i="0">
                <a:solidFill>
                  <a:srgbClr val="615D56"/>
                </a:solidFill>
                <a:latin typeface="Calibri"/>
              </a:rPr>
              <a:t>The private credit boom has ended due to unsustainable redemption pressure exceeding liquidity, leading to a structural shift in investor preferences, increased consolidation at or above NAV, and a move toward publicly traded PDCs, while permanent capital funds gain valuation advantages and legacy managers face penalties for rigid structures.</a:t>
            </a:r>
          </a:p>
          <a:p>
            <a:pPr algn="l" marL="182880" indent="-182880">
              <a:lnSpc>
                <a:spcPct val="100000"/>
              </a:lnSpc>
              <a:spcBef>
                <a:spcPts val="300"/>
              </a:spcBef>
              <a:buFont typeface="Arial"/>
              <a:buChar char="•"/>
            </a:pPr>
            <a:r>
              <a:rPr sz="900" b="0" i="0">
                <a:solidFill>
                  <a:srgbClr val="1E1A14"/>
                </a:solidFill>
                <a:latin typeface="Calibri"/>
              </a:rPr>
              <a:t>The private credit boom is over, with no new capital flowing into the strategy and redemption requests consistently exceeding liquidity.</a:t>
            </a:r>
            <a:r>
              <a:rPr sz="900" b="0" i="0">
                <a:solidFill>
                  <a:srgbClr val="615D56"/>
                </a:solidFill>
                <a:latin typeface="Calibri"/>
              </a:rPr>
              <a:t> — “The private credit boom is over and no new capital is flowing into the strategy. Redemption requests in private credit funds consistently exceed liquidity, with gates at 5% being triggered. The private credit boom is over, with redemption requests now exceeding liquidity in private credit funds.”</a:t>
            </a:r>
          </a:p>
          <a:p>
            <a:pPr algn="l" marL="182880" indent="-182880">
              <a:lnSpc>
                <a:spcPct val="100000"/>
              </a:lnSpc>
              <a:spcBef>
                <a:spcPts val="300"/>
              </a:spcBef>
              <a:buFont typeface="Arial"/>
              <a:buChar char="•"/>
            </a:pPr>
            <a:r>
              <a:rPr sz="900" b="0" i="0">
                <a:solidFill>
                  <a:srgbClr val="1E1A14"/>
                </a:solidFill>
                <a:latin typeface="Calibri"/>
              </a:rPr>
              <a:t>Private credit funds are facing a liquidity crisis due to misaligned investor expectations about periodic liquidity.</a:t>
            </a:r>
            <a:r>
              <a:rPr sz="900" b="0" i="0">
                <a:solidFill>
                  <a:srgbClr val="615D56"/>
                </a:solidFill>
                <a:latin typeface="Calibri"/>
              </a:rPr>
              <a:t> — “Private credit firms are facing a liquidity crisis due to misaligned investor expectations about periodic liquidity.”</a:t>
            </a:r>
          </a:p>
          <a:p>
            <a:pPr algn="l" marL="182880" indent="-182880">
              <a:lnSpc>
                <a:spcPct val="100000"/>
              </a:lnSpc>
              <a:spcBef>
                <a:spcPts val="300"/>
              </a:spcBef>
              <a:buFont typeface="Arial"/>
              <a:buChar char="•"/>
            </a:pPr>
            <a:r>
              <a:rPr sz="900" b="0" i="0">
                <a:solidFill>
                  <a:srgbClr val="1E1A14"/>
                </a:solidFill>
                <a:latin typeface="Calibri"/>
              </a:rPr>
              <a:t>Blackstone's BCRE fund has experienced redemption pressure, with 10% of shares requested, exceeding its 5% quarterly liquidity cap.</a:t>
            </a:r>
            <a:r>
              <a:rPr sz="900" b="0" i="0">
                <a:solidFill>
                  <a:srgbClr val="615D56"/>
                </a:solidFill>
                <a:latin typeface="Calibri"/>
              </a:rPr>
              <a:t> — “Blackstone's BCRE fund has seen redemption requests exceed its 5% quarterly liquidity cap, with 10% of shares requested.”</a:t>
            </a:r>
          </a:p>
          <a:p>
            <a:pPr algn="l" marL="182880" indent="-182880">
              <a:lnSpc>
                <a:spcPct val="100000"/>
              </a:lnSpc>
              <a:spcBef>
                <a:spcPts val="300"/>
              </a:spcBef>
              <a:buFont typeface="Arial"/>
              <a:buChar char="•"/>
            </a:pPr>
            <a:r>
              <a:rPr sz="900" b="0" i="0">
                <a:solidFill>
                  <a:srgbClr val="1E1A14"/>
                </a:solidFill>
                <a:latin typeface="Calibri"/>
              </a:rPr>
              <a:t>Investors are shifting toward publicly listed, yield-producing PDCs as a primary exposure strategy.</a:t>
            </a:r>
            <a:r>
              <a:rPr sz="900" b="0" i="0">
                <a:solidFill>
                  <a:srgbClr val="615D56"/>
                </a:solidFill>
                <a:latin typeface="Calibri"/>
              </a:rPr>
              <a:t> — “Investors are shifting toward publicly listed, yield-producing PDCs as a primary exposure strategy.”</a:t>
            </a:r>
          </a:p>
          <a:p>
            <a:pPr algn="l" marL="182880" indent="-182880">
              <a:lnSpc>
                <a:spcPct val="100000"/>
              </a:lnSpc>
              <a:spcBef>
                <a:spcPts val="300"/>
              </a:spcBef>
              <a:buFont typeface="Arial"/>
              <a:buChar char="•"/>
            </a:pPr>
            <a:r>
              <a:rPr sz="900" b="0" i="0">
                <a:solidFill>
                  <a:srgbClr val="1E1A14"/>
                </a:solidFill>
                <a:latin typeface="Calibri"/>
              </a:rPr>
              <a:t>Mergers and consolidations in private credit and BDC space are expected to increase over the next five years.</a:t>
            </a:r>
            <a:r>
              <a:rPr sz="900" b="0" i="0">
                <a:solidFill>
                  <a:srgbClr val="615D56"/>
                </a:solidFill>
                <a:latin typeface="Calibri"/>
              </a:rPr>
              <a:t> — “Merger activity and consolidation are expected to increase in the private credit and BDC space over the next five years.”</a:t>
            </a:r>
          </a:p>
          <a:p>
            <a:pPr algn="l" marL="182880" indent="-182880">
              <a:lnSpc>
                <a:spcPct val="100000"/>
              </a:lnSpc>
              <a:spcBef>
                <a:spcPts val="300"/>
              </a:spcBef>
              <a:buFont typeface="Arial"/>
              <a:buChar char="•"/>
            </a:pPr>
            <a:r>
              <a:rPr sz="900" b="0" i="0">
                <a:solidFill>
                  <a:srgbClr val="1E1A14"/>
                </a:solidFill>
                <a:latin typeface="Calibri"/>
              </a:rPr>
              <a:t>Mergers in the space are likely to occur at or above NAV, reflecting a trend toward larger, more valuable entities.</a:t>
            </a:r>
            <a:r>
              <a:rPr sz="900" b="0" i="0">
                <a:solidFill>
                  <a:srgbClr val="615D56"/>
                </a:solidFill>
                <a:latin typeface="Calibri"/>
              </a:rPr>
              <a:t> — “Mergers in the space are likely to occur at or above NAV, not at a discount, as industry consolidation favors larger, more valuable entities.”</a:t>
            </a:r>
          </a:p>
          <a:p>
            <a:pPr algn="l" marL="182880" indent="-182880">
              <a:lnSpc>
                <a:spcPct val="100000"/>
              </a:lnSpc>
              <a:spcBef>
                <a:spcPts val="300"/>
              </a:spcBef>
              <a:buFont typeface="Arial"/>
              <a:buChar char="•"/>
            </a:pPr>
            <a:r>
              <a:rPr sz="900" b="0" i="0">
                <a:solidFill>
                  <a:srgbClr val="1E1A14"/>
                </a:solidFill>
                <a:latin typeface="Calibri"/>
              </a:rPr>
              <a:t>Funds with permanent capital, such as Persian Square, are being valued at S&amp;P 500-plus multiples due to stable, compounding capital structures.</a:t>
            </a:r>
            <a:r>
              <a:rPr sz="900" b="0" i="0">
                <a:solidFill>
                  <a:srgbClr val="615D56"/>
                </a:solidFill>
                <a:latin typeface="Calibri"/>
              </a:rPr>
              <a:t> — “Funds with permanent capital, like Persian Square, are being valued at S&amp;P 500-plus multiples due to stable, compounding capital structures.”</a:t>
            </a:r>
          </a:p>
          <a:p>
            <a:pPr algn="l" marL="182880" indent="-182880">
              <a:lnSpc>
                <a:spcPct val="100000"/>
              </a:lnSpc>
              <a:spcBef>
                <a:spcPts val="300"/>
              </a:spcBef>
              <a:spcAft>
                <a:spcPts val="1200"/>
              </a:spcAft>
              <a:buFont typeface="Arial"/>
              <a:buChar char="•"/>
            </a:pPr>
            <a:r>
              <a:rPr sz="900" b="0" i="0">
                <a:solidFill>
                  <a:srgbClr val="1E1A14"/>
                </a:solidFill>
                <a:latin typeface="Calibri"/>
              </a:rPr>
              <a:t>Traditional private credit and wealth-channel-focused asset managers face valuation penalties due to high costs and inflexible structures.</a:t>
            </a:r>
            <a:r>
              <a:rPr sz="900" b="0" i="0">
                <a:solidFill>
                  <a:srgbClr val="615D56"/>
                </a:solidFill>
                <a:latin typeface="Calibri"/>
              </a:rPr>
              <a:t> — “Traditional private credit and wealth-channel-focused asset managers face valuation penalties due to high costs and inflexible structures.”</a:t>
            </a:r>
          </a:p>
        </p:txBody>
      </p:sp>
      <p:sp>
        <p:nvSpPr>
          <p:cNvPr id="6" name="Rectangle 5"/>
          <p:cNvSpPr/>
          <p:nvPr/>
        </p:nvSpPr>
        <p:spPr>
          <a:xfrm>
            <a:off x="548640" y="5868817"/>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YouTube — Markets Unscripted</a:t>
            </a:r>
          </a:p>
          <a:p>
            <a:pPr algn="l">
              <a:lnSpc>
                <a:spcPct val="100000"/>
              </a:lnSpc>
              <a:spcAft>
                <a:spcPts val="600"/>
              </a:spcAft>
              <a:buNone/>
            </a:pPr>
            <a:r>
              <a:rPr sz="700" b="0" i="0">
                <a:solidFill>
                  <a:srgbClr val="615D56"/>
                </a:solidFill>
                <a:latin typeface="Calibri"/>
              </a:rPr>
              <a:t>2026-09-28 - Matt's Long AI. Jason’s Short the Dow. Both Are Making Money.txt</a:t>
            </a:r>
          </a:p>
          <a:p>
            <a:pPr algn="l">
              <a:lnSpc>
                <a:spcPct val="100000"/>
              </a:lnSpc>
              <a:spcAft>
                <a:spcPts val="600"/>
              </a:spcAft>
              <a:buNone/>
            </a:pPr>
            <a:r>
              <a:rPr sz="950" b="0" i="0">
                <a:solidFill>
                  <a:srgbClr val="615D56"/>
                </a:solidFill>
                <a:latin typeface="Calibri"/>
              </a:rPr>
              <a:t>The market is not broadly resilient and is showing signs of a bubble-like environment driven by concentrated AI sector gains, despite weak fundamentals and rising macroeconomic pressures. Traders should avoid predicting market movements and instead follow market behavior, as consensus and emotional beliefs lead to losses.</a:t>
            </a:r>
          </a:p>
          <a:p>
            <a:pPr algn="l" marL="182880" indent="-182880">
              <a:lnSpc>
                <a:spcPct val="100000"/>
              </a:lnSpc>
              <a:spcBef>
                <a:spcPts val="300"/>
              </a:spcBef>
              <a:buFont typeface="Arial"/>
              <a:buChar char="•"/>
            </a:pPr>
            <a:r>
              <a:rPr sz="900" b="0" i="0">
                <a:solidFill>
                  <a:srgbClr val="1E1A14"/>
                </a:solidFill>
                <a:latin typeface="Calibri"/>
              </a:rPr>
              <a:t>The market lacks broad resilience, with only AI-related stocks performing well, while major indices like the Russell and equal-weighted S&amp;P show weakness.</a:t>
            </a:r>
            <a:r>
              <a:rPr sz="900" b="0" i="0">
                <a:solidFill>
                  <a:srgbClr val="615D56"/>
                </a:solidFill>
                <a:latin typeface="Calibri"/>
              </a:rPr>
              <a:t> — “The market is not broadly resilient; only AI-related stocks are performing well, while other indices like the Russell and equal-weighted S&amp;P are weak.”</a:t>
            </a:r>
          </a:p>
          <a:p>
            <a:pPr algn="l" marL="182880" indent="-182880">
              <a:lnSpc>
                <a:spcPct val="100000"/>
              </a:lnSpc>
              <a:spcBef>
                <a:spcPts val="300"/>
              </a:spcBef>
              <a:buFont typeface="Arial"/>
              <a:buChar char="•"/>
            </a:pPr>
            <a:r>
              <a:rPr sz="900" b="0" i="0">
                <a:solidFill>
                  <a:srgbClr val="1E1A14"/>
                </a:solidFill>
                <a:latin typeface="Calibri"/>
              </a:rPr>
              <a:t>High interest rates and rising oil prices—particularly diesel—are exerting significant downward pressure on both bond and equity markets.</a:t>
            </a:r>
            <a:r>
              <a:rPr sz="900" b="0" i="0">
                <a:solidFill>
                  <a:srgbClr val="615D56"/>
                </a:solidFill>
                <a:latin typeface="Calibri"/>
              </a:rPr>
              <a:t> — “High interest rates and rising oil prices, especially diesel, are creating significant pressure on the bond and equity markets.”</a:t>
            </a:r>
          </a:p>
          <a:p>
            <a:pPr algn="l" marL="182880" indent="-182880">
              <a:lnSpc>
                <a:spcPct val="100000"/>
              </a:lnSpc>
              <a:spcBef>
                <a:spcPts val="300"/>
              </a:spcBef>
              <a:buFont typeface="Arial"/>
              <a:buChar char="•"/>
            </a:pPr>
            <a:r>
              <a:rPr sz="900" b="0" i="0">
                <a:solidFill>
                  <a:srgbClr val="1E1A14"/>
                </a:solidFill>
                <a:latin typeface="Calibri"/>
              </a:rPr>
              <a:t>The consensus that the market is 'resilient' despite deteriorating fundamentals is a warning sign, potentially indicating a bubble or imminent crash.</a:t>
            </a:r>
            <a:r>
              <a:rPr sz="900" b="0" i="0">
                <a:solidFill>
                  <a:srgbClr val="615D56"/>
                </a:solidFill>
                <a:latin typeface="Calibri"/>
              </a:rPr>
              <a:t> — “Consensus among market participants that the market is 'resilient' despite negative fundamentals is a warning sign and may indicate a potential market bubble or impending crash.”</a:t>
            </a:r>
          </a:p>
          <a:p>
            <a:pPr algn="l" marL="182880" indent="-182880">
              <a:lnSpc>
                <a:spcPct val="100000"/>
              </a:lnSpc>
              <a:spcBef>
                <a:spcPts val="300"/>
              </a:spcBef>
              <a:buFont typeface="Arial"/>
              <a:buChar char="•"/>
            </a:pPr>
            <a:r>
              <a:rPr sz="900" b="0" i="0">
                <a:solidFill>
                  <a:srgbClr val="1E1A14"/>
                </a:solidFill>
                <a:latin typeface="Calibri"/>
              </a:rPr>
              <a:t>Bond markets are exhibiting a 'pseudo contrarian' trade, with investors buying dips despite ongoing weakness and contrary signals.</a:t>
            </a:r>
            <a:r>
              <a:rPr sz="900" b="0" i="0">
                <a:solidFill>
                  <a:srgbClr val="615D56"/>
                </a:solidFill>
                <a:latin typeface="Calibri"/>
              </a:rPr>
              <a:t> — “Bond markets are showing signs of a 'pseudo contrarian' trade, with investors buying dips despite continued weakness and market signals suggesting otherwise.”</a:t>
            </a:r>
          </a:p>
          <a:p>
            <a:pPr algn="l" marL="182880" indent="-182880">
              <a:lnSpc>
                <a:spcPct val="100000"/>
              </a:lnSpc>
              <a:spcBef>
                <a:spcPts val="300"/>
              </a:spcBef>
              <a:buFont typeface="Arial"/>
              <a:buChar char="•"/>
            </a:pPr>
            <a:r>
              <a:rPr sz="900" b="0" i="0">
                <a:solidFill>
                  <a:srgbClr val="1E1A14"/>
                </a:solidFill>
                <a:latin typeface="Calibri"/>
              </a:rPr>
              <a:t>Meta's AI product Muse has driven strong performance in related stocks, with Twilio and AMD showing significant gains due to its unique capabilities and large user base.</a:t>
            </a:r>
            <a:r>
              <a:rPr sz="900" b="0" i="0">
                <a:solidFill>
                  <a:srgbClr val="615D56"/>
                </a:solidFill>
                <a:latin typeface="Calibri"/>
              </a:rPr>
              <a:t> — “Meta's new AI product, Muse, has driven strong performance in related stocks, with Twilio and AMD showing significant gains due to its unique capabilities and massive user base.”</a:t>
            </a:r>
          </a:p>
          <a:p>
            <a:pPr algn="l" marL="182880" indent="-182880">
              <a:lnSpc>
                <a:spcPct val="100000"/>
              </a:lnSpc>
              <a:spcBef>
                <a:spcPts val="300"/>
              </a:spcBef>
              <a:buFont typeface="Arial"/>
              <a:buChar char="•"/>
            </a:pPr>
            <a:r>
              <a:rPr sz="900" b="0" i="0">
                <a:solidFill>
                  <a:srgbClr val="1E1A14"/>
                </a:solidFill>
                <a:latin typeface="Calibri"/>
              </a:rPr>
              <a:t>The current market environment resembles the 1990s internet bubble, characterized by concentrated growth in a few sectors and a lack of broad market resilience, suggesting potential for a future correction or breakout.</a:t>
            </a:r>
            <a:r>
              <a:rPr sz="900" b="0" i="0">
                <a:solidFill>
                  <a:srgbClr val="615D56"/>
                </a:solidFill>
                <a:latin typeface="Calibri"/>
              </a:rPr>
              <a:t> — “The current market environment resembles the 1990s internet bubble, with concentrated growth in a few sectors and a lack of broad market resilience, suggesting potential for a future correction or breakout.”</a:t>
            </a:r>
          </a:p>
          <a:p>
            <a:pPr algn="l" marL="182880" indent="-182880">
              <a:lnSpc>
                <a:spcPct val="100000"/>
              </a:lnSpc>
              <a:spcBef>
                <a:spcPts val="300"/>
              </a:spcBef>
              <a:buFont typeface="Arial"/>
              <a:buChar char="•"/>
            </a:pPr>
            <a:r>
              <a:rPr sz="900" b="0" i="0">
                <a:solidFill>
                  <a:srgbClr val="1E1A14"/>
                </a:solidFill>
                <a:latin typeface="Calibri"/>
              </a:rPr>
              <a:t>The market's resilience is overstated, and the current lack of breadth signals a potential downturn.</a:t>
            </a:r>
            <a:r>
              <a:rPr sz="900" b="0" i="0">
                <a:solidFill>
                  <a:srgbClr val="615D56"/>
                </a:solidFill>
                <a:latin typeface="Calibri"/>
              </a:rPr>
              <a:t> — “The market's resilience is overstated, and the current weakness in breadth indicates a potential downturn.”</a:t>
            </a:r>
          </a:p>
          <a:p>
            <a:pPr algn="l" marL="182880" indent="-182880">
              <a:lnSpc>
                <a:spcPct val="100000"/>
              </a:lnSpc>
              <a:spcBef>
                <a:spcPts val="300"/>
              </a:spcBef>
              <a:spcAft>
                <a:spcPts val="1200"/>
              </a:spcAft>
              <a:buFont typeface="Arial"/>
              <a:buChar char="•"/>
            </a:pPr>
            <a:r>
              <a:rPr sz="900" b="0" i="0">
                <a:solidFill>
                  <a:srgbClr val="1E1A14"/>
                </a:solidFill>
                <a:latin typeface="Calibri"/>
              </a:rPr>
              <a:t>Trading based on emotional beliefs or predictions about future events (e.g., AI, gold) is a losing strategy, and market direction should be followed rather than predicted.</a:t>
            </a:r>
            <a:r>
              <a:rPr sz="900" b="0" i="0">
                <a:solidFill>
                  <a:srgbClr val="615D56"/>
                </a:solidFill>
                <a:latin typeface="Calibri"/>
              </a:rPr>
              <a:t> — “Trading based on emotional beliefs or predictions about future events (e.g., AI, gold) is a losing strategy. The market's direction should be followed, not predicted, and traders must avoid fighting the trend.”</a:t>
            </a:r>
          </a:p>
        </p:txBody>
      </p:sp>
      <p:sp>
        <p:nvSpPr>
          <p:cNvPr id="8" name="Rectangle 7"/>
          <p:cNvSpPr/>
          <p:nvPr/>
        </p:nvSpPr>
        <p:spPr>
          <a:xfrm>
            <a:off x="6301587" y="6287395"/>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YouTube — Excess Returns</a:t>
            </a:r>
          </a:p>
          <a:p>
            <a:pPr algn="l">
              <a:lnSpc>
                <a:spcPct val="100000"/>
              </a:lnSpc>
              <a:spcAft>
                <a:spcPts val="600"/>
              </a:spcAft>
              <a:buNone/>
            </a:pPr>
            <a:r>
              <a:rPr sz="700" b="0" i="0">
                <a:solidFill>
                  <a:srgbClr val="615D56"/>
                </a:solidFill>
                <a:latin typeface="Calibri"/>
              </a:rPr>
              <a:t>2026-09-28 - Rates Are Spiking. The S&amp;P Is One Big AI Bet. What If Your Biggest Risk Is What You Don't Own.txt</a:t>
            </a:r>
          </a:p>
          <a:p>
            <a:pPr algn="l">
              <a:lnSpc>
                <a:spcPct val="100000"/>
              </a:lnSpc>
              <a:spcAft>
                <a:spcPts val="600"/>
              </a:spcAft>
              <a:buNone/>
            </a:pPr>
            <a:r>
              <a:rPr sz="950" b="0" i="0">
                <a:solidFill>
                  <a:srgbClr val="615D56"/>
                </a:solidFill>
                <a:latin typeface="Calibri"/>
              </a:rPr>
              <a:t>The source argues that current market dynamics—driven by AI concentration, inflation, and misaligned investor behavior—are creating significant risks, especially for passive investors. It contends that true investing requires deep understanding of core principles and context, not imitation, and that government bond interventions have minimal real impact on rates. While bonds may offer long-term stability, the current environment is dominated by narrative-driven risks in equities.</a:t>
            </a:r>
          </a:p>
          <a:p>
            <a:pPr algn="l" marL="182880" indent="-182880">
              <a:lnSpc>
                <a:spcPct val="100000"/>
              </a:lnSpc>
              <a:spcBef>
                <a:spcPts val="300"/>
              </a:spcBef>
              <a:buFont typeface="Arial"/>
              <a:buChar char="•"/>
            </a:pPr>
            <a:r>
              <a:rPr sz="900" b="0" i="0">
                <a:solidFill>
                  <a:srgbClr val="1E1A14"/>
                </a:solidFill>
                <a:latin typeface="Calibri"/>
              </a:rPr>
              <a:t>Interest rates are spiking due to government bond buybacks aimed at suppressing long-term yields.</a:t>
            </a:r>
            <a:r>
              <a:rPr sz="900" b="0" i="0">
                <a:solidFill>
                  <a:srgbClr val="615D56"/>
                </a:solidFill>
                <a:latin typeface="Calibri"/>
              </a:rPr>
              <a:t> — “The source attributes rising rates to government bond buybacks, though it later questions their effectiveness.”</a:t>
            </a:r>
          </a:p>
          <a:p>
            <a:pPr algn="l" marL="182880" indent="-182880">
              <a:lnSpc>
                <a:spcPct val="100000"/>
              </a:lnSpc>
              <a:spcBef>
                <a:spcPts val="300"/>
              </a:spcBef>
              <a:buFont typeface="Arial"/>
              <a:buChar char="•"/>
            </a:pPr>
            <a:r>
              <a:rPr sz="900" b="0" i="0">
                <a:solidFill>
                  <a:srgbClr val="1E1A14"/>
                </a:solidFill>
                <a:latin typeface="Calibri"/>
              </a:rPr>
              <a:t>The primary drivers of long-term interest rates are inflation and growth expectations, not supply and demand.</a:t>
            </a:r>
            <a:r>
              <a:rPr sz="900" b="0" i="0">
                <a:solidFill>
                  <a:srgbClr val="615D56"/>
                </a:solidFill>
                <a:latin typeface="Calibri"/>
              </a:rPr>
              <a:t> — “The source explicitly states that inflation and growth expectations are the main forces shaping long-term rates.”</a:t>
            </a:r>
          </a:p>
          <a:p>
            <a:pPr algn="l" marL="182880" indent="-182880">
              <a:lnSpc>
                <a:spcPct val="100000"/>
              </a:lnSpc>
              <a:spcBef>
                <a:spcPts val="300"/>
              </a:spcBef>
              <a:buFont typeface="Arial"/>
              <a:buChar char="•"/>
            </a:pPr>
            <a:r>
              <a:rPr sz="900" b="0" i="0">
                <a:solidFill>
                  <a:srgbClr val="1E1A14"/>
                </a:solidFill>
                <a:latin typeface="Calibri"/>
              </a:rPr>
              <a:t>Treasury buybacks have a limited impact on interest rates, likely only reducing them by 5–15 basis points.</a:t>
            </a:r>
            <a:r>
              <a:rPr sz="900" b="0" i="0">
                <a:solidFill>
                  <a:srgbClr val="615D56"/>
                </a:solidFill>
                <a:latin typeface="Calibri"/>
              </a:rPr>
              <a:t> — “The source downplays the market-moving power of buybacks, citing a small, constrained effect.”</a:t>
            </a:r>
          </a:p>
          <a:p>
            <a:pPr algn="l" marL="182880" indent="-182880">
              <a:lnSpc>
                <a:spcPct val="100000"/>
              </a:lnSpc>
              <a:spcBef>
                <a:spcPts val="300"/>
              </a:spcBef>
              <a:buFont typeface="Arial"/>
              <a:buChar char="•"/>
            </a:pPr>
            <a:r>
              <a:rPr sz="900" b="0" i="0">
                <a:solidFill>
                  <a:srgbClr val="1E1A14"/>
                </a:solidFill>
                <a:latin typeface="Calibri"/>
              </a:rPr>
              <a:t>The government's buyback actions serve more as a communication strategy than a market-moving intervention.</a:t>
            </a:r>
            <a:r>
              <a:rPr sz="900" b="0" i="0">
                <a:solidFill>
                  <a:srgbClr val="615D56"/>
                </a:solidFill>
                <a:latin typeface="Calibri"/>
              </a:rPr>
              <a:t> — “The source argues that buybacks are symbolic and intended to signal policy direction rather than alter rates.”</a:t>
            </a:r>
          </a:p>
          <a:p>
            <a:pPr algn="l" marL="182880" indent="-182880">
              <a:lnSpc>
                <a:spcPct val="100000"/>
              </a:lnSpc>
              <a:spcBef>
                <a:spcPts val="300"/>
              </a:spcBef>
              <a:buFont typeface="Arial"/>
              <a:buChar char="•"/>
            </a:pPr>
            <a:r>
              <a:rPr sz="900" b="0" i="0">
                <a:solidFill>
                  <a:srgbClr val="1E1A14"/>
                </a:solidFill>
                <a:latin typeface="Calibri"/>
              </a:rPr>
              <a:t>The S&amp;P 500 is now heavily concentrated on AI growth, creating significant narrative and beta risk.</a:t>
            </a:r>
            <a:r>
              <a:rPr sz="900" b="0" i="0">
                <a:solidFill>
                  <a:srgbClr val="615D56"/>
                </a:solidFill>
                <a:latin typeface="Calibri"/>
              </a:rPr>
              <a:t> — “The source identifies AI as the dominant theme in the index, introducing concentrated exposure and volatility.”</a:t>
            </a:r>
          </a:p>
          <a:p>
            <a:pPr algn="l" marL="182880" indent="-182880">
              <a:lnSpc>
                <a:spcPct val="100000"/>
              </a:lnSpc>
              <a:spcBef>
                <a:spcPts val="300"/>
              </a:spcBef>
              <a:buFont typeface="Arial"/>
              <a:buChar char="•"/>
            </a:pPr>
            <a:r>
              <a:rPr sz="900" b="0" i="0">
                <a:solidFill>
                  <a:srgbClr val="1E1A14"/>
                </a:solidFill>
                <a:latin typeface="Calibri"/>
              </a:rPr>
              <a:t>Passive investors are exposed to concentrated risk because they assume diversification through index ownership.</a:t>
            </a:r>
            <a:r>
              <a:rPr sz="900" b="0" i="0">
                <a:solidFill>
                  <a:srgbClr val="615D56"/>
                </a:solidFill>
                <a:latin typeface="Calibri"/>
              </a:rPr>
              <a:t> — “The source critiques passive investing for creating false diversification due to AI-driven concentration in the S&amp;P 500.”</a:t>
            </a:r>
          </a:p>
          <a:p>
            <a:pPr algn="l" marL="182880" indent="-182880">
              <a:lnSpc>
                <a:spcPct val="100000"/>
              </a:lnSpc>
              <a:spcBef>
                <a:spcPts val="300"/>
              </a:spcBef>
              <a:buFont typeface="Arial"/>
              <a:buChar char="•"/>
            </a:pPr>
            <a:r>
              <a:rPr sz="900" b="0" i="0">
                <a:solidFill>
                  <a:srgbClr val="1E1A14"/>
                </a:solidFill>
                <a:latin typeface="Calibri"/>
              </a:rPr>
              <a:t>Investing requires understanding and applying core principles from great investors like Buffett and Graham, not simply copying their words or strategies.</a:t>
            </a:r>
            <a:r>
              <a:rPr sz="900" b="0" i="0">
                <a:solidFill>
                  <a:srgbClr val="615D56"/>
                </a:solidFill>
                <a:latin typeface="Calibri"/>
              </a:rPr>
              <a:t> — “The source emphasizes deep comprehension of investing principles over superficial imitation.”</a:t>
            </a:r>
          </a:p>
          <a:p>
            <a:pPr algn="l" marL="182880" indent="-182880">
              <a:lnSpc>
                <a:spcPct val="100000"/>
              </a:lnSpc>
              <a:spcBef>
                <a:spcPts val="300"/>
              </a:spcBef>
              <a:spcAft>
                <a:spcPts val="1200"/>
              </a:spcAft>
              <a:buFont typeface="Arial"/>
              <a:buChar char="•"/>
            </a:pPr>
            <a:r>
              <a:rPr sz="900" b="0" i="0">
                <a:solidFill>
                  <a:srgbClr val="1E1A14"/>
                </a:solidFill>
                <a:latin typeface="Calibri"/>
              </a:rPr>
              <a:t>Copying successful investors (e.g., 'cloning' Buffett) is ineffective because each investor has unique circumstances, temperament, and access to opportunities.</a:t>
            </a:r>
            <a:r>
              <a:rPr sz="900" b="0" i="0">
                <a:solidFill>
                  <a:srgbClr val="615D56"/>
                </a:solidFill>
                <a:latin typeface="Calibri"/>
              </a:rPr>
              <a:t> — “The source argues that individual differences make direct replication of strategies unworkable.”</a:t>
            </a:r>
          </a:p>
        </p:txBody>
      </p:sp>
      <p:sp>
        <p:nvSpPr>
          <p:cNvPr id="6" name="Rectangle 5"/>
          <p:cNvSpPr/>
          <p:nvPr/>
        </p:nvSpPr>
        <p:spPr>
          <a:xfrm>
            <a:off x="548640" y="5457990"/>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Crowded Market Report</a:t>
            </a:r>
          </a:p>
          <a:p>
            <a:pPr algn="l">
              <a:lnSpc>
                <a:spcPct val="100000"/>
              </a:lnSpc>
              <a:spcAft>
                <a:spcPts val="600"/>
              </a:spcAft>
              <a:buNone/>
            </a:pPr>
            <a:r>
              <a:rPr sz="700" b="0" i="0">
                <a:solidFill>
                  <a:srgbClr val="615D56"/>
                </a:solidFill>
                <a:latin typeface="Calibri"/>
              </a:rPr>
              <a:t>2026-09-28 - The Six Ways to Solve The Bonds Collapse!.txt</a:t>
            </a:r>
          </a:p>
          <a:p>
            <a:pPr algn="l">
              <a:lnSpc>
                <a:spcPct val="100000"/>
              </a:lnSpc>
              <a:spcAft>
                <a:spcPts val="600"/>
              </a:spcAft>
              <a:buNone/>
            </a:pPr>
            <a:r>
              <a:rPr sz="950" b="0" i="0">
                <a:solidFill>
                  <a:srgbClr val="615D56"/>
                </a:solidFill>
                <a:latin typeface="Calibri"/>
              </a:rPr>
              <a:t>The bonds collapse is driven by unsustainable demand, and while short-term interventions or AI-driven productivity may offer pathways, the most viable long-term solution hinges on AI delivering real productivity gains, not inflation or monetary expansion.</a:t>
            </a:r>
          </a:p>
          <a:p>
            <a:pPr algn="l" marL="182880" indent="-182880">
              <a:lnSpc>
                <a:spcPct val="100000"/>
              </a:lnSpc>
              <a:spcBef>
                <a:spcPts val="300"/>
              </a:spcBef>
              <a:buFont typeface="Arial"/>
              <a:buChar char="•"/>
            </a:pPr>
            <a:r>
              <a:rPr sz="900" b="0" i="0">
                <a:solidFill>
                  <a:srgbClr val="1E1A14"/>
                </a:solidFill>
                <a:latin typeface="Calibri"/>
              </a:rPr>
              <a:t>High demand for money due to government deficits and AI infrastructure is driving up interest rates.</a:t>
            </a:r>
            <a:r>
              <a:rPr sz="900" b="0" i="0">
                <a:solidFill>
                  <a:srgbClr val="615D56"/>
                </a:solidFill>
                <a:latin typeface="Calibri"/>
              </a:rPr>
              <a:t> — “governments running huge deficits since '09, AI companies building biggest infrastructure project in history”</a:t>
            </a:r>
          </a:p>
          <a:p>
            <a:pPr algn="l" marL="182880" indent="-182880">
              <a:lnSpc>
                <a:spcPct val="100000"/>
              </a:lnSpc>
              <a:spcBef>
                <a:spcPts val="300"/>
              </a:spcBef>
              <a:buFont typeface="Arial"/>
              <a:buChar char="•"/>
            </a:pPr>
            <a:r>
              <a:rPr sz="900" b="0" i="0">
                <a:solidFill>
                  <a:srgbClr val="1E1A14"/>
                </a:solidFill>
                <a:latin typeface="Calibri"/>
              </a:rPr>
              <a:t>The bond market has recently shifted from a flattening yield curve to a steepening one, with long-term bonds (e.g., 30-year) under pressure.</a:t>
            </a:r>
            <a:r>
              <a:rPr sz="900" b="0" i="0">
                <a:solidFill>
                  <a:srgbClr val="615D56"/>
                </a:solidFill>
                <a:latin typeface="Calibri"/>
              </a:rPr>
              <a:t> — “two years and five years held, longer end especially 30 years crushed”</a:t>
            </a:r>
          </a:p>
          <a:p>
            <a:pPr algn="l" marL="182880" indent="-182880">
              <a:lnSpc>
                <a:spcPct val="100000"/>
              </a:lnSpc>
              <a:spcBef>
                <a:spcPts val="300"/>
              </a:spcBef>
              <a:buFont typeface="Arial"/>
              <a:buChar char="•"/>
            </a:pPr>
            <a:r>
              <a:rPr sz="900" b="0" i="0">
                <a:solidFill>
                  <a:srgbClr val="1E1A14"/>
                </a:solidFill>
                <a:latin typeface="Calibri"/>
              </a:rPr>
              <a:t>Increasing the money supply (printing money) to meet demand is unlikely to lower interest rates and may worsen inflation and debt burdens.</a:t>
            </a:r>
            <a:r>
              <a:rPr sz="900" b="0" i="0">
                <a:solidFill>
                  <a:srgbClr val="615D56"/>
                </a:solidFill>
                <a:latin typeface="Calibri"/>
              </a:rPr>
              <a:t> — “printing money now with high inflation does not sound like a good idea”</a:t>
            </a:r>
          </a:p>
          <a:p>
            <a:pPr algn="l" marL="182880" indent="-182880">
              <a:lnSpc>
                <a:spcPct val="100000"/>
              </a:lnSpc>
              <a:spcBef>
                <a:spcPts val="300"/>
              </a:spcBef>
              <a:buFont typeface="Arial"/>
              <a:buChar char="•"/>
            </a:pPr>
            <a:r>
              <a:rPr sz="900" b="0" i="0">
                <a:solidFill>
                  <a:srgbClr val="1E1A14"/>
                </a:solidFill>
                <a:latin typeface="Calibri"/>
              </a:rPr>
              <a:t>Fiscal restraint (cutting spending and borrowing) is politically impossible in current democracies.</a:t>
            </a:r>
            <a:r>
              <a:rPr sz="900" b="0" i="0">
                <a:solidFill>
                  <a:srgbClr val="615D56"/>
                </a:solidFill>
                <a:latin typeface="Calibri"/>
              </a:rPr>
              <a:t> — “no elected official will get votes by cutting benefits or raising taxes”</a:t>
            </a:r>
          </a:p>
          <a:p>
            <a:pPr algn="l" marL="182880" indent="-182880">
              <a:lnSpc>
                <a:spcPct val="100000"/>
              </a:lnSpc>
              <a:spcBef>
                <a:spcPts val="300"/>
              </a:spcBef>
              <a:buFont typeface="Arial"/>
              <a:buChar char="•"/>
            </a:pPr>
            <a:r>
              <a:rPr sz="900" b="0" i="0">
                <a:solidFill>
                  <a:srgbClr val="1E1A14"/>
                </a:solidFill>
                <a:latin typeface="Calibri"/>
              </a:rPr>
              <a:t>AI-driven productivity growth could enable sustainable economic expansion without inflation, offering a long-term solution to bond pressures.</a:t>
            </a:r>
            <a:r>
              <a:rPr sz="900" b="0" i="0">
                <a:solidFill>
                  <a:srgbClr val="615D56"/>
                </a:solidFill>
                <a:latin typeface="Calibri"/>
              </a:rPr>
              <a:t> — “AI brings incredible productivity and deflationary pressures”</a:t>
            </a:r>
          </a:p>
          <a:p>
            <a:pPr algn="l" marL="182880" indent="-182880">
              <a:lnSpc>
                <a:spcPct val="100000"/>
              </a:lnSpc>
              <a:spcBef>
                <a:spcPts val="300"/>
              </a:spcBef>
              <a:spcAft>
                <a:spcPts val="1200"/>
              </a:spcAft>
              <a:buFont typeface="Arial"/>
              <a:buChar char="•"/>
            </a:pPr>
            <a:r>
              <a:rPr sz="900" b="0" i="0">
                <a:solidFill>
                  <a:srgbClr val="1E1A14"/>
                </a:solidFill>
                <a:latin typeface="Calibri"/>
              </a:rPr>
              <a:t>Central bank intervention in bond markets to stabilize rates risks failure and market rejection, leading to further downturns.</a:t>
            </a:r>
            <a:r>
              <a:rPr sz="900" b="0" i="0">
                <a:solidFill>
                  <a:srgbClr val="615D56"/>
                </a:solidFill>
                <a:latin typeface="Calibri"/>
              </a:rPr>
              <a:t> — “intervention could fail, bonds go down, dollar and stocks fall, nothing left”</a:t>
            </a:r>
          </a:p>
        </p:txBody>
      </p:sp>
      <p:sp>
        <p:nvSpPr>
          <p:cNvPr id="8" name="Rectangle 7"/>
          <p:cNvSpPr/>
          <p:nvPr/>
        </p:nvSpPr>
        <p:spPr>
          <a:xfrm>
            <a:off x="6301587" y="4250079"/>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Iowa PBS — Market to Market podcast</a:t>
            </a:r>
          </a:p>
          <a:p>
            <a:pPr algn="l">
              <a:lnSpc>
                <a:spcPct val="100000"/>
              </a:lnSpc>
              <a:spcAft>
                <a:spcPts val="600"/>
              </a:spcAft>
              <a:buNone/>
            </a:pPr>
            <a:r>
              <a:rPr sz="700" b="0" i="0">
                <a:solidFill>
                  <a:srgbClr val="615D56"/>
                </a:solidFill>
                <a:latin typeface="Calibri"/>
              </a:rPr>
              <a:t>2026-09-28 - Why Butterfat and Protein Are Driving Dairy Profit.txt</a:t>
            </a:r>
          </a:p>
          <a:p>
            <a:pPr algn="l">
              <a:lnSpc>
                <a:spcPct val="100000"/>
              </a:lnSpc>
              <a:spcAft>
                <a:spcPts val="600"/>
              </a:spcAft>
              <a:buNone/>
            </a:pPr>
            <a:r>
              <a:rPr sz="950" b="0" i="0">
                <a:solidFill>
                  <a:srgbClr val="615D56"/>
                </a:solidFill>
                <a:latin typeface="Calibri"/>
              </a:rPr>
              <a:t>The U.S. dairy industry is undergoing a transformation where profitability is increasingly determined by the butterfat and protein content of milk, driven by consumer demand, genetic advancements, farmer responses to market signals, and global expansion.</a:t>
            </a:r>
          </a:p>
          <a:p>
            <a:pPr algn="l" marL="182880" indent="-182880">
              <a:lnSpc>
                <a:spcPct val="100000"/>
              </a:lnSpc>
              <a:spcBef>
                <a:spcPts val="300"/>
              </a:spcBef>
              <a:buFont typeface="Arial"/>
              <a:buChar char="•"/>
            </a:pPr>
            <a:r>
              <a:rPr sz="900" b="0" i="0">
                <a:solidFill>
                  <a:srgbClr val="1E1A14"/>
                </a:solidFill>
                <a:latin typeface="Calibri"/>
              </a:rPr>
              <a:t>Dairy farm profitability is increasingly driven by butterfat and protein content, not just milk volume.</a:t>
            </a:r>
            <a:r>
              <a:rPr sz="900" b="0" i="0">
                <a:solidFill>
                  <a:srgbClr val="615D56"/>
                </a:solidFill>
                <a:latin typeface="Calibri"/>
              </a:rPr>
              <a:t> — “Multiple sources indicate that financial performance in the U.S. dairy market is tied directly to milk composition, with butterfat and protein being key drivers of income.”</a:t>
            </a:r>
          </a:p>
          <a:p>
            <a:pPr algn="l" marL="182880" indent="-182880">
              <a:lnSpc>
                <a:spcPct val="100000"/>
              </a:lnSpc>
              <a:spcBef>
                <a:spcPts val="300"/>
              </a:spcBef>
              <a:buFont typeface="Arial"/>
              <a:buChar char="•"/>
            </a:pPr>
            <a:r>
              <a:rPr sz="900" b="0" i="0">
                <a:solidFill>
                  <a:srgbClr val="1E1A14"/>
                </a:solidFill>
                <a:latin typeface="Calibri"/>
              </a:rPr>
              <a:t>Consumer demand for protein has surged due to clean label trends, GLP-1 weight loss drugs, and health awareness.</a:t>
            </a:r>
            <a:r>
              <a:rPr sz="900" b="0" i="0">
                <a:solidFill>
                  <a:srgbClr val="615D56"/>
                </a:solidFill>
                <a:latin typeface="Calibri"/>
              </a:rPr>
              <a:t> — “Growing consumer interest in health and clean labels, along with the popularity of weight loss drugs like GLP-1, has increased demand for high-protein dairy products.”</a:t>
            </a:r>
          </a:p>
          <a:p>
            <a:pPr algn="l" marL="182880" indent="-182880">
              <a:lnSpc>
                <a:spcPct val="100000"/>
              </a:lnSpc>
              <a:spcBef>
                <a:spcPts val="300"/>
              </a:spcBef>
              <a:buFont typeface="Arial"/>
              <a:buChar char="•"/>
            </a:pPr>
            <a:r>
              <a:rPr sz="900" b="0" i="0">
                <a:solidFill>
                  <a:srgbClr val="1E1A14"/>
                </a:solidFill>
                <a:latin typeface="Calibri"/>
              </a:rPr>
              <a:t>Genetic improvements in Holsteins have significantly increased butterfat and protein levels in milk.</a:t>
            </a:r>
            <a:r>
              <a:rPr sz="900" b="0" i="0">
                <a:solidFill>
                  <a:srgbClr val="615D56"/>
                </a:solidFill>
                <a:latin typeface="Calibri"/>
              </a:rPr>
              <a:t> — “Advancements in dairy genetics have led to Holsteins producing milk with higher butterfat and protein content, directly supporting farm profitability.”</a:t>
            </a:r>
          </a:p>
          <a:p>
            <a:pPr algn="l" marL="182880" indent="-182880">
              <a:lnSpc>
                <a:spcPct val="100000"/>
              </a:lnSpc>
              <a:spcBef>
                <a:spcPts val="300"/>
              </a:spcBef>
              <a:buFont typeface="Arial"/>
              <a:buChar char="•"/>
            </a:pPr>
            <a:r>
              <a:rPr sz="900" b="0" i="0">
                <a:solidFill>
                  <a:srgbClr val="1E1A14"/>
                </a:solidFill>
                <a:latin typeface="Calibri"/>
              </a:rPr>
              <a:t>Dairy farmers are responding to price signals by producing more butterfat and protein, leading to a surplus in high-quality milk components.</a:t>
            </a:r>
            <a:r>
              <a:rPr sz="900" b="0" i="0">
                <a:solidFill>
                  <a:srgbClr val="615D56"/>
                </a:solidFill>
                <a:latin typeface="Calibri"/>
              </a:rPr>
              <a:t> — “Farmers adjust production based on market prices, resulting in increased output of butterfat and protein-rich milk.”</a:t>
            </a:r>
          </a:p>
          <a:p>
            <a:pPr algn="l" marL="182880" indent="-182880">
              <a:lnSpc>
                <a:spcPct val="100000"/>
              </a:lnSpc>
              <a:spcBef>
                <a:spcPts val="300"/>
              </a:spcBef>
              <a:buFont typeface="Arial"/>
              <a:buChar char="•"/>
            </a:pPr>
            <a:r>
              <a:rPr sz="900" b="0" i="0">
                <a:solidFill>
                  <a:srgbClr val="1E1A14"/>
                </a:solidFill>
                <a:latin typeface="Calibri"/>
              </a:rPr>
              <a:t>New processing investments are focused on high-protein, low-sugar products like Greek yogurt and protein shakes.</a:t>
            </a:r>
            <a:r>
              <a:rPr sz="900" b="0" i="0">
                <a:solidFill>
                  <a:srgbClr val="615D56"/>
                </a:solidFill>
                <a:latin typeface="Calibri"/>
              </a:rPr>
              <a:t> — “Processing companies are shifting investments toward high-protein, low-sugar dairy products to meet evolving consumer preferences.”</a:t>
            </a:r>
          </a:p>
          <a:p>
            <a:pPr algn="l" marL="182880" indent="-182880">
              <a:lnSpc>
                <a:spcPct val="100000"/>
              </a:lnSpc>
              <a:spcBef>
                <a:spcPts val="300"/>
              </a:spcBef>
              <a:buFont typeface="Arial"/>
              <a:buChar char="•"/>
            </a:pPr>
            <a:r>
              <a:rPr sz="900" b="0" i="0">
                <a:solidFill>
                  <a:srgbClr val="1E1A14"/>
                </a:solidFill>
                <a:latin typeface="Calibri"/>
              </a:rPr>
              <a:t>The top 10% of U.S. dairy farms earn 70 additional cents per cow per day compared to the bottom 10% due to higher butterfat and protein content.</a:t>
            </a:r>
            <a:r>
              <a:rPr sz="900" b="0" i="0">
                <a:solidFill>
                  <a:srgbClr val="615D56"/>
                </a:solidFill>
                <a:latin typeface="Calibri"/>
              </a:rPr>
              <a:t> — “Performance disparities between top and bottom farms are directly linked to milk composition, with higher butterfat and protein yielding greater daily income.”</a:t>
            </a:r>
          </a:p>
          <a:p>
            <a:pPr algn="l" marL="182880" indent="-182880">
              <a:lnSpc>
                <a:spcPct val="100000"/>
              </a:lnSpc>
              <a:spcBef>
                <a:spcPts val="300"/>
              </a:spcBef>
              <a:buFont typeface="Arial"/>
              <a:buChar char="•"/>
            </a:pPr>
            <a:r>
              <a:rPr sz="900" b="0" i="0">
                <a:solidFill>
                  <a:srgbClr val="1E1A14"/>
                </a:solidFill>
                <a:latin typeface="Calibri"/>
              </a:rPr>
              <a:t>In the Upper Midwest, the annual profit difference per cow reaches $345 when top herds average 90 pounds per day of butterfat and protein.</a:t>
            </a:r>
            <a:r>
              <a:rPr sz="900" b="0" i="0">
                <a:solidFill>
                  <a:srgbClr val="615D56"/>
                </a:solidFill>
                <a:latin typeface="Calibri"/>
              </a:rPr>
              <a:t> — “Regional data shows a significant profit gap between high-performing and low-performing herds, directly tied to milk composition levels.”</a:t>
            </a:r>
          </a:p>
          <a:p>
            <a:pPr algn="l" marL="182880" indent="-182880">
              <a:lnSpc>
                <a:spcPct val="100000"/>
              </a:lnSpc>
              <a:spcBef>
                <a:spcPts val="300"/>
              </a:spcBef>
              <a:spcAft>
                <a:spcPts val="1200"/>
              </a:spcAft>
              <a:buFont typeface="Arial"/>
              <a:buChar char="•"/>
            </a:pPr>
            <a:r>
              <a:rPr sz="900" b="0" i="0">
                <a:solidFill>
                  <a:srgbClr val="1E1A14"/>
                </a:solidFill>
                <a:latin typeface="Calibri"/>
              </a:rPr>
              <a:t>The U.S. dairy industry is expanding globally, with export share rising from 2-3% to 17-18% since 1995.</a:t>
            </a:r>
            <a:r>
              <a:rPr sz="900" b="0" i="0">
                <a:solidFill>
                  <a:srgbClr val="615D56"/>
                </a:solidFill>
                <a:latin typeface="Calibri"/>
              </a:rPr>
              <a:t> — “The industry's global reach has expanded substantially, reflecting increased competitiveness and demand for U.S. dairy products, particularly high-protein varieties.”</a:t>
            </a:r>
          </a:p>
        </p:txBody>
      </p:sp>
      <p:sp>
        <p:nvSpPr>
          <p:cNvPr id="6" name="Rectangle 5"/>
          <p:cNvSpPr/>
          <p:nvPr/>
        </p:nvSpPr>
        <p:spPr>
          <a:xfrm>
            <a:off x="548640" y="5582013"/>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Top Traders Unplugged</a:t>
            </a:r>
          </a:p>
          <a:p>
            <a:pPr algn="l">
              <a:lnSpc>
                <a:spcPct val="100000"/>
              </a:lnSpc>
              <a:spcAft>
                <a:spcPts val="600"/>
              </a:spcAft>
              <a:buNone/>
            </a:pPr>
            <a:r>
              <a:rPr sz="700" b="0" i="0">
                <a:solidFill>
                  <a:srgbClr val="615D56"/>
                </a:solidFill>
                <a:latin typeface="Calibri"/>
              </a:rPr>
              <a:t>2026-09-29 - AI Can Build Your Portfolio—But Can You Trust It Systematic Investor Ep.419.txt</a:t>
            </a:r>
          </a:p>
          <a:p>
            <a:pPr algn="l" marL="182880" indent="-182880">
              <a:lnSpc>
                <a:spcPct val="100000"/>
              </a:lnSpc>
              <a:spcBef>
                <a:spcPts val="300"/>
              </a:spcBef>
              <a:buFont typeface="Arial"/>
              <a:buChar char="•"/>
            </a:pPr>
            <a:r>
              <a:rPr sz="900" b="0" i="0">
                <a:solidFill>
                  <a:srgbClr val="1E1A14"/>
                </a:solidFill>
                <a:latin typeface="Calibri"/>
              </a:rPr>
              <a:t>Approximately 45% of S&amp;P 500 stocks have a negative beta to the index, indicating significant decoupling due to AI-driven concentration.</a:t>
            </a:r>
            <a:r>
              <a:rPr sz="900" b="0" i="0">
                <a:solidFill>
                  <a:srgbClr val="615D56"/>
                </a:solidFill>
                <a:latin typeface="Calibri"/>
              </a:rPr>
              <a:t> — “AI dominance is creating a self-reinforcing mini-index within the S&amp;P 500, reducing stock correlations.”</a:t>
            </a:r>
          </a:p>
          <a:p>
            <a:pPr algn="l" marL="182880" indent="-182880">
              <a:lnSpc>
                <a:spcPct val="100000"/>
              </a:lnSpc>
              <a:spcBef>
                <a:spcPts val="300"/>
              </a:spcBef>
              <a:buFont typeface="Arial"/>
              <a:buChar char="•"/>
            </a:pPr>
            <a:r>
              <a:rPr sz="900" b="0" i="0">
                <a:solidFill>
                  <a:srgbClr val="1E1A14"/>
                </a:solidFill>
                <a:latin typeface="Calibri"/>
              </a:rPr>
              <a:t>Trend-following strategies have performed strongly in 2026, with year-to-date returns of 15.25% and monthly returns of 3.7%, driven primarily by bond short positions.</a:t>
            </a:r>
            <a:r>
              <a:rPr sz="900" b="0" i="0">
                <a:solidFill>
                  <a:srgbClr val="615D56"/>
                </a:solidFill>
                <a:latin typeface="Calibri"/>
              </a:rPr>
              <a:t> — “Strong performance is attributed to bond short positions and faster deployment of exposures via AI-driven strategies.”</a:t>
            </a:r>
          </a:p>
          <a:p>
            <a:pPr algn="l" marL="182880" indent="-182880">
              <a:lnSpc>
                <a:spcPct val="100000"/>
              </a:lnSpc>
              <a:spcBef>
                <a:spcPts val="300"/>
              </a:spcBef>
              <a:buFont typeface="Arial"/>
              <a:buChar char="•"/>
            </a:pPr>
            <a:r>
              <a:rPr sz="900" b="0" i="0">
                <a:solidFill>
                  <a:srgbClr val="1E1A14"/>
                </a:solidFill>
                <a:latin typeface="Calibri"/>
              </a:rPr>
              <a:t>Volatility in bond markets has remained stable despite large yield moves, suggesting price changes have outpaced volatility and enhanced trend-following returns.</a:t>
            </a:r>
            <a:r>
              <a:rPr sz="900" b="0" i="0">
                <a:solidFill>
                  <a:srgbClr val="615D56"/>
                </a:solidFill>
                <a:latin typeface="Calibri"/>
              </a:rPr>
              <a:t> — “Stable volatility amid sharp yield increases supports the effectiveness of trend-following strategies.”</a:t>
            </a:r>
          </a:p>
          <a:p>
            <a:pPr algn="l" marL="182880" indent="-182880">
              <a:lnSpc>
                <a:spcPct val="100000"/>
              </a:lnSpc>
              <a:spcBef>
                <a:spcPts val="300"/>
              </a:spcBef>
              <a:buFont typeface="Arial"/>
              <a:buChar char="•"/>
            </a:pPr>
            <a:r>
              <a:rPr sz="900" b="0" i="0">
                <a:solidFill>
                  <a:srgbClr val="1E1A14"/>
                </a:solidFill>
                <a:latin typeface="Calibri"/>
              </a:rPr>
              <a:t>Agentic AI can enhance asset allocation by enabling scalable, parallelized portfolio construction through specialized agents evaluating macro regimes and asset classes.</a:t>
            </a:r>
            <a:r>
              <a:rPr sz="900" b="0" i="0">
                <a:solidFill>
                  <a:srgbClr val="615D56"/>
                </a:solidFill>
                <a:latin typeface="Calibri"/>
              </a:rPr>
              <a:t> — “Specialized agents assess macro conditions, asset classes, and strategies, improving efficiency and diversification.”</a:t>
            </a:r>
          </a:p>
          <a:p>
            <a:pPr algn="l" marL="182880" indent="-182880">
              <a:lnSpc>
                <a:spcPct val="100000"/>
              </a:lnSpc>
              <a:spcBef>
                <a:spcPts val="300"/>
              </a:spcBef>
              <a:buFont typeface="Arial"/>
              <a:buChar char="•"/>
            </a:pPr>
            <a:r>
              <a:rPr sz="900" b="0" i="0">
                <a:solidFill>
                  <a:srgbClr val="1E1A14"/>
                </a:solidFill>
                <a:latin typeface="Calibri"/>
              </a:rPr>
              <a:t>The most binding constraint in asset management is the finite bandwidth of human decision makers, not data availability or model sophistication.</a:t>
            </a:r>
            <a:r>
              <a:rPr sz="900" b="0" i="0">
                <a:solidFill>
                  <a:srgbClr val="615D56"/>
                </a:solidFill>
                <a:latin typeface="Calibri"/>
              </a:rPr>
              <a:t> — “CIOs and fundamental analysts are limited by time and capacity, highlighting human capacity as the primary bottleneck.”</a:t>
            </a:r>
          </a:p>
          <a:p>
            <a:pPr algn="l" marL="182880" indent="-182880">
              <a:lnSpc>
                <a:spcPct val="100000"/>
              </a:lnSpc>
              <a:spcBef>
                <a:spcPts val="300"/>
              </a:spcBef>
              <a:buFont typeface="Arial"/>
              <a:buChar char="•"/>
            </a:pPr>
            <a:r>
              <a:rPr sz="900" b="0" i="0">
                <a:solidFill>
                  <a:srgbClr val="1E1A14"/>
                </a:solidFill>
                <a:latin typeface="Calibri"/>
              </a:rPr>
              <a:t>Agentic AI introduces stochastic outcomes, not deterministic equations, which presents both a challenge and a benefit in terms of adaptability and realism.</a:t>
            </a:r>
            <a:r>
              <a:rPr sz="900" b="0" i="0">
                <a:solidFill>
                  <a:srgbClr val="615D56"/>
                </a:solidFill>
                <a:latin typeface="Calibri"/>
              </a:rPr>
              <a:t> — “AI-driven decisions are inherently probabilistic, reflecting real-world market complexity.”</a:t>
            </a:r>
          </a:p>
          <a:p>
            <a:pPr algn="l" marL="182880" indent="-182880">
              <a:lnSpc>
                <a:spcPct val="100000"/>
              </a:lnSpc>
              <a:spcBef>
                <a:spcPts val="300"/>
              </a:spcBef>
              <a:buFont typeface="Arial"/>
              <a:buChar char="•"/>
            </a:pPr>
            <a:r>
              <a:rPr sz="900" b="0" i="0">
                <a:solidFill>
                  <a:srgbClr val="1E1A14"/>
                </a:solidFill>
                <a:latin typeface="Calibri"/>
              </a:rPr>
              <a:t>Monoculture risk arises when all agents rely on the same LLM, leading to model correlation and reduced diversification.</a:t>
            </a:r>
            <a:r>
              <a:rPr sz="900" b="0" i="0">
                <a:solidFill>
                  <a:srgbClr val="615D56"/>
                </a:solidFill>
                <a:latin typeface="Calibri"/>
              </a:rPr>
              <a:t> — “Over-reliance on a single large language model undermines portfolio diversification and increases systemic risk.”</a:t>
            </a:r>
          </a:p>
          <a:p>
            <a:pPr algn="l" marL="182880" indent="-182880">
              <a:lnSpc>
                <a:spcPct val="100000"/>
              </a:lnSpc>
              <a:spcBef>
                <a:spcPts val="300"/>
              </a:spcBef>
              <a:spcAft>
                <a:spcPts val="1200"/>
              </a:spcAft>
              <a:buFont typeface="Arial"/>
              <a:buChar char="•"/>
            </a:pPr>
            <a:r>
              <a:rPr sz="900" b="0" i="0">
                <a:solidFill>
                  <a:srgbClr val="1E1A14"/>
                </a:solidFill>
                <a:latin typeface="Calibri"/>
              </a:rPr>
              <a:t>Backtesting agentic AI models is fundamentally flawed due to look-ahead bias and non-deterministic outputs.</a:t>
            </a:r>
            <a:r>
              <a:rPr sz="900" b="0" i="0">
                <a:solidFill>
                  <a:srgbClr val="615D56"/>
                </a:solidFill>
                <a:latin typeface="Calibri"/>
              </a:rPr>
              <a:t> — “Non-deterministic nature and potential look-ahead bias make traditional backtesting unreliable for agentic systems.”</a:t>
            </a:r>
          </a:p>
        </p:txBody>
      </p:sp>
      <p:sp>
        <p:nvSpPr>
          <p:cNvPr id="8" name="Rectangle 7"/>
          <p:cNvSpPr/>
          <p:nvPr/>
        </p:nvSpPr>
        <p:spPr>
          <a:xfrm>
            <a:off x="6301587" y="5063981"/>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04</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Inputs · Source by Source</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Excess Returns</a:t>
            </a:r>
          </a:p>
          <a:p>
            <a:pPr algn="l">
              <a:lnSpc>
                <a:spcPct val="100000"/>
              </a:lnSpc>
              <a:spcAft>
                <a:spcPts val="600"/>
              </a:spcAft>
              <a:buNone/>
            </a:pPr>
            <a:r>
              <a:rPr sz="700" b="0" i="0">
                <a:solidFill>
                  <a:srgbClr val="615D56"/>
                </a:solidFill>
                <a:latin typeface="Calibri"/>
              </a:rPr>
              <a:t>2026-09-29 - The Game Was Rigged in Their Favor. 28_ Went Bust Anyway. Kris Abdelmessih on How to Size Bets.txt</a:t>
            </a:r>
          </a:p>
          <a:p>
            <a:pPr algn="l">
              <a:lnSpc>
                <a:spcPct val="100000"/>
              </a:lnSpc>
              <a:spcAft>
                <a:spcPts val="600"/>
              </a:spcAft>
              <a:buNone/>
            </a:pPr>
            <a:r>
              <a:rPr sz="950" b="0" i="0">
                <a:solidFill>
                  <a:srgbClr val="615D56"/>
                </a:solidFill>
                <a:latin typeface="Calibri"/>
              </a:rPr>
              <a:t>The Kelly criterion provides a mathematically optimal strategy for long-term growth by sizing bets based on probability and risk, but in practice, overbetting or misapplying Kelly leads to high risk of ruin, especially in uncertain or repeated games, and real-world decisions should prioritize risk-adjusted outcomes over maximum growth.</a:t>
            </a:r>
          </a:p>
          <a:p>
            <a:pPr algn="l" marL="182880" indent="-182880">
              <a:lnSpc>
                <a:spcPct val="100000"/>
              </a:lnSpc>
              <a:spcBef>
                <a:spcPts val="300"/>
              </a:spcBef>
              <a:buFont typeface="Arial"/>
              <a:buChar char="•"/>
            </a:pPr>
            <a:r>
              <a:rPr sz="900" b="0" i="0">
                <a:solidFill>
                  <a:srgbClr val="1E1A14"/>
                </a:solidFill>
                <a:latin typeface="Calibri"/>
              </a:rPr>
              <a:t>The Kelly criterion recommends betting a fraction of one's bankroll to maximize long-term compounded growth, not to guarantee profit.</a:t>
            </a:r>
            <a:r>
              <a:rPr sz="900" b="0" i="0">
                <a:solidFill>
                  <a:srgbClr val="615D56"/>
                </a:solidFill>
                <a:latin typeface="Calibri"/>
              </a:rPr>
              <a:t> — “Core principle of Kelly betting: growth maximization, not profit guarantee.”</a:t>
            </a:r>
          </a:p>
          <a:p>
            <a:pPr algn="l" marL="182880" indent="-182880">
              <a:lnSpc>
                <a:spcPct val="100000"/>
              </a:lnSpc>
              <a:spcBef>
                <a:spcPts val="300"/>
              </a:spcBef>
              <a:buFont typeface="Arial"/>
              <a:buChar char="•"/>
            </a:pPr>
            <a:r>
              <a:rPr sz="900" b="0" i="0">
                <a:solidFill>
                  <a:srgbClr val="1E1A14"/>
                </a:solidFill>
                <a:latin typeface="Calibri"/>
              </a:rPr>
              <a:t>In a 60% win probability game with even odds, the Kelly bet is 20% of the bankroll, not 50%.</a:t>
            </a:r>
            <a:r>
              <a:rPr sz="900" b="0" i="0">
                <a:solidFill>
                  <a:srgbClr val="615D56"/>
                </a:solidFill>
                <a:latin typeface="Calibri"/>
              </a:rPr>
              <a:t> — “Mathematical derivation of Kelly fraction based on probability and odds.”</a:t>
            </a:r>
          </a:p>
          <a:p>
            <a:pPr algn="l" marL="182880" indent="-182880">
              <a:lnSpc>
                <a:spcPct val="100000"/>
              </a:lnSpc>
              <a:spcBef>
                <a:spcPts val="300"/>
              </a:spcBef>
              <a:buFont typeface="Arial"/>
              <a:buChar char="•"/>
            </a:pPr>
            <a:r>
              <a:rPr sz="900" b="0" i="0">
                <a:solidFill>
                  <a:srgbClr val="1E1A14"/>
                </a:solidFill>
                <a:latin typeface="Calibri"/>
              </a:rPr>
              <a:t>Betting 50% of bankroll in a repeated game leads to a 97% chance of losing most of one's money over 100 flips.</a:t>
            </a:r>
            <a:r>
              <a:rPr sz="900" b="0" i="0">
                <a:solidFill>
                  <a:srgbClr val="615D56"/>
                </a:solidFill>
                <a:latin typeface="Calibri"/>
              </a:rPr>
              <a:t> — “Demonstrates the volatility and risk of overbetting in repeated trials.”</a:t>
            </a:r>
          </a:p>
          <a:p>
            <a:pPr algn="l" marL="182880" indent="-182880">
              <a:lnSpc>
                <a:spcPct val="100000"/>
              </a:lnSpc>
              <a:spcBef>
                <a:spcPts val="300"/>
              </a:spcBef>
              <a:buFont typeface="Arial"/>
              <a:buChar char="•"/>
            </a:pPr>
            <a:r>
              <a:rPr sz="900" b="0" i="0">
                <a:solidFill>
                  <a:srgbClr val="1E1A14"/>
                </a:solidFill>
                <a:latin typeface="Calibri"/>
              </a:rPr>
              <a:t>Kelly betting requires adjusting the probability of loss (Q) based on odds: shrink Q for underdogs, inflate Q for favorites.</a:t>
            </a:r>
            <a:r>
              <a:rPr sz="900" b="0" i="0">
                <a:solidFill>
                  <a:srgbClr val="615D56"/>
                </a:solidFill>
                <a:latin typeface="Calibri"/>
              </a:rPr>
              <a:t> — “Kelly formula incorporates dynamic probability adjustments for risk assessment.”</a:t>
            </a:r>
          </a:p>
          <a:p>
            <a:pPr algn="l" marL="182880" indent="-182880">
              <a:lnSpc>
                <a:spcPct val="100000"/>
              </a:lnSpc>
              <a:spcBef>
                <a:spcPts val="300"/>
              </a:spcBef>
              <a:buFont typeface="Arial"/>
              <a:buChar char="•"/>
            </a:pPr>
            <a:r>
              <a:rPr sz="900" b="0" i="0">
                <a:solidFill>
                  <a:srgbClr val="1E1A14"/>
                </a:solidFill>
                <a:latin typeface="Calibri"/>
              </a:rPr>
              <a:t>Self-insuring a $500,000 house against a 2% disaster risk with $3,000 in savings leads to a Kelly bet of 66.7% of bankroll.</a:t>
            </a:r>
            <a:r>
              <a:rPr sz="900" b="0" i="0">
                <a:solidFill>
                  <a:srgbClr val="615D56"/>
                </a:solidFill>
                <a:latin typeface="Calibri"/>
              </a:rPr>
              <a:t> — “Concrete example of Kelly application in real-world risk management.”</a:t>
            </a:r>
          </a:p>
          <a:p>
            <a:pPr algn="l" marL="182880" indent="-182880">
              <a:lnSpc>
                <a:spcPct val="100000"/>
              </a:lnSpc>
              <a:spcBef>
                <a:spcPts val="300"/>
              </a:spcBef>
              <a:buFont typeface="Arial"/>
              <a:buChar char="•"/>
            </a:pPr>
            <a:r>
              <a:rPr sz="900" b="0" i="0">
                <a:solidFill>
                  <a:srgbClr val="1E1A14"/>
                </a:solidFill>
                <a:latin typeface="Calibri"/>
              </a:rPr>
              <a:t>Full Kelly betting carries a 1/3 chance of losing 2/3 of one's bankroll, making it extremely risky in practice.</a:t>
            </a:r>
            <a:r>
              <a:rPr sz="900" b="0" i="0">
                <a:solidFill>
                  <a:srgbClr val="615D56"/>
                </a:solidFill>
                <a:latin typeface="Calibri"/>
              </a:rPr>
              <a:t> — “High downside risk of full Kelly, even with favorable odds.”</a:t>
            </a:r>
          </a:p>
          <a:p>
            <a:pPr algn="l" marL="182880" indent="-182880">
              <a:lnSpc>
                <a:spcPct val="100000"/>
              </a:lnSpc>
              <a:spcBef>
                <a:spcPts val="300"/>
              </a:spcBef>
              <a:buFont typeface="Arial"/>
              <a:buChar char="•"/>
            </a:pPr>
            <a:r>
              <a:rPr sz="900" b="0" i="0">
                <a:solidFill>
                  <a:srgbClr val="1E1A14"/>
                </a:solidFill>
                <a:latin typeface="Calibri"/>
              </a:rPr>
              <a:t>Betting less than full Kelly (e.g., half Kelly) reduces risk more efficiently than it reduces growth rate.</a:t>
            </a:r>
            <a:r>
              <a:rPr sz="900" b="0" i="0">
                <a:solidFill>
                  <a:srgbClr val="615D56"/>
                </a:solidFill>
                <a:latin typeface="Calibri"/>
              </a:rPr>
              <a:t> — “Risk reduction is more effective than growth loss when using fractional Kelly.”</a:t>
            </a:r>
          </a:p>
          <a:p>
            <a:pPr algn="l" marL="182880" indent="-182880">
              <a:lnSpc>
                <a:spcPct val="100000"/>
              </a:lnSpc>
              <a:spcBef>
                <a:spcPts val="300"/>
              </a:spcBef>
              <a:spcAft>
                <a:spcPts val="1200"/>
              </a:spcAft>
              <a:buFont typeface="Arial"/>
              <a:buChar char="•"/>
            </a:pPr>
            <a:r>
              <a:rPr sz="900" b="0" i="0">
                <a:solidFill>
                  <a:srgbClr val="1E1A14"/>
                </a:solidFill>
                <a:latin typeface="Calibri"/>
              </a:rPr>
              <a:t>Overbetting Kelly is mathematically disastrous, leading to both declining growth and increasing risk.</a:t>
            </a:r>
            <a:r>
              <a:rPr sz="900" b="0" i="0">
                <a:solidFill>
                  <a:srgbClr val="615D56"/>
                </a:solidFill>
                <a:latin typeface="Calibri"/>
              </a:rPr>
              <a:t> — “Mathematical consequences of exceeding Kelly fraction: negative growth and amplified volatility.”</a:t>
            </a:r>
          </a:p>
        </p:txBody>
      </p:sp>
      <p:sp>
        <p:nvSpPr>
          <p:cNvPr id="6" name="Rectangle 5"/>
          <p:cNvSpPr/>
          <p:nvPr/>
        </p:nvSpPr>
        <p:spPr>
          <a:xfrm>
            <a:off x="548640" y="4752609"/>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6301587" y="978408"/>
            <a:ext cx="5341467" cy="5468112"/>
          </a:xfrm>
          <a:prstGeom prst="rect">
            <a:avLst/>
          </a:prstGeom>
          <a:noFill/>
        </p:spPr>
        <p:txBody>
          <a:bodyPr wrap="square" anchor="t" lIns="0" rIns="0" tIns="0" bIns="0"/>
          <a:lstStyle/>
          <a:p>
            <a:pPr algn="l">
              <a:lnSpc>
                <a:spcPct val="100000"/>
              </a:lnSpc>
              <a:buNone/>
            </a:pPr>
            <a:r>
              <a:rPr sz="1150" b="1" i="0">
                <a:solidFill>
                  <a:srgbClr val="1E1A14"/>
                </a:solidFill>
                <a:latin typeface="Cambria"/>
              </a:rPr>
              <a:t>YouTube — What's Going on With Shipping — 2026-09-29 - WTH Did the U.S. Military Turn a Civilian Freighter into an Armed Escort</a:t>
            </a:r>
          </a:p>
          <a:p>
            <a:pPr algn="l">
              <a:lnSpc>
                <a:spcPct val="100000"/>
              </a:lnSpc>
              <a:spcAft>
                <a:spcPts val="600"/>
              </a:spcAft>
              <a:buNone/>
            </a:pPr>
            <a:r>
              <a:rPr sz="700" b="0" i="0">
                <a:solidFill>
                  <a:srgbClr val="615D56"/>
                </a:solidFill>
                <a:latin typeface="Calibri"/>
              </a:rPr>
              <a:t>2026-09-29 - WTH Did the U.S. Military Turn a Civilian Freighter into an Armed Escort.txt</a:t>
            </a:r>
          </a:p>
          <a:p>
            <a:pPr algn="l">
              <a:lnSpc>
                <a:spcPct val="100000"/>
              </a:lnSpc>
              <a:spcAft>
                <a:spcPts val="600"/>
              </a:spcAft>
              <a:buNone/>
            </a:pPr>
            <a:r>
              <a:rPr sz="950" b="0" i="0">
                <a:solidFill>
                  <a:srgbClr val="615D56"/>
                </a:solidFill>
                <a:latin typeface="Calibri"/>
              </a:rPr>
              <a:t>The U.S. military has likely turned the civilian freighter St. Helena into an armed escort vessel by deploying Marines and equipping it with defensive weapon systems to protect shipping in the Strait of Hormuz.</a:t>
            </a:r>
          </a:p>
          <a:p>
            <a:pPr algn="l" marL="182880" indent="-182880">
              <a:lnSpc>
                <a:spcPct val="100000"/>
              </a:lnSpc>
              <a:spcBef>
                <a:spcPts val="300"/>
              </a:spcBef>
              <a:buFont typeface="Arial"/>
              <a:buChar char="•"/>
            </a:pPr>
            <a:r>
              <a:rPr sz="900" b="0" i="0">
                <a:solidFill>
                  <a:srgbClr val="1E1A14"/>
                </a:solidFill>
                <a:latin typeface="Calibri"/>
              </a:rPr>
              <a:t>The U.S. military may have deployed Marines onto the civilian freighter St. Helena to serve as armed escorts in the Strait of Hormuz.</a:t>
            </a:r>
            <a:r>
              <a:rPr sz="900" b="0" i="0">
                <a:solidFill>
                  <a:srgbClr val="615D56"/>
                </a:solidFill>
                <a:latin typeface="Calibri"/>
              </a:rPr>
              <a:t> — “Marines injured on September 14th on a non-U.S. vessel, St. Helena.”</a:t>
            </a:r>
          </a:p>
          <a:p>
            <a:pPr algn="l" marL="182880" indent="-182880">
              <a:lnSpc>
                <a:spcPct val="100000"/>
              </a:lnSpc>
              <a:spcBef>
                <a:spcPts val="300"/>
              </a:spcBef>
              <a:buFont typeface="Arial"/>
              <a:buChar char="•"/>
            </a:pPr>
            <a:r>
              <a:rPr sz="900" b="0" i="0">
                <a:solidFill>
                  <a:srgbClr val="1E1A14"/>
                </a:solidFill>
                <a:latin typeface="Calibri"/>
              </a:rPr>
              <a:t>St. Helena, originally a Royal Mail ship, was repurposed for expeditionary use and later potentially converted into an armed merchant cruiser.</a:t>
            </a:r>
            <a:r>
              <a:rPr sz="900" b="0" i="0">
                <a:solidFill>
                  <a:srgbClr val="615D56"/>
                </a:solidFill>
                <a:latin typeface="Calibri"/>
              </a:rPr>
              <a:t> — “Vessel served as Extreme E support vessel; underwent overhaul for off-road racing.”</a:t>
            </a:r>
          </a:p>
          <a:p>
            <a:pPr algn="l" marL="182880" indent="-182880">
              <a:lnSpc>
                <a:spcPct val="100000"/>
              </a:lnSpc>
              <a:spcBef>
                <a:spcPts val="300"/>
              </a:spcBef>
              <a:buFont typeface="Arial"/>
              <a:buChar char="•"/>
            </a:pPr>
            <a:r>
              <a:rPr sz="900" b="0" i="0">
                <a:solidFill>
                  <a:srgbClr val="1E1A14"/>
                </a:solidFill>
                <a:latin typeface="Calibri"/>
              </a:rPr>
              <a:t>The St. Helena was struck by an unknown projectile on September 14th, with no reported damage or injuries, suggesting it may have been targeted due to its armed status.</a:t>
            </a:r>
            <a:r>
              <a:rPr sz="900" b="0" i="0">
                <a:solidFill>
                  <a:srgbClr val="615D56"/>
                </a:solidFill>
                <a:latin typeface="Calibri"/>
              </a:rPr>
              <a:t> — “UK MTO report: verified source says vessel struck by unknown projectile, no damage or injuries.”</a:t>
            </a:r>
          </a:p>
          <a:p>
            <a:pPr algn="l" marL="182880" indent="-182880">
              <a:lnSpc>
                <a:spcPct val="100000"/>
              </a:lnSpc>
              <a:spcBef>
                <a:spcPts val="300"/>
              </a:spcBef>
              <a:buFont typeface="Arial"/>
              <a:buChar char="•"/>
            </a:pPr>
            <a:r>
              <a:rPr sz="900" b="0" i="0">
                <a:solidFill>
                  <a:srgbClr val="1E1A14"/>
                </a:solidFill>
                <a:latin typeface="Calibri"/>
              </a:rPr>
              <a:t>Private security contractors or military detachments may be using commercial vessels as mobile armed bases to protect shipping in high-threat zones.</a:t>
            </a:r>
            <a:r>
              <a:rPr sz="900" b="0" i="0">
                <a:solidFill>
                  <a:srgbClr val="615D56"/>
                </a:solidFill>
                <a:latin typeface="Calibri"/>
              </a:rPr>
              <a:t> — “Amberry Limited provides 'end-to-end risk mitigation' including armed guard services and vessel support.”</a:t>
            </a:r>
          </a:p>
          <a:p>
            <a:pPr algn="l" marL="182880" indent="-182880">
              <a:lnSpc>
                <a:spcPct val="100000"/>
              </a:lnSpc>
              <a:spcBef>
                <a:spcPts val="300"/>
              </a:spcBef>
              <a:buFont typeface="Arial"/>
              <a:buChar char="•"/>
            </a:pPr>
            <a:r>
              <a:rPr sz="900" b="0" i="0">
                <a:solidFill>
                  <a:srgbClr val="1E1A14"/>
                </a:solidFill>
                <a:latin typeface="Calibri"/>
              </a:rPr>
              <a:t>The U.S. military has historically used commercial vessels for naval defense, such as during Iraq and Gulf operations, and may be repeating this in the Strait of Hormuz.</a:t>
            </a:r>
            <a:r>
              <a:rPr sz="900" b="0" i="0">
                <a:solidFill>
                  <a:srgbClr val="615D56"/>
                </a:solidFill>
                <a:latin typeface="Calibri"/>
              </a:rPr>
              <a:t> — “Past use of U.S. Army/Naval units on vessels during Operation Iraqi Freedom and 1990 Gulf deployment.”</a:t>
            </a:r>
          </a:p>
          <a:p>
            <a:pPr algn="l" marL="182880" indent="-182880">
              <a:lnSpc>
                <a:spcPct val="100000"/>
              </a:lnSpc>
              <a:spcBef>
                <a:spcPts val="300"/>
              </a:spcBef>
              <a:spcAft>
                <a:spcPts val="1200"/>
              </a:spcAft>
              <a:buFont typeface="Arial"/>
              <a:buChar char="•"/>
            </a:pPr>
            <a:r>
              <a:rPr sz="900" b="0" i="0">
                <a:solidFill>
                  <a:srgbClr val="1E1A14"/>
                </a:solidFill>
                <a:latin typeface="Calibri"/>
              </a:rPr>
              <a:t>The St. Helena may now function as a small, weaponized offshore patrol vessel capable of defending against drones and small surface threats.</a:t>
            </a:r>
            <a:r>
              <a:rPr sz="900" b="0" i="0">
                <a:solidFill>
                  <a:srgbClr val="615D56"/>
                </a:solidFill>
                <a:latin typeface="Calibri"/>
              </a:rPr>
              <a:t> — “Marines on board can deploy weapons against aerial and surface threats; vessel outfitted with defensive systems.”</a:t>
            </a:r>
          </a:p>
        </p:txBody>
      </p:sp>
      <p:sp>
        <p:nvSpPr>
          <p:cNvPr id="8" name="Rectangle 7"/>
          <p:cNvSpPr/>
          <p:nvPr/>
        </p:nvSpPr>
        <p:spPr>
          <a:xfrm>
            <a:off x="6301587" y="4700360"/>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1109441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The Numbers</a:t>
            </a:r>
          </a:p>
        </p:txBody>
      </p:sp>
      <p:sp>
        <p:nvSpPr>
          <p:cNvPr id="3" name="Rectangle 2"/>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48640" y="1024128"/>
            <a:ext cx="2590723" cy="685800"/>
          </a:xfrm>
          <a:prstGeom prst="rect">
            <a:avLst/>
          </a:prstGeom>
          <a:noFill/>
        </p:spPr>
        <p:txBody>
          <a:bodyPr wrap="square" anchor="t" lIns="0" rIns="0" tIns="0" bIns="0"/>
          <a:lstStyle/>
          <a:p>
            <a:pPr algn="l">
              <a:lnSpc>
                <a:spcPct val="100000"/>
              </a:lnSpc>
              <a:buNone/>
            </a:pPr>
            <a:r>
              <a:rPr sz="2600" b="0" i="0">
                <a:solidFill>
                  <a:srgbClr val="B3260E"/>
                </a:solidFill>
                <a:latin typeface="Calibri"/>
              </a:rPr>
              <a:t>21h 50m</a:t>
            </a:r>
          </a:p>
          <a:p>
            <a:pPr algn="l">
              <a:lnSpc>
                <a:spcPct val="100000"/>
              </a:lnSpc>
              <a:spcBef>
                <a:spcPts val="200"/>
              </a:spcBef>
              <a:buNone/>
            </a:pPr>
            <a:r>
              <a:rPr sz="800" b="0" i="0" cap="all" spc="80">
                <a:solidFill>
                  <a:srgbClr val="615D56"/>
                </a:solidFill>
                <a:latin typeface="Calibri"/>
              </a:rPr>
              <a:t>Research time saved</a:t>
            </a:r>
          </a:p>
        </p:txBody>
      </p:sp>
      <p:sp>
        <p:nvSpPr>
          <p:cNvPr id="5" name="TextBox 4"/>
          <p:cNvSpPr txBox="1"/>
          <p:nvPr/>
        </p:nvSpPr>
        <p:spPr>
          <a:xfrm>
            <a:off x="3322243" y="1024128"/>
            <a:ext cx="2590723" cy="685800"/>
          </a:xfrm>
          <a:prstGeom prst="rect">
            <a:avLst/>
          </a:prstGeom>
          <a:noFill/>
        </p:spPr>
        <p:txBody>
          <a:bodyPr wrap="square" anchor="t" lIns="0" rIns="0" tIns="0" bIns="0"/>
          <a:lstStyle/>
          <a:p>
            <a:pPr algn="l">
              <a:lnSpc>
                <a:spcPct val="100000"/>
              </a:lnSpc>
              <a:buNone/>
            </a:pPr>
            <a:r>
              <a:rPr sz="2600" b="0" i="0">
                <a:solidFill>
                  <a:srgbClr val="B3260E"/>
                </a:solidFill>
                <a:latin typeface="Calibri"/>
              </a:rPr>
              <a:t>14</a:t>
            </a:r>
          </a:p>
          <a:p>
            <a:pPr algn="l">
              <a:lnSpc>
                <a:spcPct val="100000"/>
              </a:lnSpc>
              <a:spcBef>
                <a:spcPts val="200"/>
              </a:spcBef>
              <a:buNone/>
            </a:pPr>
            <a:r>
              <a:rPr sz="800" b="0" i="0" cap="all" spc="80">
                <a:solidFill>
                  <a:srgbClr val="615D56"/>
                </a:solidFill>
                <a:latin typeface="Calibri"/>
              </a:rPr>
              <a:t>Sources read</a:t>
            </a:r>
          </a:p>
        </p:txBody>
      </p:sp>
      <p:sp>
        <p:nvSpPr>
          <p:cNvPr id="6" name="TextBox 5"/>
          <p:cNvSpPr txBox="1"/>
          <p:nvPr/>
        </p:nvSpPr>
        <p:spPr>
          <a:xfrm>
            <a:off x="6095847" y="1024128"/>
            <a:ext cx="2590723" cy="685800"/>
          </a:xfrm>
          <a:prstGeom prst="rect">
            <a:avLst/>
          </a:prstGeom>
          <a:noFill/>
        </p:spPr>
        <p:txBody>
          <a:bodyPr wrap="square" anchor="t" lIns="0" rIns="0" tIns="0" bIns="0"/>
          <a:lstStyle/>
          <a:p>
            <a:pPr algn="l">
              <a:lnSpc>
                <a:spcPct val="100000"/>
              </a:lnSpc>
              <a:buNone/>
            </a:pPr>
            <a:r>
              <a:rPr sz="2600" b="0" i="0">
                <a:solidFill>
                  <a:srgbClr val="B3260E"/>
                </a:solidFill>
                <a:latin typeface="Calibri"/>
              </a:rPr>
              <a:t>106</a:t>
            </a:r>
          </a:p>
          <a:p>
            <a:pPr algn="l">
              <a:lnSpc>
                <a:spcPct val="100000"/>
              </a:lnSpc>
              <a:spcBef>
                <a:spcPts val="200"/>
              </a:spcBef>
              <a:buNone/>
            </a:pPr>
            <a:r>
              <a:rPr sz="800" b="0" i="0" cap="all" spc="80">
                <a:solidFill>
                  <a:srgbClr val="615D56"/>
                </a:solidFill>
                <a:latin typeface="Calibri"/>
              </a:rPr>
              <a:t>Claims extracted</a:t>
            </a:r>
          </a:p>
        </p:txBody>
      </p:sp>
      <p:sp>
        <p:nvSpPr>
          <p:cNvPr id="7" name="TextBox 6"/>
          <p:cNvSpPr txBox="1"/>
          <p:nvPr/>
        </p:nvSpPr>
        <p:spPr>
          <a:xfrm>
            <a:off x="8869451" y="1024128"/>
            <a:ext cx="2590723" cy="685800"/>
          </a:xfrm>
          <a:prstGeom prst="rect">
            <a:avLst/>
          </a:prstGeom>
          <a:noFill/>
        </p:spPr>
        <p:txBody>
          <a:bodyPr wrap="square" anchor="t" lIns="0" rIns="0" tIns="0" bIns="0"/>
          <a:lstStyle/>
          <a:p>
            <a:pPr algn="l">
              <a:lnSpc>
                <a:spcPct val="100000"/>
              </a:lnSpc>
              <a:buNone/>
            </a:pPr>
            <a:r>
              <a:rPr sz="2600" b="0" i="0">
                <a:solidFill>
                  <a:srgbClr val="B3260E"/>
                </a:solidFill>
                <a:latin typeface="Calibri"/>
              </a:rPr>
              <a:t>0/6</a:t>
            </a:r>
          </a:p>
          <a:p>
            <a:pPr algn="l">
              <a:lnSpc>
                <a:spcPct val="100000"/>
              </a:lnSpc>
              <a:spcBef>
                <a:spcPts val="200"/>
              </a:spcBef>
              <a:buNone/>
            </a:pPr>
            <a:r>
              <a:rPr sz="800" b="0" i="0" cap="all" spc="80">
                <a:solidFill>
                  <a:srgbClr val="615D56"/>
                </a:solidFill>
                <a:latin typeface="Calibri"/>
              </a:rPr>
              <a:t>Disputes settled</a:t>
            </a:r>
          </a:p>
        </p:txBody>
      </p:sp>
      <p:sp>
        <p:nvSpPr>
          <p:cNvPr id="8" name="Rectangle 7"/>
          <p:cNvSpPr/>
          <p:nvPr/>
        </p:nvSpPr>
        <p:spPr>
          <a:xfrm>
            <a:off x="548640" y="1847088"/>
            <a:ext cx="11094415"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48640" y="2121408"/>
            <a:ext cx="11094415" cy="182880"/>
          </a:xfrm>
          <a:prstGeom prst="rect">
            <a:avLst/>
          </a:prstGeom>
          <a:noFill/>
        </p:spPr>
        <p:txBody>
          <a:bodyPr wrap="square" anchor="t" lIns="0" rIns="0" tIns="0" bIns="0"/>
          <a:lstStyle/>
          <a:p>
            <a:pPr algn="l">
              <a:lnSpc>
                <a:spcPct val="100000"/>
              </a:lnSpc>
              <a:buNone/>
            </a:pPr>
            <a:r>
              <a:rPr sz="1100" b="1" i="0">
                <a:solidFill>
                  <a:srgbClr val="1E1A14"/>
                </a:solidFill>
                <a:latin typeface="Calibri"/>
              </a:rPr>
              <a:t>Time spent reading bought coverage, not substance</a:t>
            </a:r>
          </a:p>
        </p:txBody>
      </p:sp>
      <p:sp>
        <p:nvSpPr>
          <p:cNvPr id="10" name="TextBox 9"/>
          <p:cNvSpPr txBox="1"/>
          <p:nvPr/>
        </p:nvSpPr>
        <p:spPr>
          <a:xfrm>
            <a:off x="548640" y="2350008"/>
            <a:ext cx="11094415" cy="146304"/>
          </a:xfrm>
          <a:prstGeom prst="rect">
            <a:avLst/>
          </a:prstGeom>
          <a:noFill/>
        </p:spPr>
        <p:txBody>
          <a:bodyPr wrap="square" anchor="t" lIns="0" rIns="0" tIns="0" bIns="0"/>
          <a:lstStyle/>
          <a:p>
            <a:pPr algn="l">
              <a:lnSpc>
                <a:spcPct val="100000"/>
              </a:lnSpc>
              <a:buNone/>
            </a:pPr>
            <a:r>
              <a:rPr sz="750" b="0" i="0" cap="all" spc="80">
                <a:solidFill>
                  <a:srgbClr val="615D56"/>
                </a:solidFill>
                <a:latin typeface="Calibri"/>
              </a:rPr>
              <a:t>Claims yielded against time spent reading · one dot per source</a:t>
            </a:r>
          </a:p>
        </p:txBody>
      </p:sp>
      <p:sp>
        <p:nvSpPr>
          <p:cNvPr id="11" name="Rectangle 10"/>
          <p:cNvSpPr/>
          <p:nvPr/>
        </p:nvSpPr>
        <p:spPr>
          <a:xfrm>
            <a:off x="548640" y="2532888"/>
            <a:ext cx="11094415"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1234440" y="6035040"/>
            <a:ext cx="10271455" cy="7315"/>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914400" y="5961888"/>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0</a:t>
            </a:r>
          </a:p>
        </p:txBody>
      </p:sp>
      <p:sp>
        <p:nvSpPr>
          <p:cNvPr id="14" name="Rectangle 13"/>
          <p:cNvSpPr/>
          <p:nvPr/>
        </p:nvSpPr>
        <p:spPr>
          <a:xfrm>
            <a:off x="1234440" y="5266944"/>
            <a:ext cx="10271455"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914400" y="5193792"/>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2</a:t>
            </a:r>
          </a:p>
        </p:txBody>
      </p:sp>
      <p:sp>
        <p:nvSpPr>
          <p:cNvPr id="16" name="Rectangle 15"/>
          <p:cNvSpPr/>
          <p:nvPr/>
        </p:nvSpPr>
        <p:spPr>
          <a:xfrm>
            <a:off x="1234440" y="4498848"/>
            <a:ext cx="10271455"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914400" y="4425696"/>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4</a:t>
            </a:r>
          </a:p>
        </p:txBody>
      </p:sp>
      <p:sp>
        <p:nvSpPr>
          <p:cNvPr id="18" name="Rectangle 17"/>
          <p:cNvSpPr/>
          <p:nvPr/>
        </p:nvSpPr>
        <p:spPr>
          <a:xfrm>
            <a:off x="1234440" y="3730752"/>
            <a:ext cx="10271455"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914400" y="3657600"/>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6</a:t>
            </a:r>
          </a:p>
        </p:txBody>
      </p:sp>
      <p:sp>
        <p:nvSpPr>
          <p:cNvPr id="20" name="Rectangle 19"/>
          <p:cNvSpPr/>
          <p:nvPr/>
        </p:nvSpPr>
        <p:spPr>
          <a:xfrm>
            <a:off x="1234440" y="2962656"/>
            <a:ext cx="10271455" cy="7315"/>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914400" y="2889503"/>
            <a:ext cx="228600" cy="146304"/>
          </a:xfrm>
          <a:prstGeom prst="rect">
            <a:avLst/>
          </a:prstGeom>
          <a:noFill/>
        </p:spPr>
        <p:txBody>
          <a:bodyPr wrap="square" anchor="t" lIns="0" rIns="0" tIns="0" bIns="0"/>
          <a:lstStyle/>
          <a:p>
            <a:pPr algn="r">
              <a:lnSpc>
                <a:spcPct val="100000"/>
              </a:lnSpc>
              <a:buNone/>
            </a:pPr>
            <a:r>
              <a:rPr sz="800" b="0" i="0">
                <a:solidFill>
                  <a:srgbClr val="615D56"/>
                </a:solidFill>
                <a:latin typeface="Calibri"/>
              </a:rPr>
              <a:t>8</a:t>
            </a:r>
          </a:p>
        </p:txBody>
      </p:sp>
      <p:sp>
        <p:nvSpPr>
          <p:cNvPr id="22" name="TextBox 21"/>
          <p:cNvSpPr txBox="1"/>
          <p:nvPr/>
        </p:nvSpPr>
        <p:spPr>
          <a:xfrm>
            <a:off x="914400" y="2596896"/>
            <a:ext cx="1280160" cy="137160"/>
          </a:xfrm>
          <a:prstGeom prst="rect">
            <a:avLst/>
          </a:prstGeom>
          <a:noFill/>
        </p:spPr>
        <p:txBody>
          <a:bodyPr wrap="square" anchor="t" lIns="0" rIns="0" tIns="0" bIns="0"/>
          <a:lstStyle/>
          <a:p>
            <a:pPr algn="l">
              <a:lnSpc>
                <a:spcPct val="100000"/>
              </a:lnSpc>
              <a:buNone/>
            </a:pPr>
            <a:r>
              <a:rPr sz="750" b="0" i="0">
                <a:solidFill>
                  <a:srgbClr val="615D56"/>
                </a:solidFill>
                <a:latin typeface="Calibri"/>
              </a:rPr>
              <a:t>claims extracted</a:t>
            </a:r>
          </a:p>
        </p:txBody>
      </p:sp>
      <p:sp>
        <p:nvSpPr>
          <p:cNvPr id="23" name="Rectangle 22"/>
          <p:cNvSpPr/>
          <p:nvPr/>
        </p:nvSpPr>
        <p:spPr>
          <a:xfrm>
            <a:off x="2232457"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1958137"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30m</a:t>
            </a:r>
          </a:p>
        </p:txBody>
      </p:sp>
      <p:sp>
        <p:nvSpPr>
          <p:cNvPr id="25" name="Rectangle 24"/>
          <p:cNvSpPr/>
          <p:nvPr/>
        </p:nvSpPr>
        <p:spPr>
          <a:xfrm>
            <a:off x="6590927"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316607"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1h</a:t>
            </a:r>
          </a:p>
        </p:txBody>
      </p:sp>
      <p:sp>
        <p:nvSpPr>
          <p:cNvPr id="27" name="Rectangle 26"/>
          <p:cNvSpPr/>
          <p:nvPr/>
        </p:nvSpPr>
        <p:spPr>
          <a:xfrm>
            <a:off x="10949396" y="6035040"/>
            <a:ext cx="7315" cy="45720"/>
          </a:xfrm>
          <a:prstGeom prst="rect">
            <a:avLst/>
          </a:prstGeom>
          <a:solidFill>
            <a:srgbClr val="1E1A1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10675076" y="6099048"/>
            <a:ext cx="548640" cy="146304"/>
          </a:xfrm>
          <a:prstGeom prst="rect">
            <a:avLst/>
          </a:prstGeom>
          <a:noFill/>
        </p:spPr>
        <p:txBody>
          <a:bodyPr wrap="square" anchor="t" lIns="0" rIns="0" tIns="0" bIns="0"/>
          <a:lstStyle/>
          <a:p>
            <a:pPr algn="ctr">
              <a:lnSpc>
                <a:spcPct val="100000"/>
              </a:lnSpc>
              <a:buNone/>
            </a:pPr>
            <a:r>
              <a:rPr sz="800" b="0" i="0">
                <a:solidFill>
                  <a:srgbClr val="615D56"/>
                </a:solidFill>
                <a:latin typeface="Calibri"/>
              </a:rPr>
              <a:t>2h</a:t>
            </a:r>
          </a:p>
        </p:txBody>
      </p:sp>
      <p:sp>
        <p:nvSpPr>
          <p:cNvPr id="29" name="TextBox 28"/>
          <p:cNvSpPr txBox="1"/>
          <p:nvPr/>
        </p:nvSpPr>
        <p:spPr>
          <a:xfrm>
            <a:off x="9219895" y="6254496"/>
            <a:ext cx="2286000" cy="146304"/>
          </a:xfrm>
          <a:prstGeom prst="rect">
            <a:avLst/>
          </a:prstGeom>
          <a:noFill/>
        </p:spPr>
        <p:txBody>
          <a:bodyPr wrap="square" anchor="t" lIns="0" rIns="0" tIns="0" bIns="0"/>
          <a:lstStyle/>
          <a:p>
            <a:pPr algn="r">
              <a:lnSpc>
                <a:spcPct val="100000"/>
              </a:lnSpc>
              <a:buNone/>
            </a:pPr>
            <a:r>
              <a:rPr sz="750" b="0" i="0">
                <a:solidFill>
                  <a:srgbClr val="615D56"/>
                </a:solidFill>
                <a:latin typeface="Calibri"/>
              </a:rPr>
              <a:t>time spent reading (log scale)</a:t>
            </a:r>
          </a:p>
        </p:txBody>
      </p:sp>
      <p:sp>
        <p:nvSpPr>
          <p:cNvPr id="30" name="Oval 29"/>
          <p:cNvSpPr/>
          <p:nvPr/>
        </p:nvSpPr>
        <p:spPr>
          <a:xfrm>
            <a:off x="11029414"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Oval 30"/>
          <p:cNvSpPr/>
          <p:nvPr/>
        </p:nvSpPr>
        <p:spPr>
          <a:xfrm>
            <a:off x="11034013"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Oval 31"/>
          <p:cNvSpPr/>
          <p:nvPr/>
        </p:nvSpPr>
        <p:spPr>
          <a:xfrm>
            <a:off x="3483727"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Oval 32"/>
          <p:cNvSpPr/>
          <p:nvPr/>
        </p:nvSpPr>
        <p:spPr>
          <a:xfrm>
            <a:off x="11455603"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Oval 33"/>
          <p:cNvSpPr/>
          <p:nvPr/>
        </p:nvSpPr>
        <p:spPr>
          <a:xfrm>
            <a:off x="7205980"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Oval 34"/>
          <p:cNvSpPr/>
          <p:nvPr/>
        </p:nvSpPr>
        <p:spPr>
          <a:xfrm>
            <a:off x="7101732"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Oval 35"/>
          <p:cNvSpPr/>
          <p:nvPr/>
        </p:nvSpPr>
        <p:spPr>
          <a:xfrm>
            <a:off x="10154041"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7" name="Oval 36"/>
          <p:cNvSpPr/>
          <p:nvPr/>
        </p:nvSpPr>
        <p:spPr>
          <a:xfrm>
            <a:off x="10035996"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Oval 37"/>
          <p:cNvSpPr/>
          <p:nvPr/>
        </p:nvSpPr>
        <p:spPr>
          <a:xfrm>
            <a:off x="9336923"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9" name="Oval 38"/>
          <p:cNvSpPr/>
          <p:nvPr/>
        </p:nvSpPr>
        <p:spPr>
          <a:xfrm>
            <a:off x="2548565"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Oval 39"/>
          <p:cNvSpPr/>
          <p:nvPr/>
        </p:nvSpPr>
        <p:spPr>
          <a:xfrm>
            <a:off x="6106781"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Oval 40"/>
          <p:cNvSpPr/>
          <p:nvPr/>
        </p:nvSpPr>
        <p:spPr>
          <a:xfrm>
            <a:off x="10883774"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Oval 41"/>
          <p:cNvSpPr/>
          <p:nvPr/>
        </p:nvSpPr>
        <p:spPr>
          <a:xfrm>
            <a:off x="8884673" y="2912363"/>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Oval 42"/>
          <p:cNvSpPr/>
          <p:nvPr/>
        </p:nvSpPr>
        <p:spPr>
          <a:xfrm>
            <a:off x="1184148" y="3680460"/>
            <a:ext cx="100584" cy="100584"/>
          </a:xfrm>
          <a:prstGeom prst="ellipse">
            <a:avLst/>
          </a:prstGeom>
          <a:solidFill>
            <a:srgbClr val="2A78D6"/>
          </a:solidFill>
          <a:ln w="9525">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9727387" y="2743200"/>
            <a:ext cx="1828800" cy="146304"/>
          </a:xfrm>
          <a:prstGeom prst="rect">
            <a:avLst/>
          </a:prstGeom>
          <a:noFill/>
        </p:spPr>
        <p:txBody>
          <a:bodyPr wrap="square" anchor="b" lIns="0" rIns="0" tIns="0" bIns="0"/>
          <a:lstStyle/>
          <a:p>
            <a:pPr algn="r">
              <a:lnSpc>
                <a:spcPct val="100000"/>
              </a:lnSpc>
              <a:buNone/>
            </a:pPr>
            <a:r>
              <a:rPr sz="800" b="0" i="0">
                <a:solidFill>
                  <a:srgbClr val="1E1A14"/>
                </a:solidFill>
                <a:latin typeface="Calibri"/>
              </a:rPr>
              <a:t>The Market Huddle</a:t>
            </a:r>
          </a:p>
        </p:txBody>
      </p:sp>
      <p:sp>
        <p:nvSpPr>
          <p:cNvPr id="45" name="TextBox 44"/>
          <p:cNvSpPr txBox="1"/>
          <p:nvPr/>
        </p:nvSpPr>
        <p:spPr>
          <a:xfrm>
            <a:off x="1184148" y="3511296"/>
            <a:ext cx="1828800" cy="146304"/>
          </a:xfrm>
          <a:prstGeom prst="rect">
            <a:avLst/>
          </a:prstGeom>
          <a:noFill/>
        </p:spPr>
        <p:txBody>
          <a:bodyPr wrap="square" anchor="b" lIns="0" rIns="0" tIns="0" bIns="0"/>
          <a:lstStyle/>
          <a:p>
            <a:pPr algn="l">
              <a:lnSpc>
                <a:spcPct val="100000"/>
              </a:lnSpc>
              <a:buNone/>
            </a:pPr>
            <a:r>
              <a:rPr sz="800" b="0" i="0">
                <a:solidFill>
                  <a:srgbClr val="1E1A14"/>
                </a:solidFill>
                <a:latin typeface="Calibri"/>
              </a:rPr>
              <a:t>2026-09-29 - WTH Did…</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05</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Appendix · Full Transcript</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11094415" cy="147277"/>
          </a:xfrm>
          <a:prstGeom prst="rect">
            <a:avLst/>
          </a:prstGeom>
          <a:noFill/>
        </p:spPr>
        <p:txBody>
          <a:bodyPr wrap="square" anchor="t" lIns="0" rIns="0" tIns="0" bIns="0"/>
          <a:lstStyle/>
          <a:p>
            <a:pPr algn="l">
              <a:lnSpc>
                <a:spcPct val="100000"/>
              </a:lnSpc>
              <a:buNone/>
            </a:pPr>
            <a:r>
              <a:rPr sz="950" b="0" i="0">
                <a:solidFill>
                  <a:srgbClr val="615D56"/>
                </a:solidFill>
                <a:latin typeface="Calibri"/>
              </a:rPr>
              <a:t>Every turn, in order — the record the verdict was drawn from.</a:t>
            </a:r>
          </a:p>
        </p:txBody>
      </p:sp>
      <p:sp>
        <p:nvSpPr>
          <p:cNvPr id="6" name="TextBox 5"/>
          <p:cNvSpPr txBox="1"/>
          <p:nvPr/>
        </p:nvSpPr>
        <p:spPr>
          <a:xfrm>
            <a:off x="548640" y="1262845"/>
            <a:ext cx="5341467" cy="5183674"/>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2A78D6"/>
                </a:solidFill>
                <a:latin typeface="Calibri"/>
              </a:rPr>
              <a:t>● </a:t>
            </a:r>
            <a:r>
              <a:rPr sz="1000" b="1" i="0">
                <a:solidFill>
                  <a:srgbClr val="2A78D6"/>
                </a:solidFill>
                <a:latin typeface="Calibri"/>
              </a:rPr>
              <a:t>Aleyna</a:t>
            </a:r>
            <a:r>
              <a:rPr sz="750" b="0" i="0">
                <a:solidFill>
                  <a:srgbClr val="615D56"/>
                </a:solidFill>
                <a:latin typeface="Calibri"/>
              </a:rPr>
              <a:t>   opening</a:t>
            </a:r>
          </a:p>
          <a:p>
            <a:pPr algn="l">
              <a:lnSpc>
                <a:spcPct val="100000"/>
              </a:lnSpc>
              <a:spcAft>
                <a:spcPts val="1200"/>
              </a:spcAft>
              <a:buNone/>
            </a:pPr>
            <a:r>
              <a:rPr sz="900" b="0" i="0">
                <a:solidFill>
                  <a:srgbClr val="1E1A14"/>
                </a:solidFill>
                <a:latin typeface="Calibri"/>
              </a:rPr>
              <a:t>World markets are reacting to unspoken supply shocks — not just inflation or AI hype, but the collapse of maritime logistics chains. The U.S. military turning a civilian freighter into an armed escort in the Strait of Hormuz isn’t about Taiwan; it’s a signal that chokepoints are now operational threats, not just strategic ones. If one vessel can be seized and weaponized, then every shipping lane is now a potential flashpoint. No one priced that in. The real risk isn’t a war — it’s the sudden, unmanaged failure of a single node in global trade. That’s what’s going on.</a:t>
            </a:r>
          </a:p>
          <a:p>
            <a:pPr algn="l">
              <a:lnSpc>
                <a:spcPct val="100000"/>
              </a:lnSpc>
              <a:spcBef>
                <a:spcPts val="1200"/>
              </a:spcBef>
              <a:spcAft>
                <a:spcPts val="400"/>
              </a:spcAft>
              <a:buNone/>
            </a:pPr>
            <a:r>
              <a:rPr sz="750" b="0" i="0">
                <a:solidFill>
                  <a:srgbClr val="615D56"/>
                </a:solidFill>
                <a:latin typeface="Calibri"/>
              </a:rPr>
              <a:t>R1   </a:t>
            </a:r>
            <a:r>
              <a:rPr sz="800" b="0" i="0">
                <a:solidFill>
                  <a:srgbClr val="1BAF7A"/>
                </a:solidFill>
                <a:latin typeface="Calibri"/>
              </a:rPr>
              <a:t>● </a:t>
            </a:r>
            <a:r>
              <a:rPr sz="1000" b="1" i="0">
                <a:solidFill>
                  <a:srgbClr val="1BAF7A"/>
                </a:solidFill>
                <a:latin typeface="Calibri"/>
              </a:rPr>
              <a:t>Luna</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World markets this week are reacting to the reallocation of military assets into high-threat maritime zones, not just speculative narratives. The U.S. military’s deployment of Marines onto the civilian freighter St. Helena in the Strait of Hormuz signals that chokepoints are now operational flashpoints, not just strategic concerns. This action, cited in the YouTube segment on shipping, shows that supply chains are being treated as contested terrain — and when one node fails, the ripple effect on global trade and financial stability is immediate and unmanaged.</a:t>
            </a:r>
          </a:p>
          <a:p>
            <a:pPr algn="l">
              <a:lnSpc>
                <a:spcPct val="100000"/>
              </a:lnSpc>
              <a:spcBef>
                <a:spcPts val="1200"/>
              </a:spcBef>
              <a:spcAft>
                <a:spcPts val="400"/>
              </a:spcAft>
              <a:buNone/>
            </a:pPr>
            <a:r>
              <a:rPr sz="750" b="0" i="0">
                <a:solidFill>
                  <a:srgbClr val="615D56"/>
                </a:solidFill>
                <a:latin typeface="Calibri"/>
              </a:rPr>
              <a:t>R1   </a:t>
            </a:r>
            <a:r>
              <a:rPr sz="800" b="0" i="0">
                <a:solidFill>
                  <a:srgbClr val="E87BA4"/>
                </a:solidFill>
                <a:latin typeface="Calibri"/>
              </a:rPr>
              <a:t>● </a:t>
            </a:r>
            <a:r>
              <a:rPr sz="1000" b="1" i="0">
                <a:solidFill>
                  <a:srgbClr val="E87BA4"/>
                </a:solidFill>
                <a:latin typeface="Calibri"/>
              </a:rPr>
              <a:t>Olivia</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World markets are panicking because someone just turned a civilian freighter into a warship in the Strait of Hormuz — and that’s not a drill. It’s a signal that supply chains are no longer just logistics; they’re battlefields. If a single vessel can be seized and weaponized, every port, every lane, every shipment is now a potential flashpoint. The real shock isn’t inflation or AI — it’s that the market finally realized: trade isn’t safe. And when you lose one node, the whole system collapses. That’s what’s going on.</a:t>
            </a:r>
          </a:p>
          <a:p>
            <a:pPr algn="l">
              <a:lnSpc>
                <a:spcPct val="100000"/>
              </a:lnSpc>
              <a:spcBef>
                <a:spcPts val="1200"/>
              </a:spcBef>
              <a:spcAft>
                <a:spcPts val="400"/>
              </a:spcAft>
              <a:buNone/>
            </a:pPr>
            <a:r>
              <a:rPr sz="750" b="0" i="0">
                <a:solidFill>
                  <a:srgbClr val="615D56"/>
                </a:solidFill>
                <a:latin typeface="Calibri"/>
              </a:rPr>
              <a:t>R1   </a:t>
            </a:r>
            <a:r>
              <a:rPr sz="800" b="0" i="0">
                <a:solidFill>
                  <a:srgbClr val="EB6834"/>
                </a:solidFill>
                <a:latin typeface="Calibri"/>
              </a:rPr>
              <a:t>● </a:t>
            </a:r>
            <a:r>
              <a:rPr sz="1000" b="1" i="0">
                <a:solidFill>
                  <a:srgbClr val="EB6834"/>
                </a:solidFill>
                <a:latin typeface="Calibri"/>
              </a:rPr>
              <a:t>Jillian</a:t>
            </a:r>
            <a:r>
              <a:rPr sz="750" b="0" i="0">
                <a:solidFill>
                  <a:srgbClr val="615D56"/>
                </a:solidFill>
                <a:latin typeface="Calibri"/>
              </a:rPr>
              <a:t>   → Olivia</a:t>
            </a:r>
          </a:p>
          <a:p>
            <a:pPr algn="l">
              <a:lnSpc>
                <a:spcPct val="100000"/>
              </a:lnSpc>
              <a:spcAft>
                <a:spcPts val="1200"/>
              </a:spcAft>
              <a:buNone/>
            </a:pPr>
            <a:r>
              <a:rPr sz="900" b="0" i="0">
                <a:solidFill>
                  <a:srgbClr val="1E1A14"/>
                </a:solidFill>
                <a:latin typeface="Calibri"/>
              </a:rPr>
              <a:t>World markets this week aren’t panicking over a civilian freighter being turned into an armed escort. The YouTube segment citing that event is a single, unverified claim with no corroborating data from other sources. The Financial Times and MacroVoices don’t mention it, and no trade volume, shipping data, or military logs support the idea that this is a systemic threat. The real driver is bond yields spiking due to inflation fears—especially energy shocks—not geopolitical theater. If trade were truly unstable, we’d see shipping route changes, not just a news clip about a vessel with Marines on board.</a:t>
            </a:r>
          </a:p>
        </p:txBody>
      </p:sp>
      <p:sp>
        <p:nvSpPr>
          <p:cNvPr id="7" name="Rectangle 6"/>
          <p:cNvSpPr/>
          <p:nvPr/>
        </p:nvSpPr>
        <p:spPr>
          <a:xfrm>
            <a:off x="548640" y="2382030"/>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3729815"/>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48640" y="4938074"/>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6285859"/>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301587" y="1262845"/>
            <a:ext cx="5341467" cy="5183674"/>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R1   </a:t>
            </a:r>
            <a:r>
              <a:rPr sz="800" b="0" i="0">
                <a:solidFill>
                  <a:srgbClr val="EDA100"/>
                </a:solidFill>
                <a:latin typeface="Calibri"/>
              </a:rPr>
              <a:t>● </a:t>
            </a:r>
            <a:r>
              <a:rPr sz="1000" b="1" i="0">
                <a:solidFill>
                  <a:srgbClr val="EDA100"/>
                </a:solidFill>
                <a:latin typeface="Calibri"/>
              </a:rPr>
              <a:t>Samuel</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World markets this week aren’t reacting to supply shocks — they’re reacting to a single, unverified YouTube clip about a civilian freighter with Marines on board. No shipping data, no military logs, no trade route disruptions confirm that any chokepoint has been weaponized. The real driver is bond yields spiking due to energy price shocks, not a global trade collapse. And if someone’s panicking over a vessel in the Strait of Hormuz, they’ve never seen a container ship stuck in a port for three days because of a storm — or a port closed for weeks because of a labor strike. That’s the real unspoken shock.</a:t>
            </a:r>
          </a:p>
          <a:p>
            <a:pPr algn="l">
              <a:lnSpc>
                <a:spcPct val="100000"/>
              </a:lnSpc>
              <a:spcBef>
                <a:spcPts val="1200"/>
              </a:spcBef>
              <a:spcAft>
                <a:spcPts val="400"/>
              </a:spcAft>
              <a:buNone/>
            </a:pPr>
            <a:r>
              <a:rPr sz="750" b="0" i="0">
                <a:solidFill>
                  <a:srgbClr val="615D56"/>
                </a:solidFill>
                <a:latin typeface="Calibri"/>
              </a:rPr>
              <a:t>R2   </a:t>
            </a:r>
            <a:r>
              <a:rPr sz="800" b="0" i="0">
                <a:solidFill>
                  <a:srgbClr val="2A78D6"/>
                </a:solidFill>
                <a:latin typeface="Calibri"/>
              </a:rPr>
              <a:t>● </a:t>
            </a:r>
            <a:r>
              <a:rPr sz="1000" b="1" i="0">
                <a:solidFill>
                  <a:srgbClr val="2A78D6"/>
                </a:solidFill>
                <a:latin typeface="Calibri"/>
              </a:rPr>
              <a:t>Aleyna</a:t>
            </a:r>
            <a:r>
              <a:rPr sz="750" b="0" i="0">
                <a:solidFill>
                  <a:srgbClr val="615D56"/>
                </a:solidFill>
                <a:latin typeface="Calibri"/>
              </a:rPr>
              <a:t>   → Samuel</a:t>
            </a:r>
          </a:p>
          <a:p>
            <a:pPr algn="l">
              <a:lnSpc>
                <a:spcPct val="100000"/>
              </a:lnSpc>
              <a:spcAft>
                <a:spcPts val="1200"/>
              </a:spcAft>
              <a:buNone/>
            </a:pPr>
            <a:r>
              <a:rPr sz="900" b="0" i="0">
                <a:solidFill>
                  <a:srgbClr val="1E1A14"/>
                </a:solidFill>
                <a:latin typeface="Calibri"/>
              </a:rPr>
              <a:t>Samuel’s point assumes that trade shocks are either absent or trivial—like a storm or a strike. But the Financial Times argues that energy price shocks are driving yields, and the Markets Weekly report confirms that central banks are hiking rates in response. Still, the unspoken risk is not in a port delay or a storm—it’s in the sudden militarization of a shipping node. When a civilian freighter is armed in the Strait of Hormuz, it’s not a drill. It’s a signal that chokepoints are now operational threats. If one vessel can be seized and weaponized, every lane is now a flashpoint. That’s what markets are pricing in—not inflation, not AI, but the collapse of logistics as a stable system. That’s what’s going on.</a:t>
            </a:r>
          </a:p>
          <a:p>
            <a:pPr algn="l">
              <a:lnSpc>
                <a:spcPct val="100000"/>
              </a:lnSpc>
              <a:spcBef>
                <a:spcPts val="1200"/>
              </a:spcBef>
              <a:spcAft>
                <a:spcPts val="400"/>
              </a:spcAft>
              <a:buNone/>
            </a:pPr>
            <a:r>
              <a:rPr sz="750" b="0" i="0">
                <a:solidFill>
                  <a:srgbClr val="615D56"/>
                </a:solidFill>
                <a:latin typeface="Calibri"/>
              </a:rPr>
              <a:t>R2   </a:t>
            </a:r>
            <a:r>
              <a:rPr sz="800" b="0" i="0">
                <a:solidFill>
                  <a:srgbClr val="1BAF7A"/>
                </a:solidFill>
                <a:latin typeface="Calibri"/>
              </a:rPr>
              <a:t>● </a:t>
            </a:r>
            <a:r>
              <a:rPr sz="1000" b="1" i="0">
                <a:solidFill>
                  <a:srgbClr val="1BAF7A"/>
                </a:solidFill>
                <a:latin typeface="Calibri"/>
              </a:rPr>
              <a:t>Luna</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World markets this week are reacting to the reallocation of military assets into high-threat maritime zones, as evidenced by the YouTube segment citing the U.S. military’s deployment of Marines onto the civilian freighter St. Helena in the Strait of Hormuz. That action, while unverified by shipping data or military logs, is directly referenced in the briefing and cited as a signal that chokepoints are now operational flashpoints. The Financial Times and MacroVoices do not dispute the strategic significance of such moves, and no source attributes the spike in bond yields to anything other than inflation or energy shocks — yet the market’s reaction to this specific event suggests it is pricing in systemic vulnerability in global trade. That is what’s happening.</a:t>
            </a:r>
          </a:p>
        </p:txBody>
      </p:sp>
      <p:sp>
        <p:nvSpPr>
          <p:cNvPr id="12" name="Rectangle 11"/>
          <p:cNvSpPr/>
          <p:nvPr/>
        </p:nvSpPr>
        <p:spPr>
          <a:xfrm>
            <a:off x="6301587" y="2382030"/>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301587" y="3869341"/>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301587" y="5356652"/>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CFAF5"/>
        </a:solidFill>
        <a:effectLst/>
      </p:bgPr>
    </p:bg>
    <p:spTree>
      <p:nvGrpSpPr>
        <p:cNvPr id="1" name=""/>
        <p:cNvGrpSpPr/>
        <p:nvPr/>
      </p:nvGrpSpPr>
      <p:grpSpPr/>
      <p:sp>
        <p:nvSpPr>
          <p:cNvPr id="2" name="TextBox 1"/>
          <p:cNvSpPr txBox="1"/>
          <p:nvPr/>
        </p:nvSpPr>
        <p:spPr>
          <a:xfrm>
            <a:off x="548640" y="411480"/>
            <a:ext cx="365760" cy="329184"/>
          </a:xfrm>
          <a:prstGeom prst="rect">
            <a:avLst/>
          </a:prstGeom>
          <a:noFill/>
        </p:spPr>
        <p:txBody>
          <a:bodyPr wrap="square" anchor="b" lIns="0" rIns="0" tIns="0" bIns="0"/>
          <a:lstStyle/>
          <a:p>
            <a:pPr algn="l">
              <a:lnSpc>
                <a:spcPct val="100000"/>
              </a:lnSpc>
              <a:buNone/>
            </a:pPr>
            <a:r>
              <a:rPr sz="1100" b="0" i="0">
                <a:solidFill>
                  <a:srgbClr val="B3260E"/>
                </a:solidFill>
                <a:latin typeface="Calibri"/>
              </a:rPr>
              <a:t>05</a:t>
            </a:r>
          </a:p>
        </p:txBody>
      </p:sp>
      <p:sp>
        <p:nvSpPr>
          <p:cNvPr id="3" name="TextBox 2"/>
          <p:cNvSpPr txBox="1"/>
          <p:nvPr/>
        </p:nvSpPr>
        <p:spPr>
          <a:xfrm>
            <a:off x="914400" y="411480"/>
            <a:ext cx="10728655" cy="365760"/>
          </a:xfrm>
          <a:prstGeom prst="rect">
            <a:avLst/>
          </a:prstGeom>
          <a:noFill/>
        </p:spPr>
        <p:txBody>
          <a:bodyPr wrap="square" anchor="b" lIns="0" rIns="0" tIns="0" bIns="0"/>
          <a:lstStyle/>
          <a:p>
            <a:pPr algn="l">
              <a:lnSpc>
                <a:spcPct val="100000"/>
              </a:lnSpc>
              <a:buNone/>
            </a:pPr>
            <a:r>
              <a:rPr sz="1700" b="1" i="0">
                <a:solidFill>
                  <a:srgbClr val="1E1A14"/>
                </a:solidFill>
                <a:latin typeface="Cambria"/>
              </a:rPr>
              <a:t>Appendix · Full Transcript</a:t>
            </a:r>
          </a:p>
        </p:txBody>
      </p:sp>
      <p:sp>
        <p:nvSpPr>
          <p:cNvPr id="4" name="Rectangle 3"/>
          <p:cNvSpPr/>
          <p:nvPr/>
        </p:nvSpPr>
        <p:spPr>
          <a:xfrm>
            <a:off x="548640" y="832104"/>
            <a:ext cx="11094415" cy="20116"/>
          </a:xfrm>
          <a:prstGeom prst="rect">
            <a:avLst/>
          </a:prstGeom>
          <a:solidFill>
            <a:srgbClr val="B3260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548640" y="978408"/>
            <a:ext cx="5341467" cy="5468112"/>
          </a:xfrm>
          <a:prstGeom prst="rect">
            <a:avLst/>
          </a:prstGeom>
          <a:noFill/>
        </p:spPr>
        <p:txBody>
          <a:bodyPr wrap="square" anchor="t" lIns="0" rIns="0" tIns="0" bIns="0"/>
          <a:lstStyle/>
          <a:p>
            <a:pPr algn="l">
              <a:lnSpc>
                <a:spcPct val="100000"/>
              </a:lnSpc>
              <a:spcAft>
                <a:spcPts val="400"/>
              </a:spcAft>
              <a:buNone/>
            </a:pPr>
            <a:r>
              <a:rPr sz="750" b="0" i="0">
                <a:solidFill>
                  <a:srgbClr val="615D56"/>
                </a:solidFill>
                <a:latin typeface="Calibri"/>
              </a:rPr>
              <a:t>R2   </a:t>
            </a:r>
            <a:r>
              <a:rPr sz="800" b="0" i="0">
                <a:solidFill>
                  <a:srgbClr val="E87BA4"/>
                </a:solidFill>
                <a:latin typeface="Calibri"/>
              </a:rPr>
              <a:t>● </a:t>
            </a:r>
            <a:r>
              <a:rPr sz="1000" b="1" i="0">
                <a:solidFill>
                  <a:srgbClr val="E87BA4"/>
                </a:solidFill>
                <a:latin typeface="Calibri"/>
              </a:rPr>
              <a:t>Olivia</a:t>
            </a:r>
            <a:r>
              <a:rPr sz="750" b="0" i="0">
                <a:solidFill>
                  <a:srgbClr val="615D56"/>
                </a:solidFill>
                <a:latin typeface="Calibri"/>
              </a:rPr>
              <a:t>   → Jillian</a:t>
            </a:r>
          </a:p>
          <a:p>
            <a:pPr algn="l">
              <a:lnSpc>
                <a:spcPct val="100000"/>
              </a:lnSpc>
              <a:spcAft>
                <a:spcPts val="1200"/>
              </a:spcAft>
              <a:buNone/>
            </a:pPr>
            <a:r>
              <a:rPr sz="900" b="0" i="0">
                <a:solidFill>
                  <a:srgbClr val="1E1A14"/>
                </a:solidFill>
                <a:latin typeface="Calibri"/>
              </a:rPr>
              <a:t>Jillian’s got a point about no trade data backing the freighter claim — but that’s exactly why it’s not just a clip. If markets were only reacting to inflation or energy shocks, they’d be flat, not screaming at 8% yields and bond collapses. The real panic isn’t in the numbers — it’s in the silence. No one’s reporting port delays, no shipping logs show reroutes. So when a single vessel gets armed in the Strait, and no one else confirms it, that’s not noise — it’s the market realizing trade isn’t safe. And when you lose one node, the whole system fails. That’s what’s going on.</a:t>
            </a:r>
          </a:p>
          <a:p>
            <a:pPr algn="l">
              <a:lnSpc>
                <a:spcPct val="100000"/>
              </a:lnSpc>
              <a:spcBef>
                <a:spcPts val="1200"/>
              </a:spcBef>
              <a:spcAft>
                <a:spcPts val="400"/>
              </a:spcAft>
              <a:buNone/>
            </a:pPr>
            <a:r>
              <a:rPr sz="750" b="0" i="0">
                <a:solidFill>
                  <a:srgbClr val="615D56"/>
                </a:solidFill>
                <a:latin typeface="Calibri"/>
              </a:rPr>
              <a:t>R2   </a:t>
            </a:r>
            <a:r>
              <a:rPr sz="800" b="0" i="0">
                <a:solidFill>
                  <a:srgbClr val="EB6834"/>
                </a:solidFill>
                <a:latin typeface="Calibri"/>
              </a:rPr>
              <a:t>● </a:t>
            </a:r>
            <a:r>
              <a:rPr sz="1000" b="1" i="0">
                <a:solidFill>
                  <a:srgbClr val="EB6834"/>
                </a:solidFill>
                <a:latin typeface="Calibri"/>
              </a:rPr>
              <a:t>Jillian</a:t>
            </a:r>
            <a:r>
              <a:rPr sz="750" b="0" i="0">
                <a:solidFill>
                  <a:srgbClr val="615D56"/>
                </a:solidFill>
                <a:latin typeface="Calibri"/>
              </a:rPr>
              <a:t>   → Olivia</a:t>
            </a:r>
          </a:p>
          <a:p>
            <a:pPr algn="l">
              <a:lnSpc>
                <a:spcPct val="100000"/>
              </a:lnSpc>
              <a:spcAft>
                <a:spcPts val="1200"/>
              </a:spcAft>
              <a:buNone/>
            </a:pPr>
            <a:r>
              <a:rPr sz="900" b="0" i="0">
                <a:solidFill>
                  <a:srgbClr val="1E1A14"/>
                </a:solidFill>
                <a:latin typeface="Calibri"/>
              </a:rPr>
              <a:t>The market isn’t panicking over trade instability — it’s pricing in inflation and energy shocks, which are backed by shipping data showing rising fuel costs and port congestion. The freighter incident is a single, unverified claim with no supporting logs or trade volume shifts. If trade were truly collapsing, we’d see reroutes, delays, or insurance spikes — not just a YouTube clip and a narrative about silence. The yields are rising because of inflation, not because a vessel in the Strait of Hormuz just became a warship.</a:t>
            </a:r>
          </a:p>
          <a:p>
            <a:pPr algn="l">
              <a:lnSpc>
                <a:spcPct val="100000"/>
              </a:lnSpc>
              <a:spcBef>
                <a:spcPts val="1200"/>
              </a:spcBef>
              <a:spcAft>
                <a:spcPts val="400"/>
              </a:spcAft>
              <a:buNone/>
            </a:pPr>
            <a:r>
              <a:rPr sz="750" b="0" i="0">
                <a:solidFill>
                  <a:srgbClr val="615D56"/>
                </a:solidFill>
                <a:latin typeface="Calibri"/>
              </a:rPr>
              <a:t>R2   </a:t>
            </a:r>
            <a:r>
              <a:rPr sz="800" b="0" i="0">
                <a:solidFill>
                  <a:srgbClr val="EDA100"/>
                </a:solidFill>
                <a:latin typeface="Calibri"/>
              </a:rPr>
              <a:t>● </a:t>
            </a:r>
            <a:r>
              <a:rPr sz="1000" b="1" i="0">
                <a:solidFill>
                  <a:srgbClr val="EDA100"/>
                </a:solidFill>
                <a:latin typeface="Calibri"/>
              </a:rPr>
              <a:t>Samuel</a:t>
            </a:r>
            <a:r>
              <a:rPr sz="750" b="0" i="0">
                <a:solidFill>
                  <a:srgbClr val="615D56"/>
                </a:solidFill>
                <a:latin typeface="Calibri"/>
              </a:rPr>
              <a:t>   → Aleyna</a:t>
            </a:r>
          </a:p>
          <a:p>
            <a:pPr algn="l">
              <a:lnSpc>
                <a:spcPct val="100000"/>
              </a:lnSpc>
              <a:spcAft>
                <a:spcPts val="1200"/>
              </a:spcAft>
              <a:buNone/>
            </a:pPr>
            <a:r>
              <a:rPr sz="900" b="0" i="0">
                <a:solidFill>
                  <a:srgbClr val="1E1A14"/>
                </a:solidFill>
                <a:latin typeface="Calibri"/>
              </a:rPr>
              <a:t>Aleyna’s whole case rests on a ghost—she says markets are pricing in the collapse of logistics because a civilian freighter got armed in the Strait of Hormuz. But no one reported a port closure, no shipping data shows reroutes, no insurers filed claims for route disruption. If that were a real systemic threat, we’d see cargo delays, insurance spikes, or fuel price jumps across the board. The only thing moving is bond yields—driven by energy shocks, not armed escorts. That’s the real unspoken shock: not trade collapse, but the market’s blind spot in ignoring the weather, the strike, the storm. And when you can’t see the rain, you panic over a single cloud.</a:t>
            </a:r>
          </a:p>
        </p:txBody>
      </p:sp>
      <p:sp>
        <p:nvSpPr>
          <p:cNvPr id="6" name="Rectangle 5"/>
          <p:cNvSpPr/>
          <p:nvPr/>
        </p:nvSpPr>
        <p:spPr>
          <a:xfrm>
            <a:off x="548640" y="2097592"/>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3305851"/>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548640" y="4653636"/>
            <a:ext cx="5341467" cy="9144"/>
          </a:xfrm>
          <a:prstGeom prst="rect">
            <a:avLst/>
          </a:prstGeom>
          <a:solidFill>
            <a:srgbClr val="DDDAD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