
<file path=[Content_Types].xml><?xml version="1.0" encoding="utf-8"?>
<Types xmlns="http://schemas.openxmlformats.org/package/2006/content-types">
  <Default Extension="bin" ContentType="application/vnd.openxmlformats-officedocument.presentationml.printerSettings"/>
  <Default Extension="jpeg" ContentType="image/jpeg"/>
  <Default Extension="rels" ContentType="application/vnd.openxmlformats-package.relationships+xml"/>
  <Default Extension="xml" ContentType="application/xml"/>
  <Override PartName="/docProps/app.xml" ContentType="application/vnd.openxmlformats-officedocument.extended-properties+xml"/>
  <Override PartName="/docProps/core.xml" ContentType="application/vnd.openxmlformats-package.core-properties+xml"/>
  <Override PartName="/ppt/presProps.xml" ContentType="application/vnd.openxmlformats-officedocument.presentationml.presProps+xml"/>
  <Override PartName="/ppt/presentation.xml" ContentType="application/vnd.openxmlformats-officedocument.presentationml.presentation.main+xml"/>
  <Override PartName="/ppt/slideLayouts/slideLayout1.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tableStyles.xml" ContentType="application/vnd.openxmlformats-officedocument.presentationml.tableStyles+xml"/>
  <Override PartName="/ppt/theme/theme1.xml" ContentType="application/vnd.openxmlformats-officedocument.theme+xml"/>
  <Override PartName="/ppt/viewProps.xml" ContentType="application/vnd.openxmlformats-officedocument.presentationml.viewProps+xml"/>
</Types>
</file>

<file path=_rels/.rels><?xml version='1.0' encoding='UTF-8' standalone='yes'?>
<Relationships xmlns="http://schemas.openxmlformats.org/package/2006/relationships"><Relationship Id="rId1" Type="http://schemas.openxmlformats.org/officeDocument/2006/relationships/officeDocument" Target="ppt/presentation.xml"/><Relationship Id="rId2" Type="http://schemas.openxmlformats.org/package/2006/relationships/metadata/thumbnail" Target="docProps/thumbnail.jpeg"/><Relationship Id="rId3" Type="http://schemas.openxmlformats.org/package/2006/relationships/metadata/core-properties" Target="docProps/core.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1"/>
  </p:sldMasterIdLst>
  <p:sldIdLst>
    <p:sldId id="256" r:id="rId7"/>
    <p:sldId id="257" r:id="rId8"/>
    <p:sldId id="258" r:id="rId9"/>
  </p:sldIdLst>
  <p:sldSz cx="12191695" cy="6858000" type="screen4x3"/>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p:restoredTop sz="94660"/>
  </p:normalViewPr>
  <p:slideViewPr>
    <p:cSldViewPr snapToGrid="0" snapToObjects="1">
      <p:cViewPr varScale="1">
        <p:scale>
          <a:sx n="124" d="100"/>
          <a:sy n="124" d="100"/>
        </p:scale>
        <p:origin x="-1512" y="-112"/>
      </p:cViewPr>
      <p:guideLst>
        <p:guide orient="horz" pos="2160"/>
        <p:guide pos="2880"/>
      </p:guideLst>
    </p:cSldViewPr>
  </p:slideViewPr>
  <p:notesTextViewPr>
    <p:cViewPr>
      <p:scale>
        <a:sx n="100" d="100"/>
        <a:sy n="100" d="100"/>
      </p:scale>
      <p:origin x="0" y="0"/>
    </p:cViewPr>
  </p:notesTextViewPr>
  <p:gridSpacing cx="76200" cy="76200"/>
</p:viewPr>
</file>

<file path=ppt/_rels/presentation.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printerSettings" Target="printerSettings/printerSettings1.bin"/><Relationship Id="rId3" Type="http://schemas.openxmlformats.org/officeDocument/2006/relationships/presProps" Target="presProps.xml"/><Relationship Id="rId4" Type="http://schemas.openxmlformats.org/officeDocument/2006/relationships/viewProps" Target="viewProps.xml"/><Relationship Id="rId5" Type="http://schemas.openxmlformats.org/officeDocument/2006/relationships/theme" Target="theme/theme1.xml"/><Relationship Id="rId6" Type="http://schemas.openxmlformats.org/officeDocument/2006/relationships/tableStyles" Target="tableStyles.xml"/><Relationship Id="rId7" Type="http://schemas.openxmlformats.org/officeDocument/2006/relationships/slide" Target="slides/slide1.xml"/><Relationship Id="rId8" Type="http://schemas.openxmlformats.org/officeDocument/2006/relationships/slide" Target="slides/slide2.xml"/><Relationship Id="rId9" Type="http://schemas.openxmlformats.org/officeDocument/2006/relationships/slide" Target="slides/slide3.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3168075583"/>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2614314258"/>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960648375"/>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p>
            <a:fld id="{5BCAD085-E8A6-8845-BD4E-CB4CCA059FC4}" type="datetimeFigureOut">
              <a:rPr lang="en-US" smtClean="0"/>
              <a:t>1/27/13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2782244947"/>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p>
            <a:fld id="{5BCAD085-E8A6-8845-BD4E-CB4CCA059FC4}" type="datetimeFigureOut">
              <a:rPr lang="en-US" smtClean="0"/>
              <a:t>1/27/13</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990158736"/>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5BCAD085-E8A6-8845-BD4E-CB4CCA059FC4}" type="datetimeFigureOut">
              <a:rPr lang="en-US" smtClean="0"/>
              <a:t>1/27/13</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727027711"/>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5BCAD085-E8A6-8845-BD4E-CB4CCA059FC4}" type="datetimeFigureOut">
              <a:rPr lang="en-US" smtClean="0"/>
              <a:t>1/27/13</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1212999818"/>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5BCAD085-E8A6-8845-BD4E-CB4CCA059FC4}" type="datetimeFigureOut">
              <a:rPr lang="en-US" smtClean="0"/>
              <a:t>1/27/13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1840726560"/>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5BCAD085-E8A6-8845-BD4E-CB4CCA059FC4}" type="datetimeFigureOut">
              <a:rPr lang="en-US" smtClean="0"/>
              <a:t>1/27/13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3889236939"/>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2910927964"/>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3612223792"/>
      </p:ext>
    </p:extLst>
  </p:cSld>
  <p:clrMapOvr>
    <a:masterClrMapping/>
  </p:clrMapOvr>
</p:sldLayout>
</file>

<file path=ppt/slideMasters/_rels/slideMaster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5" Type="http://schemas.openxmlformats.org/officeDocument/2006/relationships/slideLayout" Target="../slideLayouts/slideLayout5.xml"/><Relationship Id="rId6" Type="http://schemas.openxmlformats.org/officeDocument/2006/relationships/slideLayout" Target="../slideLayouts/slideLayout6.xml"/><Relationship Id="rId7" Type="http://schemas.openxmlformats.org/officeDocument/2006/relationships/slideLayout" Target="../slideLayouts/slideLayout7.xml"/><Relationship Id="rId8" Type="http://schemas.openxmlformats.org/officeDocument/2006/relationships/slideLayout" Target="../slideLayouts/slideLayout8.xml"/><Relationship Id="rId9" Type="http://schemas.openxmlformats.org/officeDocument/2006/relationships/slideLayout" Target="../slideLayouts/slideLayout9.xml"/><Relationship Id="rId10" Type="http://schemas.openxmlformats.org/officeDocument/2006/relationships/slideLayout" Target="../slideLayouts/slideLayout10.xml"/><Relationship Id="rId11" Type="http://schemas.openxmlformats.org/officeDocument/2006/relationships/slideLayout" Target="../slideLayouts/slideLayout11.xml"/><Relationship Id="rId12"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5BCAD085-E8A6-8845-BD4E-CB4CCA059FC4}" type="datetimeFigureOut">
              <a:rPr lang="en-US" smtClean="0"/>
              <a:t>1/27/13</a:t>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C1FF6DA9-008F-8B48-92A6-B652298478BF}" type="slidenum">
              <a:rPr lang="en-US" smtClean="0"/>
              <a:t>‹#›</a:t>
            </a:fld>
            <a:endParaRPr lang="en-US"/>
          </a:p>
        </p:txBody>
      </p:sp>
    </p:spTree>
    <p:extLst>
      <p:ext uri="{BB962C8B-B14F-4D97-AF65-F5344CB8AC3E}">
        <p14:creationId xmlns:p14="http://schemas.microsoft.com/office/powerpoint/2010/main" val="2209977519"/>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4572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457200" rtl="0" eaLnBrk="1" latinLnBrk="0" hangingPunct="1">
        <a:spcBef>
          <a:spcPct val="20000"/>
        </a:spcBef>
        <a:buFont typeface="Arial"/>
        <a:buChar char="•"/>
        <a:defRPr sz="3200" kern="1200">
          <a:solidFill>
            <a:schemeClr val="tx1"/>
          </a:solidFill>
          <a:latin typeface="+mn-lt"/>
          <a:ea typeface="+mn-ea"/>
          <a:cs typeface="+mn-cs"/>
        </a:defRPr>
      </a:lvl1pPr>
      <a:lvl2pPr marL="742950" indent="-285750" algn="l" defTabSz="457200" rtl="0" eaLnBrk="1" latinLnBrk="0" hangingPunct="1">
        <a:spcBef>
          <a:spcPct val="20000"/>
        </a:spcBef>
        <a:buFont typeface="Arial"/>
        <a:buChar char="–"/>
        <a:defRPr sz="2800" kern="1200">
          <a:solidFill>
            <a:schemeClr val="tx1"/>
          </a:solidFill>
          <a:latin typeface="+mn-lt"/>
          <a:ea typeface="+mn-ea"/>
          <a:cs typeface="+mn-cs"/>
        </a:defRPr>
      </a:lvl2pPr>
      <a:lvl3pPr marL="1143000" indent="-228600" algn="l" defTabSz="457200" rtl="0" eaLnBrk="1" latinLnBrk="0" hangingPunct="1">
        <a:spcBef>
          <a:spcPct val="20000"/>
        </a:spcBef>
        <a:buFont typeface="Arial"/>
        <a:buChar char="•"/>
        <a:defRPr sz="2400" kern="1200">
          <a:solidFill>
            <a:schemeClr val="tx1"/>
          </a:solidFill>
          <a:latin typeface="+mn-lt"/>
          <a:ea typeface="+mn-ea"/>
          <a:cs typeface="+mn-cs"/>
        </a:defRPr>
      </a:lvl3pPr>
      <a:lvl4pPr marL="1600200" indent="-228600" algn="l" defTabSz="457200" rtl="0" eaLnBrk="1" latinLnBrk="0" hangingPunct="1">
        <a:spcBef>
          <a:spcPct val="20000"/>
        </a:spcBef>
        <a:buFont typeface="Arial"/>
        <a:buChar char="–"/>
        <a:defRPr sz="2000" kern="1200">
          <a:solidFill>
            <a:schemeClr val="tx1"/>
          </a:solidFill>
          <a:latin typeface="+mn-lt"/>
          <a:ea typeface="+mn-ea"/>
          <a:cs typeface="+mn-cs"/>
        </a:defRPr>
      </a:lvl4pPr>
      <a:lvl5pPr marL="2057400" indent="-228600" algn="l" defTabSz="457200" rtl="0" eaLnBrk="1" latinLnBrk="0" hangingPunct="1">
        <a:spcBef>
          <a:spcPct val="20000"/>
        </a:spcBef>
        <a:buFont typeface="Arial"/>
        <a:buChar char="»"/>
        <a:defRPr sz="2000" kern="1200">
          <a:solidFill>
            <a:schemeClr val="tx1"/>
          </a:solidFill>
          <a:latin typeface="+mn-lt"/>
          <a:ea typeface="+mn-ea"/>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slide1.xml><?xml version="1.0" encoding="utf-8"?>
<p:sld xmlns:a="http://schemas.openxmlformats.org/drawingml/2006/main" xmlns:p="http://schemas.openxmlformats.org/presentationml/2006/main" xmlns:r="http://schemas.openxmlformats.org/officeDocument/2006/relationships">
  <p:cSld>
    <p:bg>
      <p:bgPr>
        <a:solidFill>
          <a:srgbClr val="FCFAF5"/>
        </a:solidFill>
        <a:effectLst/>
      </p:bgPr>
    </p:bg>
    <p:spTree>
      <p:nvGrpSpPr>
        <p:cNvPr id="1" name=""/>
        <p:cNvGrpSpPr/>
        <p:nvPr/>
      </p:nvGrpSpPr>
      <p:grpSpPr/>
      <p:sp>
        <p:nvSpPr>
          <p:cNvPr id="2" name="TextBox 1"/>
          <p:cNvSpPr txBox="1"/>
          <p:nvPr/>
        </p:nvSpPr>
        <p:spPr>
          <a:xfrm>
            <a:off x="429768" y="365760"/>
            <a:ext cx="6016752" cy="868680"/>
          </a:xfrm>
          <a:prstGeom prst="rect">
            <a:avLst/>
          </a:prstGeom>
          <a:noFill/>
        </p:spPr>
        <p:txBody>
          <a:bodyPr wrap="square" anchor="t" lIns="0" rIns="0" tIns="0" bIns="0"/>
          <a:lstStyle/>
          <a:p>
            <a:pPr algn="l">
              <a:lnSpc>
                <a:spcPct val="100000"/>
              </a:lnSpc>
              <a:buNone/>
            </a:pPr>
            <a:r>
              <a:rPr sz="2600" b="1" i="0">
                <a:solidFill>
                  <a:srgbClr val="1E1A14"/>
                </a:solidFill>
                <a:latin typeface="Cambria"/>
              </a:rPr>
              <a:t>What is the difference between DOTCOM and the AI Boom?</a:t>
            </a:r>
          </a:p>
        </p:txBody>
      </p:sp>
      <p:sp>
        <p:nvSpPr>
          <p:cNvPr id="3" name="TextBox 2"/>
          <p:cNvSpPr txBox="1"/>
          <p:nvPr/>
        </p:nvSpPr>
        <p:spPr>
          <a:xfrm>
            <a:off x="521207" y="1453896"/>
            <a:ext cx="7351776" cy="146304"/>
          </a:xfrm>
          <a:prstGeom prst="rect">
            <a:avLst/>
          </a:prstGeom>
          <a:noFill/>
        </p:spPr>
        <p:txBody>
          <a:bodyPr wrap="square" anchor="t" lIns="0" rIns="0" tIns="0" bIns="0"/>
          <a:lstStyle/>
          <a:p>
            <a:pPr algn="l">
              <a:lnSpc>
                <a:spcPct val="100000"/>
              </a:lnSpc>
              <a:buNone/>
            </a:pPr>
            <a:r>
              <a:rPr sz="700" b="0" i="0" cap="all" spc="80">
                <a:solidFill>
                  <a:srgbClr val="615D56"/>
                </a:solidFill>
                <a:latin typeface="Calibri"/>
              </a:rPr>
              <a:t>The room · 5 debaters</a:t>
            </a:r>
          </a:p>
        </p:txBody>
      </p:sp>
      <p:sp>
        <p:nvSpPr>
          <p:cNvPr id="4" name="Rectangle 3"/>
          <p:cNvSpPr/>
          <p:nvPr/>
        </p:nvSpPr>
        <p:spPr>
          <a:xfrm>
            <a:off x="521207" y="1618488"/>
            <a:ext cx="7351776" cy="9144"/>
          </a:xfrm>
          <a:prstGeom prst="rect">
            <a:avLst/>
          </a:prstGeom>
          <a:solidFill>
            <a:srgbClr val="DDDAD5"/>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5" name="Rounded Rectangle 4"/>
          <p:cNvSpPr/>
          <p:nvPr/>
        </p:nvSpPr>
        <p:spPr>
          <a:xfrm>
            <a:off x="521207" y="1764792"/>
            <a:ext cx="7351776" cy="36576"/>
          </a:xfrm>
          <a:prstGeom prst="roundRect">
            <a:avLst/>
          </a:prstGeom>
          <a:solidFill>
            <a:srgbClr val="DEDBD5"/>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6" name="Oval 5"/>
          <p:cNvSpPr/>
          <p:nvPr/>
        </p:nvSpPr>
        <p:spPr>
          <a:xfrm>
            <a:off x="1357701" y="1737360"/>
            <a:ext cx="91440" cy="91440"/>
          </a:xfrm>
          <a:prstGeom prst="ellipse">
            <a:avLst/>
          </a:prstGeom>
          <a:solidFill>
            <a:srgbClr val="EDA100"/>
          </a:solidFill>
          <a:ln w="12700">
            <a:solidFill>
              <a:srgbClr val="FFFFFF"/>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7" name="Oval 6"/>
          <p:cNvSpPr/>
          <p:nvPr/>
        </p:nvSpPr>
        <p:spPr>
          <a:xfrm>
            <a:off x="3894063" y="1737360"/>
            <a:ext cx="91440" cy="91440"/>
          </a:xfrm>
          <a:prstGeom prst="ellipse">
            <a:avLst/>
          </a:prstGeom>
          <a:solidFill>
            <a:srgbClr val="2A78D6"/>
          </a:solidFill>
          <a:ln w="12700">
            <a:solidFill>
              <a:srgbClr val="FFFFFF"/>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8" name="Oval 7"/>
          <p:cNvSpPr/>
          <p:nvPr/>
        </p:nvSpPr>
        <p:spPr>
          <a:xfrm>
            <a:off x="4408688" y="1737360"/>
            <a:ext cx="91440" cy="91440"/>
          </a:xfrm>
          <a:prstGeom prst="ellipse">
            <a:avLst/>
          </a:prstGeom>
          <a:solidFill>
            <a:srgbClr val="E87BA4"/>
          </a:solidFill>
          <a:ln w="12700">
            <a:solidFill>
              <a:srgbClr val="FFFFFF"/>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9" name="Oval 8"/>
          <p:cNvSpPr/>
          <p:nvPr/>
        </p:nvSpPr>
        <p:spPr>
          <a:xfrm>
            <a:off x="6687738" y="1737360"/>
            <a:ext cx="91440" cy="91440"/>
          </a:xfrm>
          <a:prstGeom prst="ellipse">
            <a:avLst/>
          </a:prstGeom>
          <a:solidFill>
            <a:srgbClr val="EB6834"/>
          </a:solidFill>
          <a:ln w="12700">
            <a:solidFill>
              <a:srgbClr val="FFFFFF"/>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0" name="Oval 9"/>
          <p:cNvSpPr/>
          <p:nvPr/>
        </p:nvSpPr>
        <p:spPr>
          <a:xfrm>
            <a:off x="7202363" y="1737360"/>
            <a:ext cx="91440" cy="91440"/>
          </a:xfrm>
          <a:prstGeom prst="ellipse">
            <a:avLst/>
          </a:prstGeom>
          <a:solidFill>
            <a:srgbClr val="1BAF7A"/>
          </a:solidFill>
          <a:ln w="12700">
            <a:solidFill>
              <a:srgbClr val="FFFFFF"/>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1" name="TextBox 10"/>
          <p:cNvSpPr txBox="1"/>
          <p:nvPr/>
        </p:nvSpPr>
        <p:spPr>
          <a:xfrm>
            <a:off x="521207" y="1901952"/>
            <a:ext cx="2743200" cy="146304"/>
          </a:xfrm>
          <a:prstGeom prst="rect">
            <a:avLst/>
          </a:prstGeom>
          <a:noFill/>
        </p:spPr>
        <p:txBody>
          <a:bodyPr wrap="square" anchor="t" lIns="0" rIns="0" tIns="0" bIns="0"/>
          <a:lstStyle/>
          <a:p>
            <a:pPr algn="l">
              <a:lnSpc>
                <a:spcPct val="100000"/>
              </a:lnSpc>
              <a:buNone/>
            </a:pPr>
            <a:r>
              <a:rPr sz="700" b="0" i="0" cap="all" spc="80">
                <a:solidFill>
                  <a:srgbClr val="615D56"/>
                </a:solidFill>
                <a:latin typeface="Calibri"/>
              </a:rPr>
              <a:t>Against</a:t>
            </a:r>
          </a:p>
        </p:txBody>
      </p:sp>
      <p:sp>
        <p:nvSpPr>
          <p:cNvPr id="12" name="TextBox 11"/>
          <p:cNvSpPr txBox="1"/>
          <p:nvPr/>
        </p:nvSpPr>
        <p:spPr>
          <a:xfrm>
            <a:off x="5129784" y="1901952"/>
            <a:ext cx="2743200" cy="146304"/>
          </a:xfrm>
          <a:prstGeom prst="rect">
            <a:avLst/>
          </a:prstGeom>
          <a:noFill/>
        </p:spPr>
        <p:txBody>
          <a:bodyPr wrap="square" anchor="t" lIns="0" rIns="0" tIns="0" bIns="0"/>
          <a:lstStyle/>
          <a:p>
            <a:pPr algn="r">
              <a:lnSpc>
                <a:spcPct val="100000"/>
              </a:lnSpc>
              <a:buNone/>
            </a:pPr>
            <a:r>
              <a:rPr sz="700" b="0" i="0" cap="all" spc="80">
                <a:solidFill>
                  <a:srgbClr val="615D56"/>
                </a:solidFill>
                <a:latin typeface="Calibri"/>
              </a:rPr>
              <a:t>For</a:t>
            </a:r>
          </a:p>
        </p:txBody>
      </p:sp>
      <p:sp>
        <p:nvSpPr>
          <p:cNvPr id="13" name="TextBox 12"/>
          <p:cNvSpPr txBox="1"/>
          <p:nvPr/>
        </p:nvSpPr>
        <p:spPr>
          <a:xfrm>
            <a:off x="8211311" y="1453896"/>
            <a:ext cx="1591056" cy="612648"/>
          </a:xfrm>
          <a:prstGeom prst="rect">
            <a:avLst/>
          </a:prstGeom>
          <a:noFill/>
        </p:spPr>
        <p:txBody>
          <a:bodyPr wrap="square" anchor="b" lIns="0" rIns="0" tIns="0" bIns="0"/>
          <a:lstStyle/>
          <a:p>
            <a:pPr algn="l">
              <a:lnSpc>
                <a:spcPct val="100000"/>
              </a:lnSpc>
              <a:buNone/>
            </a:pPr>
            <a:r>
              <a:rPr sz="2600" b="1" i="0">
                <a:solidFill>
                  <a:srgbClr val="B3260E"/>
                </a:solidFill>
                <a:latin typeface="Calibri"/>
              </a:rPr>
              <a:t>14h 2m</a:t>
            </a:r>
          </a:p>
          <a:p>
            <a:pPr algn="l">
              <a:lnSpc>
                <a:spcPct val="100000"/>
              </a:lnSpc>
              <a:spcBef>
                <a:spcPts val="100"/>
              </a:spcBef>
              <a:buNone/>
            </a:pPr>
            <a:r>
              <a:rPr sz="750" b="0" i="0" cap="all" spc="80">
                <a:solidFill>
                  <a:srgbClr val="615D56"/>
                </a:solidFill>
                <a:latin typeface="Calibri"/>
              </a:rPr>
              <a:t>Research time saved</a:t>
            </a:r>
          </a:p>
        </p:txBody>
      </p:sp>
      <p:sp>
        <p:nvSpPr>
          <p:cNvPr id="14" name="TextBox 13"/>
          <p:cNvSpPr txBox="1"/>
          <p:nvPr/>
        </p:nvSpPr>
        <p:spPr>
          <a:xfrm>
            <a:off x="10158984" y="1463040"/>
            <a:ext cx="1170432" cy="603504"/>
          </a:xfrm>
          <a:prstGeom prst="rect">
            <a:avLst/>
          </a:prstGeom>
          <a:noFill/>
        </p:spPr>
        <p:txBody>
          <a:bodyPr wrap="square" anchor="b" lIns="0" rIns="0" tIns="0" bIns="0"/>
          <a:lstStyle/>
          <a:p>
            <a:pPr algn="l">
              <a:lnSpc>
                <a:spcPct val="100000"/>
              </a:lnSpc>
              <a:buNone/>
            </a:pPr>
            <a:r>
              <a:rPr sz="1800" b="0" i="0">
                <a:solidFill>
                  <a:srgbClr val="1E1A14"/>
                </a:solidFill>
                <a:latin typeface="Calibri"/>
              </a:rPr>
              <a:t>16</a:t>
            </a:r>
          </a:p>
          <a:p>
            <a:pPr algn="l">
              <a:lnSpc>
                <a:spcPct val="100000"/>
              </a:lnSpc>
              <a:spcBef>
                <a:spcPts val="100"/>
              </a:spcBef>
              <a:buNone/>
            </a:pPr>
            <a:r>
              <a:rPr sz="750" b="0" i="0" cap="all" spc="80">
                <a:solidFill>
                  <a:srgbClr val="615D56"/>
                </a:solidFill>
                <a:latin typeface="Calibri"/>
              </a:rPr>
              <a:t>Sources read</a:t>
            </a:r>
          </a:p>
        </p:txBody>
      </p:sp>
      <p:sp>
        <p:nvSpPr>
          <p:cNvPr id="15" name="TextBox 14"/>
          <p:cNvSpPr txBox="1"/>
          <p:nvPr/>
        </p:nvSpPr>
        <p:spPr>
          <a:xfrm>
            <a:off x="521207" y="2313432"/>
            <a:ext cx="5001768" cy="1325880"/>
          </a:xfrm>
          <a:prstGeom prst="rect">
            <a:avLst/>
          </a:prstGeom>
          <a:noFill/>
        </p:spPr>
        <p:txBody>
          <a:bodyPr wrap="square" anchor="t" lIns="0" rIns="0" tIns="0" bIns="0"/>
          <a:lstStyle/>
          <a:p>
            <a:pPr algn="l">
              <a:lnSpc>
                <a:spcPct val="100000"/>
              </a:lnSpc>
              <a:spcAft>
                <a:spcPts val="400"/>
              </a:spcAft>
              <a:buNone/>
            </a:pPr>
            <a:r>
              <a:rPr sz="1350" b="1" i="0">
                <a:solidFill>
                  <a:srgbClr val="1E1A14"/>
                </a:solidFill>
                <a:latin typeface="Cambria"/>
              </a:rPr>
              <a:t>Aligned on the answer, split on the details</a:t>
            </a:r>
          </a:p>
          <a:p>
            <a:pPr algn="l" marL="164592">
              <a:lnSpc>
                <a:spcPct val="100000"/>
              </a:lnSpc>
              <a:buNone/>
            </a:pPr>
            <a:r>
              <a:rPr sz="1150" b="0" i="1">
                <a:solidFill>
                  <a:srgbClr val="1E1A14"/>
                </a:solidFill>
                <a:latin typeface="Cambria"/>
              </a:rPr>
              <a:t>The AI boom and the dot-com era are fundamentally different in structure and risk, with the AI boom being constrained by physical power infrastructure and reliant on operating cash flow and real-world deployment, rather than speculative revenue or investor sentiment, making its failure mode one of delivery without power — a distinct and measurable risk rooted in physics, not just market sentiment.</a:t>
            </a:r>
          </a:p>
        </p:txBody>
      </p:sp>
      <p:sp>
        <p:nvSpPr>
          <p:cNvPr id="16" name="Rectangle 15"/>
          <p:cNvSpPr/>
          <p:nvPr/>
        </p:nvSpPr>
        <p:spPr>
          <a:xfrm>
            <a:off x="521207" y="2565239"/>
            <a:ext cx="27432" cy="1027374"/>
          </a:xfrm>
          <a:prstGeom prst="rect">
            <a:avLst/>
          </a:prstGeom>
          <a:solidFill>
            <a:srgbClr val="B3260E"/>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7" name="TextBox 16"/>
          <p:cNvSpPr txBox="1"/>
          <p:nvPr/>
        </p:nvSpPr>
        <p:spPr>
          <a:xfrm>
            <a:off x="5751576" y="2295144"/>
            <a:ext cx="4754880" cy="1362456"/>
          </a:xfrm>
          <a:prstGeom prst="rect">
            <a:avLst/>
          </a:prstGeom>
          <a:noFill/>
        </p:spPr>
        <p:txBody>
          <a:bodyPr wrap="square" anchor="t" lIns="0" rIns="0" tIns="0" bIns="0"/>
          <a:lstStyle/>
          <a:p>
            <a:pPr algn="l" marL="182880" indent="-182880">
              <a:lnSpc>
                <a:spcPct val="100000"/>
              </a:lnSpc>
              <a:spcBef>
                <a:spcPts val="300"/>
              </a:spcBef>
              <a:buAutoNum type="arabicPeriod"/>
            </a:pPr>
            <a:r>
              <a:rPr sz="1000" b="0" i="0">
                <a:solidFill>
                  <a:srgbClr val="1E1A14"/>
                </a:solidFill>
                <a:latin typeface="Calibri"/>
              </a:rPr>
              <a:t>The AI boom differs from the dot-com era not in fundamentals, but in its structural dependencies — especially on energy infrastructure and physical capital.</a:t>
            </a:r>
          </a:p>
          <a:p>
            <a:pPr algn="l" marL="182880" indent="-182880">
              <a:lnSpc>
                <a:spcPct val="100000"/>
              </a:lnSpc>
              <a:spcBef>
                <a:spcPts val="300"/>
              </a:spcBef>
              <a:buAutoNum type="arabicPeriod"/>
            </a:pPr>
            <a:r>
              <a:rPr sz="1000" b="0" i="0">
                <a:solidFill>
                  <a:srgbClr val="1E1A14"/>
                </a:solidFill>
                <a:latin typeface="Calibri"/>
              </a:rPr>
              <a:t>While both involve massive investment, the AI boom is constrained by grid capacity, not just market sentiment, as the Forbes, Hanwha, and Silicon Report all confirm.</a:t>
            </a:r>
          </a:p>
          <a:p>
            <a:pPr algn="l" marL="182880" indent="-182880">
              <a:lnSpc>
                <a:spcPct val="100000"/>
              </a:lnSpc>
              <a:spcBef>
                <a:spcPts val="300"/>
              </a:spcBef>
              <a:buAutoNum type="arabicPeriod"/>
            </a:pPr>
            <a:r>
              <a:rPr sz="1000" b="0" i="0">
                <a:solidFill>
                  <a:srgbClr val="1E1A14"/>
                </a:solidFill>
                <a:latin typeface="Calibri"/>
              </a:rPr>
              <a:t>Power is the bottleneck, not chips or revenue, and without it, even the most optimistic deployments become stranded assets.</a:t>
            </a:r>
          </a:p>
        </p:txBody>
      </p:sp>
      <p:sp>
        <p:nvSpPr>
          <p:cNvPr id="18" name="Rounded Rectangle 17"/>
          <p:cNvSpPr/>
          <p:nvPr/>
        </p:nvSpPr>
        <p:spPr>
          <a:xfrm>
            <a:off x="493776" y="3840480"/>
            <a:ext cx="4928616" cy="2706624"/>
          </a:xfrm>
          <a:prstGeom prst="roundRect">
            <a:avLst>
              <a:gd name="adj" fmla="val 3000"/>
            </a:avLst>
          </a:prstGeom>
          <a:solidFill>
            <a:srgbClr val="F7F5EF"/>
          </a:solidFill>
          <a:ln w="9525">
            <a:solidFill>
              <a:srgbClr val="DDDAD5"/>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9" name="Rectangle 18"/>
          <p:cNvSpPr/>
          <p:nvPr/>
        </p:nvSpPr>
        <p:spPr>
          <a:xfrm>
            <a:off x="493776" y="3858768"/>
            <a:ext cx="36576" cy="2670048"/>
          </a:xfrm>
          <a:prstGeom prst="rect">
            <a:avLst/>
          </a:prstGeom>
          <a:solidFill>
            <a:srgbClr val="B3260E"/>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20" name="TextBox 19"/>
          <p:cNvSpPr txBox="1"/>
          <p:nvPr/>
        </p:nvSpPr>
        <p:spPr>
          <a:xfrm>
            <a:off x="676656" y="4005072"/>
            <a:ext cx="4471416" cy="2487168"/>
          </a:xfrm>
          <a:prstGeom prst="rect">
            <a:avLst/>
          </a:prstGeom>
          <a:noFill/>
        </p:spPr>
        <p:txBody>
          <a:bodyPr wrap="square" anchor="t" lIns="0" rIns="0" tIns="0" bIns="0"/>
          <a:lstStyle/>
          <a:p>
            <a:pPr algn="l">
              <a:lnSpc>
                <a:spcPct val="100000"/>
              </a:lnSpc>
              <a:spcAft>
                <a:spcPts val="500"/>
              </a:spcAft>
              <a:buNone/>
            </a:pPr>
            <a:r>
              <a:rPr sz="750" b="0" i="0" cap="all" spc="80">
                <a:solidFill>
                  <a:srgbClr val="B3260E"/>
                </a:solidFill>
                <a:latin typeface="Calibri"/>
              </a:rPr>
              <a:t>Pushback</a:t>
            </a:r>
          </a:p>
          <a:p>
            <a:pPr algn="l" marL="182880" indent="-182880">
              <a:lnSpc>
                <a:spcPct val="100000"/>
              </a:lnSpc>
              <a:spcBef>
                <a:spcPts val="300"/>
              </a:spcBef>
              <a:buFont typeface="Arial"/>
              <a:buChar char="•"/>
            </a:pPr>
            <a:r>
              <a:rPr sz="1000" b="0" i="0">
                <a:solidFill>
                  <a:srgbClr val="1E1A14"/>
                </a:solidFill>
                <a:latin typeface="Calibri"/>
              </a:rPr>
              <a:t>The AI boom isn’t different from the dot-com era in kind — it’s the same story, just more visible. Both were built on leveraged, off-balance-sheet debt, with the infrastructure layer — data centers, chips, grids — financed by vendors and public firms, not investors. The difference isn’t power or capital intensity; it’s visibility. In 2000, Lucent and Nortel took $25 billion in bad debt — now, hyperscalers hold $700 billion in dark silicon, unpowered, unaccounted for. The real risk isn’t supply chains or grid limits — it’s that nobody is marking to market. That’s where the bubble lives.</a:t>
            </a:r>
          </a:p>
        </p:txBody>
      </p:sp>
    </p:spTree>
  </p:cSld>
  <p:clrMapOvr>
    <a:masterClrMapping/>
  </p:clrMapOvr>
</p:sld>
</file>

<file path=ppt/slides/slide2.xml><?xml version="1.0" encoding="utf-8"?>
<p:sld xmlns:a="http://schemas.openxmlformats.org/drawingml/2006/main" xmlns:p="http://schemas.openxmlformats.org/presentationml/2006/main" xmlns:r="http://schemas.openxmlformats.org/officeDocument/2006/relationships">
  <p:cSld>
    <p:bg>
      <p:bgPr>
        <a:solidFill>
          <a:srgbClr val="FCFAF5"/>
        </a:solidFill>
        <a:effectLst/>
      </p:bgPr>
    </p:bg>
    <p:spTree>
      <p:nvGrpSpPr>
        <p:cNvPr id="1" name=""/>
        <p:cNvGrpSpPr/>
        <p:nvPr/>
      </p:nvGrpSpPr>
      <p:grpSpPr/>
      <p:sp>
        <p:nvSpPr>
          <p:cNvPr id="2" name="TextBox 1"/>
          <p:cNvSpPr txBox="1"/>
          <p:nvPr/>
        </p:nvSpPr>
        <p:spPr>
          <a:xfrm>
            <a:off x="338328" y="649224"/>
            <a:ext cx="365760" cy="329184"/>
          </a:xfrm>
          <a:prstGeom prst="rect">
            <a:avLst/>
          </a:prstGeom>
          <a:noFill/>
        </p:spPr>
        <p:txBody>
          <a:bodyPr wrap="square" anchor="b" lIns="0" rIns="0" tIns="0" bIns="0"/>
          <a:lstStyle/>
          <a:p>
            <a:pPr algn="l">
              <a:lnSpc>
                <a:spcPct val="100000"/>
              </a:lnSpc>
              <a:buNone/>
            </a:pPr>
            <a:r>
              <a:rPr sz="1100" b="0" i="0">
                <a:solidFill>
                  <a:srgbClr val="B3260E"/>
                </a:solidFill>
                <a:latin typeface="Calibri"/>
              </a:rPr>
              <a:t>04</a:t>
            </a:r>
          </a:p>
        </p:txBody>
      </p:sp>
      <p:sp>
        <p:nvSpPr>
          <p:cNvPr id="3" name="TextBox 2"/>
          <p:cNvSpPr txBox="1"/>
          <p:nvPr/>
        </p:nvSpPr>
        <p:spPr>
          <a:xfrm>
            <a:off x="704088" y="649224"/>
            <a:ext cx="11512296" cy="365760"/>
          </a:xfrm>
          <a:prstGeom prst="rect">
            <a:avLst/>
          </a:prstGeom>
          <a:noFill/>
        </p:spPr>
        <p:txBody>
          <a:bodyPr wrap="square" anchor="b" lIns="0" rIns="0" tIns="0" bIns="0"/>
          <a:lstStyle/>
          <a:p>
            <a:pPr algn="l">
              <a:lnSpc>
                <a:spcPct val="100000"/>
              </a:lnSpc>
              <a:buNone/>
            </a:pPr>
            <a:r>
              <a:rPr sz="1700" b="1" i="0">
                <a:solidFill>
                  <a:srgbClr val="1E1A14"/>
                </a:solidFill>
                <a:latin typeface="Cambria"/>
              </a:rPr>
              <a:t>Inputs</a:t>
            </a:r>
          </a:p>
        </p:txBody>
      </p:sp>
      <p:sp>
        <p:nvSpPr>
          <p:cNvPr id="4" name="Rectangle 3"/>
          <p:cNvSpPr/>
          <p:nvPr/>
        </p:nvSpPr>
        <p:spPr>
          <a:xfrm>
            <a:off x="338328" y="1069848"/>
            <a:ext cx="11512296" cy="20116"/>
          </a:xfrm>
          <a:prstGeom prst="rect">
            <a:avLst/>
          </a:prstGeom>
          <a:solidFill>
            <a:srgbClr val="B3260E"/>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graphicFrame>
        <p:nvGraphicFramePr>
          <p:cNvPr id="5" name="Table 4"/>
          <p:cNvGraphicFramePr>
            <a:graphicFrameLocks noGrp="1"/>
          </p:cNvGraphicFramePr>
          <p:nvPr/>
        </p:nvGraphicFramePr>
        <p:xfrm>
          <a:off x="338328" y="1325880"/>
          <a:ext cx="11201400" cy="4791793"/>
        </p:xfrm>
        <a:graphic>
          <a:graphicData uri="http://schemas.openxmlformats.org/drawingml/2006/table">
            <a:tbl>
              <a:tblPr firstRow="0" bandRow="0">
                <a:tableStyleId>{5940675A-B579-460E-94D1-54222C63F5DA}</a:tableStyleId>
              </a:tblPr>
              <a:tblGrid>
                <a:gridCol w="2697480"/>
                <a:gridCol w="6080760"/>
                <a:gridCol w="1600200"/>
                <a:gridCol w="822960"/>
              </a:tblGrid>
              <a:tr h="365760">
                <a:tc>
                  <a:txBody>
                    <a:bodyPr wrap="square"/>
                    <a:lstStyle/>
                    <a:p>
                      <a:pPr algn="l"/>
                      <a:r>
                        <a:rPr sz="750" b="0" i="0" cap="all" spc="80">
                          <a:solidFill>
                            <a:srgbClr val="615D56"/>
                          </a:solidFill>
                          <a:latin typeface="Calibri"/>
                        </a:rPr>
                        <a:t>Source</a:t>
                      </a:r>
                    </a:p>
                  </a:txBody>
                  <a:tcPr marL="91440" marR="91440" marT="54864" marB="54864" anchor="b">
                    <a:lnL w="0">
                      <a:noFill/>
                    </a:lnL>
                    <a:lnR w="0">
                      <a:noFill/>
                    </a:lnR>
                    <a:lnT w="0">
                      <a:noFill/>
                    </a:lnT>
                    <a:lnB w="19050">
                      <a:solidFill>
                        <a:srgbClr val="B3260E"/>
                      </a:solidFill>
                    </a:lnB>
                    <a:solidFill>
                      <a:srgbClr val="FCFAF5"/>
                    </a:solidFill>
                  </a:tcPr>
                </a:tc>
                <a:tc>
                  <a:txBody>
                    <a:bodyPr wrap="square"/>
                    <a:lstStyle/>
                    <a:p>
                      <a:pPr algn="l"/>
                      <a:r>
                        <a:rPr sz="750" b="0" i="0" cap="all" spc="80">
                          <a:solidFill>
                            <a:srgbClr val="615D56"/>
                          </a:solidFill>
                          <a:latin typeface="Calibri"/>
                        </a:rPr>
                        <a:t>Stance</a:t>
                      </a:r>
                    </a:p>
                  </a:txBody>
                  <a:tcPr marL="91440" marR="91440" marT="54864" marB="54864" anchor="b">
                    <a:lnL w="0">
                      <a:noFill/>
                    </a:lnL>
                    <a:lnR w="0">
                      <a:noFill/>
                    </a:lnR>
                    <a:lnT w="0">
                      <a:noFill/>
                    </a:lnT>
                    <a:lnB w="19050">
                      <a:solidFill>
                        <a:srgbClr val="B3260E"/>
                      </a:solidFill>
                    </a:lnB>
                    <a:solidFill>
                      <a:srgbClr val="FCFAF5"/>
                    </a:solidFill>
                  </a:tcPr>
                </a:tc>
                <a:tc>
                  <a:txBody>
                    <a:bodyPr wrap="square"/>
                    <a:lstStyle/>
                    <a:p>
                      <a:pPr algn="l"/>
                      <a:r>
                        <a:rPr sz="750" b="0" i="0" cap="all" spc="80">
                          <a:solidFill>
                            <a:srgbClr val="615D56"/>
                          </a:solidFill>
                          <a:latin typeface="Calibri"/>
                        </a:rPr>
                        <a:t>Reading time</a:t>
                      </a:r>
                    </a:p>
                  </a:txBody>
                  <a:tcPr marL="91440" marR="91440" marT="54864" marB="54864" anchor="b">
                    <a:lnL w="0">
                      <a:noFill/>
                    </a:lnL>
                    <a:lnR w="0">
                      <a:noFill/>
                    </a:lnR>
                    <a:lnT w="0">
                      <a:noFill/>
                    </a:lnT>
                    <a:lnB w="19050">
                      <a:solidFill>
                        <a:srgbClr val="B3260E"/>
                      </a:solidFill>
                    </a:lnB>
                    <a:solidFill>
                      <a:srgbClr val="FCFAF5"/>
                    </a:solidFill>
                  </a:tcPr>
                </a:tc>
                <a:tc>
                  <a:txBody>
                    <a:bodyPr wrap="square"/>
                    <a:lstStyle/>
                    <a:p>
                      <a:pPr algn="ctr"/>
                      <a:r>
                        <a:rPr sz="750" b="0" i="0" cap="all" spc="80">
                          <a:solidFill>
                            <a:srgbClr val="615D56"/>
                          </a:solidFill>
                          <a:latin typeface="Calibri"/>
                        </a:rPr>
                        <a:t>Claims</a:t>
                      </a:r>
                    </a:p>
                  </a:txBody>
                  <a:tcPr marL="91440" marR="91440" marT="54864" marB="54864" anchor="b">
                    <a:lnL w="0">
                      <a:noFill/>
                    </a:lnL>
                    <a:lnR w="0">
                      <a:noFill/>
                    </a:lnR>
                    <a:lnT w="0">
                      <a:noFill/>
                    </a:lnT>
                    <a:lnB w="19050">
                      <a:solidFill>
                        <a:srgbClr val="B3260E"/>
                      </a:solidFill>
                    </a:lnB>
                    <a:solidFill>
                      <a:srgbClr val="FCFAF5"/>
                    </a:solidFill>
                  </a:tcPr>
                </a:tc>
              </a:tr>
              <a:tr h="301332">
                <a:tc>
                  <a:txBody>
                    <a:bodyPr wrap="square"/>
                    <a:lstStyle/>
                    <a:p>
                      <a:pPr algn="l"/>
                      <a:r>
                        <a:rPr sz="1000" b="0" i="0">
                          <a:solidFill>
                            <a:srgbClr val="1E1A14"/>
                          </a:solidFill>
                          <a:latin typeface="Calibri"/>
                        </a:rPr>
                        <a:t>Andriny Dias Mascarenhas</a:t>
                      </a:r>
                    </a:p>
                  </a:txBody>
                  <a:tcPr marL="91440" marR="91440" marT="54864" marB="54864" anchor="t">
                    <a:lnL w="0">
                      <a:noFill/>
                    </a:lnL>
                    <a:lnR w="0">
                      <a:noFill/>
                    </a:lnR>
                    <a:lnT w="0">
                      <a:noFill/>
                    </a:lnT>
                    <a:lnB w="9525">
                      <a:solidFill>
                        <a:srgbClr val="DDDAD5"/>
                      </a:solidFill>
                    </a:lnB>
                    <a:solidFill>
                      <a:srgbClr val="FCFAF5"/>
                    </a:solidFill>
                  </a:tcPr>
                </a:tc>
                <a:tc>
                  <a:txBody>
                    <a:bodyPr wrap="square"/>
                    <a:lstStyle/>
                    <a:p>
                      <a:pPr algn="l"/>
                      <a:r>
                        <a:rPr sz="1000" b="0" i="0">
                          <a:solidFill>
                            <a:srgbClr val="615D56"/>
                          </a:solidFill>
                          <a:latin typeface="Calibri"/>
                        </a:rPr>
                        <a:t>—</a:t>
                      </a:r>
                    </a:p>
                  </a:txBody>
                  <a:tcPr marL="91440" marR="91440" marT="54864" marB="54864" anchor="t">
                    <a:lnL w="0">
                      <a:noFill/>
                    </a:lnL>
                    <a:lnR w="0">
                      <a:noFill/>
                    </a:lnR>
                    <a:lnT w="0">
                      <a:noFill/>
                    </a:lnT>
                    <a:lnB w="9525">
                      <a:solidFill>
                        <a:srgbClr val="DDDAD5"/>
                      </a:solidFill>
                    </a:lnB>
                    <a:solidFill>
                      <a:srgbClr val="FCFAF5"/>
                    </a:solidFill>
                  </a:tcPr>
                </a:tc>
                <a:tc>
                  <a:txBody>
                    <a:bodyPr wrap="square"/>
                    <a:lstStyle/>
                    <a:p>
                      <a:pPr algn="l"/>
                      <a:r>
                        <a:rPr sz="800" b="0" i="0">
                          <a:solidFill>
                            <a:srgbClr val="615D56"/>
                          </a:solidFill>
                          <a:latin typeface="Calibri"/>
                        </a:rPr>
                        <a:t>170.2 min</a:t>
                      </a:r>
                    </a:p>
                  </a:txBody>
                  <a:tcPr marL="777240" marR="91440" marT="54864" marB="54864" anchor="t">
                    <a:lnL w="0">
                      <a:noFill/>
                    </a:lnL>
                    <a:lnR w="0">
                      <a:noFill/>
                    </a:lnR>
                    <a:lnT w="0">
                      <a:noFill/>
                    </a:lnT>
                    <a:lnB w="9525">
                      <a:solidFill>
                        <a:srgbClr val="DDDAD5"/>
                      </a:solidFill>
                    </a:lnB>
                    <a:solidFill>
                      <a:srgbClr val="FCFAF5"/>
                    </a:solidFill>
                  </a:tcPr>
                </a:tc>
                <a:tc>
                  <a:txBody>
                    <a:bodyPr wrap="square"/>
                    <a:lstStyle/>
                    <a:p>
                      <a:pPr algn="ctr"/>
                      <a:r>
                        <a:rPr sz="1000" b="0" i="0">
                          <a:solidFill>
                            <a:srgbClr val="1E1A14"/>
                          </a:solidFill>
                          <a:latin typeface="Calibri"/>
                        </a:rPr>
                        <a:t>8</a:t>
                      </a:r>
                    </a:p>
                  </a:txBody>
                  <a:tcPr marL="91440" marR="91440" marT="54864" marB="54864" anchor="t">
                    <a:lnL w="0">
                      <a:noFill/>
                    </a:lnL>
                    <a:lnR w="0">
                      <a:noFill/>
                    </a:lnR>
                    <a:lnT w="0">
                      <a:noFill/>
                    </a:lnT>
                    <a:lnB w="9525">
                      <a:solidFill>
                        <a:srgbClr val="DDDAD5"/>
                      </a:solidFill>
                    </a:lnB>
                    <a:solidFill>
                      <a:srgbClr val="FCFAF5"/>
                    </a:solidFill>
                  </a:tcPr>
                </a:tc>
              </a:tr>
              <a:tr h="456361">
                <a:tc>
                  <a:txBody>
                    <a:bodyPr wrap="square"/>
                    <a:lstStyle/>
                    <a:p>
                      <a:pPr algn="l"/>
                      <a:r>
                        <a:rPr sz="1000" b="0" i="0">
                          <a:solidFill>
                            <a:srgbClr val="1E1A14"/>
                          </a:solidFill>
                          <a:latin typeface="Calibri"/>
                        </a:rPr>
                        <a:t>Forbes</a:t>
                      </a:r>
                    </a:p>
                  </a:txBody>
                  <a:tcPr marL="91440" marR="91440" marT="54864" marB="54864" anchor="t">
                    <a:lnL w="0">
                      <a:noFill/>
                    </a:lnL>
                    <a:lnR w="0">
                      <a:noFill/>
                    </a:lnR>
                    <a:lnT w="0">
                      <a:noFill/>
                    </a:lnT>
                    <a:lnB w="9525">
                      <a:solidFill>
                        <a:srgbClr val="DDDAD5"/>
                      </a:solidFill>
                    </a:lnB>
                    <a:solidFill>
                      <a:srgbClr val="FCFAF5"/>
                    </a:solidFill>
                  </a:tcPr>
                </a:tc>
                <a:tc>
                  <a:txBody>
                    <a:bodyPr wrap="square"/>
                    <a:lstStyle/>
                    <a:p>
                      <a:pPr algn="l"/>
                      <a:r>
                        <a:rPr sz="1000" b="0" i="0">
                          <a:solidFill>
                            <a:srgbClr val="615D56"/>
                          </a:solidFill>
                          <a:latin typeface="Calibri"/>
                        </a:rPr>
                        <a:t>AI compute expansion is being constrained by the inability of legacy power grids to deliver firm, on-time electricity, forcing a shift toward private and sovereign-backed generation solutions.</a:t>
                      </a:r>
                    </a:p>
                  </a:txBody>
                  <a:tcPr marL="91440" marR="91440" marT="54864" marB="54864" anchor="t">
                    <a:lnL w="0">
                      <a:noFill/>
                    </a:lnL>
                    <a:lnR w="0">
                      <a:noFill/>
                    </a:lnR>
                    <a:lnT w="0">
                      <a:noFill/>
                    </a:lnT>
                    <a:lnB w="9525">
                      <a:solidFill>
                        <a:srgbClr val="DDDAD5"/>
                      </a:solidFill>
                    </a:lnB>
                    <a:solidFill>
                      <a:srgbClr val="FCFAF5"/>
                    </a:solidFill>
                  </a:tcPr>
                </a:tc>
                <a:tc>
                  <a:txBody>
                    <a:bodyPr wrap="square"/>
                    <a:lstStyle/>
                    <a:p>
                      <a:pPr algn="l"/>
                      <a:r>
                        <a:rPr sz="800" b="0" i="0">
                          <a:solidFill>
                            <a:srgbClr val="615D56"/>
                          </a:solidFill>
                          <a:latin typeface="Calibri"/>
                        </a:rPr>
                        <a:t>11.9 min</a:t>
                      </a:r>
                    </a:p>
                  </a:txBody>
                  <a:tcPr marL="777240" marR="91440" marT="54864" marB="54864" anchor="t">
                    <a:lnL w="0">
                      <a:noFill/>
                    </a:lnL>
                    <a:lnR w="0">
                      <a:noFill/>
                    </a:lnR>
                    <a:lnT w="0">
                      <a:noFill/>
                    </a:lnT>
                    <a:lnB w="9525">
                      <a:solidFill>
                        <a:srgbClr val="DDDAD5"/>
                      </a:solidFill>
                    </a:lnB>
                    <a:solidFill>
                      <a:srgbClr val="FCFAF5"/>
                    </a:solidFill>
                  </a:tcPr>
                </a:tc>
                <a:tc>
                  <a:txBody>
                    <a:bodyPr wrap="square"/>
                    <a:lstStyle/>
                    <a:p>
                      <a:pPr algn="ctr"/>
                      <a:r>
                        <a:rPr sz="1000" b="0" i="0">
                          <a:solidFill>
                            <a:srgbClr val="1E1A14"/>
                          </a:solidFill>
                          <a:latin typeface="Calibri"/>
                        </a:rPr>
                        <a:t>6</a:t>
                      </a:r>
                    </a:p>
                  </a:txBody>
                  <a:tcPr marL="91440" marR="91440" marT="54864" marB="54864" anchor="t">
                    <a:lnL w="0">
                      <a:noFill/>
                    </a:lnL>
                    <a:lnR w="0">
                      <a:noFill/>
                    </a:lnR>
                    <a:lnT w="0">
                      <a:noFill/>
                    </a:lnT>
                    <a:lnB w="9525">
                      <a:solidFill>
                        <a:srgbClr val="DDDAD5"/>
                      </a:solidFill>
                    </a:lnB>
                    <a:solidFill>
                      <a:srgbClr val="FCFAF5"/>
                    </a:solidFill>
                  </a:tcPr>
                </a:tc>
              </a:tr>
              <a:tr h="611390">
                <a:tc>
                  <a:txBody>
                    <a:bodyPr wrap="square"/>
                    <a:lstStyle/>
                    <a:p>
                      <a:pPr algn="l"/>
                      <a:r>
                        <a:rPr sz="1000" b="0" i="0">
                          <a:solidFill>
                            <a:srgbClr val="1E1A14"/>
                          </a:solidFill>
                          <a:latin typeface="Calibri"/>
                        </a:rPr>
                        <a:t>The Wall Street Journal</a:t>
                      </a:r>
                    </a:p>
                  </a:txBody>
                  <a:tcPr marL="91440" marR="91440" marT="54864" marB="54864" anchor="t">
                    <a:lnL w="0">
                      <a:noFill/>
                    </a:lnL>
                    <a:lnR w="0">
                      <a:noFill/>
                    </a:lnR>
                    <a:lnT w="0">
                      <a:noFill/>
                    </a:lnT>
                    <a:lnB w="9525">
                      <a:solidFill>
                        <a:srgbClr val="DDDAD5"/>
                      </a:solidFill>
                    </a:lnB>
                    <a:solidFill>
                      <a:srgbClr val="FCFAF5"/>
                    </a:solidFill>
                  </a:tcPr>
                </a:tc>
                <a:tc>
                  <a:txBody>
                    <a:bodyPr wrap="square"/>
                    <a:lstStyle/>
                    <a:p>
                      <a:pPr algn="l"/>
                      <a:r>
                        <a:rPr sz="1000" b="0" i="0">
                          <a:solidFill>
                            <a:srgbClr val="615D56"/>
                          </a:solidFill>
                          <a:latin typeface="Calibri"/>
                        </a:rPr>
                        <a:t>The AI market is structurally distinct from the dot-com era due to its capital intensity, infrastructure dependence, geopolitical significance, and focus on monetization and earnings, leading to longer cycles, lower bankruptcy risk, and a shift in value creation from labor to capital and infrastructure.</a:t>
                      </a:r>
                    </a:p>
                  </a:txBody>
                  <a:tcPr marL="91440" marR="91440" marT="54864" marB="54864" anchor="t">
                    <a:lnL w="0">
                      <a:noFill/>
                    </a:lnL>
                    <a:lnR w="0">
                      <a:noFill/>
                    </a:lnR>
                    <a:lnT w="0">
                      <a:noFill/>
                    </a:lnT>
                    <a:lnB w="9525">
                      <a:solidFill>
                        <a:srgbClr val="DDDAD5"/>
                      </a:solidFill>
                    </a:lnB>
                    <a:solidFill>
                      <a:srgbClr val="FCFAF5"/>
                    </a:solidFill>
                  </a:tcPr>
                </a:tc>
                <a:tc>
                  <a:txBody>
                    <a:bodyPr wrap="square"/>
                    <a:lstStyle/>
                    <a:p>
                      <a:pPr algn="l"/>
                      <a:r>
                        <a:rPr sz="800" b="0" i="0">
                          <a:solidFill>
                            <a:srgbClr val="615D56"/>
                          </a:solidFill>
                          <a:latin typeface="Calibri"/>
                        </a:rPr>
                        <a:t>26.3 min</a:t>
                      </a:r>
                    </a:p>
                  </a:txBody>
                  <a:tcPr marL="777240" marR="91440" marT="54864" marB="54864" anchor="t">
                    <a:lnL w="0">
                      <a:noFill/>
                    </a:lnL>
                    <a:lnR w="0">
                      <a:noFill/>
                    </a:lnR>
                    <a:lnT w="0">
                      <a:noFill/>
                    </a:lnT>
                    <a:lnB w="9525">
                      <a:solidFill>
                        <a:srgbClr val="DDDAD5"/>
                      </a:solidFill>
                    </a:lnB>
                    <a:solidFill>
                      <a:srgbClr val="FCFAF5"/>
                    </a:solidFill>
                  </a:tcPr>
                </a:tc>
                <a:tc>
                  <a:txBody>
                    <a:bodyPr wrap="square"/>
                    <a:lstStyle/>
                    <a:p>
                      <a:pPr algn="ctr"/>
                      <a:r>
                        <a:rPr sz="1000" b="0" i="0">
                          <a:solidFill>
                            <a:srgbClr val="1E1A14"/>
                          </a:solidFill>
                          <a:latin typeface="Calibri"/>
                        </a:rPr>
                        <a:t>22</a:t>
                      </a:r>
                    </a:p>
                  </a:txBody>
                  <a:tcPr marL="91440" marR="91440" marT="54864" marB="54864" anchor="t">
                    <a:lnL w="0">
                      <a:noFill/>
                    </a:lnL>
                    <a:lnR w="0">
                      <a:noFill/>
                    </a:lnR>
                    <a:lnT w="0">
                      <a:noFill/>
                    </a:lnT>
                    <a:lnB w="9525">
                      <a:solidFill>
                        <a:srgbClr val="DDDAD5"/>
                      </a:solidFill>
                    </a:lnB>
                    <a:solidFill>
                      <a:srgbClr val="FCFAF5"/>
                    </a:solidFill>
                  </a:tcPr>
                </a:tc>
              </a:tr>
              <a:tr h="611390">
                <a:tc>
                  <a:txBody>
                    <a:bodyPr wrap="square"/>
                    <a:lstStyle/>
                    <a:p>
                      <a:pPr algn="l"/>
                      <a:r>
                        <a:rPr sz="1000" b="0" i="0">
                          <a:solidFill>
                            <a:srgbClr val="1E1A14"/>
                          </a:solidFill>
                          <a:latin typeface="Calibri"/>
                        </a:rPr>
                        <a:t>S&amp;P Global</a:t>
                      </a:r>
                    </a:p>
                  </a:txBody>
                  <a:tcPr marL="91440" marR="91440" marT="54864" marB="54864" anchor="t">
                    <a:lnL w="0">
                      <a:noFill/>
                    </a:lnL>
                    <a:lnR w="0">
                      <a:noFill/>
                    </a:lnR>
                    <a:lnT w="0">
                      <a:noFill/>
                    </a:lnT>
                    <a:lnB w="9525">
                      <a:solidFill>
                        <a:srgbClr val="DDDAD5"/>
                      </a:solidFill>
                    </a:lnB>
                    <a:solidFill>
                      <a:srgbClr val="FCFAF5"/>
                    </a:solidFill>
                  </a:tcPr>
                </a:tc>
                <a:tc>
                  <a:txBody>
                    <a:bodyPr wrap="square"/>
                    <a:lstStyle/>
                    <a:p>
                      <a:pPr algn="l"/>
                      <a:r>
                        <a:rPr sz="1000" b="0" i="0">
                          <a:solidFill>
                            <a:srgbClr val="615D56"/>
                          </a:solidFill>
                          <a:latin typeface="Calibri"/>
                        </a:rPr>
                        <a:t>The likelihood of a correction in equity prices of a similar magnitude to the dot-com era is lower now, but policymakers' ability to respond effectively—if a crash occurs—is constrained, increasing the risk of larger, more widespread output losses.</a:t>
                      </a:r>
                    </a:p>
                  </a:txBody>
                  <a:tcPr marL="91440" marR="91440" marT="54864" marB="54864" anchor="t">
                    <a:lnL w="0">
                      <a:noFill/>
                    </a:lnL>
                    <a:lnR w="0">
                      <a:noFill/>
                    </a:lnR>
                    <a:lnT w="0">
                      <a:noFill/>
                    </a:lnT>
                    <a:lnB w="9525">
                      <a:solidFill>
                        <a:srgbClr val="DDDAD5"/>
                      </a:solidFill>
                    </a:lnB>
                    <a:solidFill>
                      <a:srgbClr val="FCFAF5"/>
                    </a:solidFill>
                  </a:tcPr>
                </a:tc>
                <a:tc>
                  <a:txBody>
                    <a:bodyPr wrap="square"/>
                    <a:lstStyle/>
                    <a:p>
                      <a:pPr algn="l"/>
                      <a:r>
                        <a:rPr sz="800" b="0" i="0">
                          <a:solidFill>
                            <a:srgbClr val="615D56"/>
                          </a:solidFill>
                          <a:latin typeface="Calibri"/>
                        </a:rPr>
                        <a:t>19.3 min</a:t>
                      </a:r>
                    </a:p>
                  </a:txBody>
                  <a:tcPr marL="777240" marR="91440" marT="54864" marB="54864" anchor="t">
                    <a:lnL w="0">
                      <a:noFill/>
                    </a:lnL>
                    <a:lnR w="0">
                      <a:noFill/>
                    </a:lnR>
                    <a:lnT w="0">
                      <a:noFill/>
                    </a:lnT>
                    <a:lnB w="9525">
                      <a:solidFill>
                        <a:srgbClr val="DDDAD5"/>
                      </a:solidFill>
                    </a:lnB>
                    <a:solidFill>
                      <a:srgbClr val="FCFAF5"/>
                    </a:solidFill>
                  </a:tcPr>
                </a:tc>
                <a:tc>
                  <a:txBody>
                    <a:bodyPr wrap="square"/>
                    <a:lstStyle/>
                    <a:p>
                      <a:pPr algn="ctr"/>
                      <a:r>
                        <a:rPr sz="1000" b="0" i="0">
                          <a:solidFill>
                            <a:srgbClr val="1E1A14"/>
                          </a:solidFill>
                          <a:latin typeface="Calibri"/>
                        </a:rPr>
                        <a:t>6</a:t>
                      </a:r>
                    </a:p>
                  </a:txBody>
                  <a:tcPr marL="91440" marR="91440" marT="54864" marB="54864" anchor="t">
                    <a:lnL w="0">
                      <a:noFill/>
                    </a:lnL>
                    <a:lnR w="0">
                      <a:noFill/>
                    </a:lnR>
                    <a:lnT w="0">
                      <a:noFill/>
                    </a:lnT>
                    <a:lnB w="9525">
                      <a:solidFill>
                        <a:srgbClr val="DDDAD5"/>
                      </a:solidFill>
                    </a:lnB>
                    <a:solidFill>
                      <a:srgbClr val="FCFAF5"/>
                    </a:solidFill>
                  </a:tcPr>
                </a:tc>
              </a:tr>
              <a:tr h="611390">
                <a:tc>
                  <a:txBody>
                    <a:bodyPr wrap="square"/>
                    <a:lstStyle/>
                    <a:p>
                      <a:pPr algn="l"/>
                      <a:r>
                        <a:rPr sz="1000" b="0" i="0">
                          <a:solidFill>
                            <a:srgbClr val="1E1A14"/>
                          </a:solidFill>
                          <a:latin typeface="Calibri"/>
                        </a:rPr>
                        <a:t>Tomasz Tunguz</a:t>
                      </a:r>
                    </a:p>
                  </a:txBody>
                  <a:tcPr marL="91440" marR="91440" marT="54864" marB="54864" anchor="t">
                    <a:lnL w="0">
                      <a:noFill/>
                    </a:lnL>
                    <a:lnR w="0">
                      <a:noFill/>
                    </a:lnR>
                    <a:lnT w="0">
                      <a:noFill/>
                    </a:lnT>
                    <a:lnB w="9525">
                      <a:solidFill>
                        <a:srgbClr val="DDDAD5"/>
                      </a:solidFill>
                    </a:lnB>
                    <a:solidFill>
                      <a:srgbClr val="FCFAF5"/>
                    </a:solidFill>
                  </a:tcPr>
                </a:tc>
                <a:tc>
                  <a:txBody>
                    <a:bodyPr wrap="square"/>
                    <a:lstStyle/>
                    <a:p>
                      <a:pPr algn="l"/>
                      <a:r>
                        <a:rPr sz="1000" b="0" i="0">
                          <a:solidFill>
                            <a:srgbClr val="615D56"/>
                          </a:solidFill>
                          <a:latin typeface="Calibri"/>
                        </a:rPr>
                        <a:t>Nvidia's $110 billion vendor financing strategy shares structural similarities with Lucent's telecom bubble playbook, raising concerns about overexposure, customer concentration, and depreciation risks, though current fundamentals and cash flows differ significantly from the 2000 telecom collapse.</a:t>
                      </a:r>
                    </a:p>
                  </a:txBody>
                  <a:tcPr marL="91440" marR="91440" marT="54864" marB="54864" anchor="t">
                    <a:lnL w="0">
                      <a:noFill/>
                    </a:lnL>
                    <a:lnR w="0">
                      <a:noFill/>
                    </a:lnR>
                    <a:lnT w="0">
                      <a:noFill/>
                    </a:lnT>
                    <a:lnB w="9525">
                      <a:solidFill>
                        <a:srgbClr val="DDDAD5"/>
                      </a:solidFill>
                    </a:lnB>
                    <a:solidFill>
                      <a:srgbClr val="FCFAF5"/>
                    </a:solidFill>
                  </a:tcPr>
                </a:tc>
                <a:tc>
                  <a:txBody>
                    <a:bodyPr wrap="square"/>
                    <a:lstStyle/>
                    <a:p>
                      <a:pPr algn="l"/>
                      <a:r>
                        <a:rPr sz="800" b="0" i="0">
                          <a:solidFill>
                            <a:srgbClr val="615D56"/>
                          </a:solidFill>
                          <a:latin typeface="Calibri"/>
                        </a:rPr>
                        <a:t>32.9 min</a:t>
                      </a:r>
                    </a:p>
                  </a:txBody>
                  <a:tcPr marL="777240" marR="91440" marT="54864" marB="54864" anchor="t">
                    <a:lnL w="0">
                      <a:noFill/>
                    </a:lnL>
                    <a:lnR w="0">
                      <a:noFill/>
                    </a:lnR>
                    <a:lnT w="0">
                      <a:noFill/>
                    </a:lnT>
                    <a:lnB w="9525">
                      <a:solidFill>
                        <a:srgbClr val="DDDAD5"/>
                      </a:solidFill>
                    </a:lnB>
                    <a:solidFill>
                      <a:srgbClr val="FCFAF5"/>
                    </a:solidFill>
                  </a:tcPr>
                </a:tc>
                <a:tc>
                  <a:txBody>
                    <a:bodyPr wrap="square"/>
                    <a:lstStyle/>
                    <a:p>
                      <a:pPr algn="ctr"/>
                      <a:r>
                        <a:rPr sz="1000" b="0" i="0">
                          <a:solidFill>
                            <a:srgbClr val="1E1A14"/>
                          </a:solidFill>
                          <a:latin typeface="Calibri"/>
                        </a:rPr>
                        <a:t>6</a:t>
                      </a:r>
                    </a:p>
                  </a:txBody>
                  <a:tcPr marL="91440" marR="91440" marT="54864" marB="54864" anchor="t">
                    <a:lnL w="0">
                      <a:noFill/>
                    </a:lnL>
                    <a:lnR w="0">
                      <a:noFill/>
                    </a:lnR>
                    <a:lnT w="0">
                      <a:noFill/>
                    </a:lnT>
                    <a:lnB w="9525">
                      <a:solidFill>
                        <a:srgbClr val="DDDAD5"/>
                      </a:solidFill>
                    </a:lnB>
                    <a:solidFill>
                      <a:srgbClr val="FCFAF5"/>
                    </a:solidFill>
                  </a:tcPr>
                </a:tc>
              </a:tr>
              <a:tr h="766419">
                <a:tc>
                  <a:txBody>
                    <a:bodyPr wrap="square"/>
                    <a:lstStyle/>
                    <a:p>
                      <a:pPr algn="l"/>
                      <a:r>
                        <a:rPr sz="1000" b="0" i="0">
                          <a:solidFill>
                            <a:srgbClr val="1E1A14"/>
                          </a:solidFill>
                          <a:latin typeface="Calibri"/>
                        </a:rPr>
                        <a:t>Quinn Emanuel Urquhart &amp; Sullivan, LLP</a:t>
                      </a:r>
                    </a:p>
                  </a:txBody>
                  <a:tcPr marL="91440" marR="91440" marT="54864" marB="54864" anchor="t">
                    <a:lnL w="0">
                      <a:noFill/>
                    </a:lnL>
                    <a:lnR w="0">
                      <a:noFill/>
                    </a:lnR>
                    <a:lnT w="0">
                      <a:noFill/>
                    </a:lnT>
                    <a:lnB w="9525">
                      <a:solidFill>
                        <a:srgbClr val="DDDAD5"/>
                      </a:solidFill>
                    </a:lnB>
                    <a:solidFill>
                      <a:srgbClr val="FCFAF5"/>
                    </a:solidFill>
                  </a:tcPr>
                </a:tc>
                <a:tc>
                  <a:txBody>
                    <a:bodyPr wrap="square"/>
                    <a:lstStyle/>
                    <a:p>
                      <a:pPr algn="l"/>
                      <a:r>
                        <a:rPr sz="1000" b="0" i="0">
                          <a:solidFill>
                            <a:srgbClr val="615D56"/>
                          </a:solidFill>
                          <a:latin typeface="Calibri"/>
                        </a:rPr>
                        <a:t>The rapid expansion of AI data centers—driven by massive capital investment and complex, opaque financing structures—is creating a surge in litigation risks across financial, regulatory, and environmental domains, including defaults, securities fraud, valuation disputes, and investor claims over undisclosed commitments, with systemic and cross-border implications.</a:t>
                      </a:r>
                    </a:p>
                  </a:txBody>
                  <a:tcPr marL="91440" marR="91440" marT="54864" marB="54864" anchor="t">
                    <a:lnL w="0">
                      <a:noFill/>
                    </a:lnL>
                    <a:lnR w="0">
                      <a:noFill/>
                    </a:lnR>
                    <a:lnT w="0">
                      <a:noFill/>
                    </a:lnT>
                    <a:lnB w="9525">
                      <a:solidFill>
                        <a:srgbClr val="DDDAD5"/>
                      </a:solidFill>
                    </a:lnB>
                    <a:solidFill>
                      <a:srgbClr val="FCFAF5"/>
                    </a:solidFill>
                  </a:tcPr>
                </a:tc>
                <a:tc>
                  <a:txBody>
                    <a:bodyPr wrap="square"/>
                    <a:lstStyle/>
                    <a:p>
                      <a:pPr algn="l"/>
                      <a:r>
                        <a:rPr sz="800" b="0" i="0">
                          <a:solidFill>
                            <a:srgbClr val="615D56"/>
                          </a:solidFill>
                          <a:latin typeface="Calibri"/>
                        </a:rPr>
                        <a:t>115.0 min</a:t>
                      </a:r>
                    </a:p>
                  </a:txBody>
                  <a:tcPr marL="777240" marR="91440" marT="54864" marB="54864" anchor="t">
                    <a:lnL w="0">
                      <a:noFill/>
                    </a:lnL>
                    <a:lnR w="0">
                      <a:noFill/>
                    </a:lnR>
                    <a:lnT w="0">
                      <a:noFill/>
                    </a:lnT>
                    <a:lnB w="9525">
                      <a:solidFill>
                        <a:srgbClr val="DDDAD5"/>
                      </a:solidFill>
                    </a:lnB>
                    <a:solidFill>
                      <a:srgbClr val="FCFAF5"/>
                    </a:solidFill>
                  </a:tcPr>
                </a:tc>
                <a:tc>
                  <a:txBody>
                    <a:bodyPr wrap="square"/>
                    <a:lstStyle/>
                    <a:p>
                      <a:pPr algn="ctr"/>
                      <a:r>
                        <a:rPr sz="1000" b="0" i="0">
                          <a:solidFill>
                            <a:srgbClr val="1E1A14"/>
                          </a:solidFill>
                          <a:latin typeface="Calibri"/>
                        </a:rPr>
                        <a:t>8</a:t>
                      </a:r>
                    </a:p>
                  </a:txBody>
                  <a:tcPr marL="91440" marR="91440" marT="54864" marB="54864" anchor="t">
                    <a:lnL w="0">
                      <a:noFill/>
                    </a:lnL>
                    <a:lnR w="0">
                      <a:noFill/>
                    </a:lnR>
                    <a:lnT w="0">
                      <a:noFill/>
                    </a:lnT>
                    <a:lnB w="9525">
                      <a:solidFill>
                        <a:srgbClr val="DDDAD5"/>
                      </a:solidFill>
                    </a:lnB>
                    <a:solidFill>
                      <a:srgbClr val="FCFAF5"/>
                    </a:solidFill>
                  </a:tcPr>
                </a:tc>
              </a:tr>
              <a:tr h="611390">
                <a:tc>
                  <a:txBody>
                    <a:bodyPr wrap="square"/>
                    <a:lstStyle/>
                    <a:p>
                      <a:pPr algn="l"/>
                      <a:r>
                        <a:rPr sz="1000" b="0" i="0">
                          <a:solidFill>
                            <a:srgbClr val="1E1A14"/>
                          </a:solidFill>
                          <a:latin typeface="Calibri"/>
                        </a:rPr>
                        <a:t>Gregory Blotnick</a:t>
                      </a:r>
                    </a:p>
                  </a:txBody>
                  <a:tcPr marL="91440" marR="91440" marT="54864" marB="54864" anchor="t">
                    <a:lnL w="0">
                      <a:noFill/>
                    </a:lnL>
                    <a:lnR w="0">
                      <a:noFill/>
                    </a:lnR>
                    <a:lnT w="0">
                      <a:noFill/>
                    </a:lnT>
                    <a:lnB w="9525">
                      <a:solidFill>
                        <a:srgbClr val="DDDAD5"/>
                      </a:solidFill>
                    </a:lnB>
                    <a:solidFill>
                      <a:srgbClr val="FCFAF5"/>
                    </a:solidFill>
                  </a:tcPr>
                </a:tc>
                <a:tc>
                  <a:txBody>
                    <a:bodyPr wrap="square"/>
                    <a:lstStyle/>
                    <a:p>
                      <a:pPr algn="l"/>
                      <a:r>
                        <a:rPr sz="1000" b="0" i="0">
                          <a:solidFill>
                            <a:srgbClr val="615D56"/>
                          </a:solidFill>
                          <a:latin typeface="Calibri"/>
                        </a:rPr>
                        <a:t>Circular financing in the AI sector creates systemic risks that could destabilize the market, despite strong balance sheets and current demand, because investments are not self-sustaining and are tied to volatile, closed-loop capital flows.</a:t>
                      </a:r>
                    </a:p>
                  </a:txBody>
                  <a:tcPr marL="91440" marR="91440" marT="54864" marB="54864" anchor="t">
                    <a:lnL w="0">
                      <a:noFill/>
                    </a:lnL>
                    <a:lnR w="0">
                      <a:noFill/>
                    </a:lnR>
                    <a:lnT w="0">
                      <a:noFill/>
                    </a:lnT>
                    <a:lnB w="9525">
                      <a:solidFill>
                        <a:srgbClr val="DDDAD5"/>
                      </a:solidFill>
                    </a:lnB>
                    <a:solidFill>
                      <a:srgbClr val="FCFAF5"/>
                    </a:solidFill>
                  </a:tcPr>
                </a:tc>
                <a:tc>
                  <a:txBody>
                    <a:bodyPr wrap="square"/>
                    <a:lstStyle/>
                    <a:p>
                      <a:pPr algn="l"/>
                      <a:r>
                        <a:rPr sz="800" b="0" i="0">
                          <a:solidFill>
                            <a:srgbClr val="615D56"/>
                          </a:solidFill>
                          <a:latin typeface="Calibri"/>
                        </a:rPr>
                        <a:t>21.7 min</a:t>
                      </a:r>
                    </a:p>
                  </a:txBody>
                  <a:tcPr marL="777240" marR="91440" marT="54864" marB="54864" anchor="t">
                    <a:lnL w="0">
                      <a:noFill/>
                    </a:lnL>
                    <a:lnR w="0">
                      <a:noFill/>
                    </a:lnR>
                    <a:lnT w="0">
                      <a:noFill/>
                    </a:lnT>
                    <a:lnB w="9525">
                      <a:solidFill>
                        <a:srgbClr val="DDDAD5"/>
                      </a:solidFill>
                    </a:lnB>
                    <a:solidFill>
                      <a:srgbClr val="FCFAF5"/>
                    </a:solidFill>
                  </a:tcPr>
                </a:tc>
                <a:tc>
                  <a:txBody>
                    <a:bodyPr wrap="square"/>
                    <a:lstStyle/>
                    <a:p>
                      <a:pPr algn="ctr"/>
                      <a:r>
                        <a:rPr sz="1000" b="0" i="0">
                          <a:solidFill>
                            <a:srgbClr val="1E1A14"/>
                          </a:solidFill>
                          <a:latin typeface="Calibri"/>
                        </a:rPr>
                        <a:t>6</a:t>
                      </a:r>
                    </a:p>
                  </a:txBody>
                  <a:tcPr marL="91440" marR="91440" marT="54864" marB="54864" anchor="t">
                    <a:lnL w="0">
                      <a:noFill/>
                    </a:lnL>
                    <a:lnR w="0">
                      <a:noFill/>
                    </a:lnR>
                    <a:lnT w="0">
                      <a:noFill/>
                    </a:lnT>
                    <a:lnB w="9525">
                      <a:solidFill>
                        <a:srgbClr val="DDDAD5"/>
                      </a:solidFill>
                    </a:lnB>
                    <a:solidFill>
                      <a:srgbClr val="FCFAF5"/>
                    </a:solidFill>
                  </a:tcPr>
                </a:tc>
              </a:tr>
              <a:tr h="456361">
                <a:tc>
                  <a:txBody>
                    <a:bodyPr wrap="square"/>
                    <a:lstStyle/>
                    <a:p>
                      <a:pPr algn="l"/>
                      <a:r>
                        <a:rPr sz="1000" b="0" i="0">
                          <a:solidFill>
                            <a:srgbClr val="1E1A14"/>
                          </a:solidFill>
                          <a:latin typeface="Calibri"/>
                        </a:rPr>
                        <a:t>Hanwha Data Centers</a:t>
                      </a:r>
                    </a:p>
                  </a:txBody>
                  <a:tcPr marL="91440" marR="91440" marT="54864" marB="54864" anchor="t">
                    <a:lnL w="0">
                      <a:noFill/>
                    </a:lnL>
                    <a:lnR w="0">
                      <a:noFill/>
                    </a:lnR>
                    <a:lnT w="0">
                      <a:noFill/>
                    </a:lnT>
                    <a:lnB w="9525">
                      <a:solidFill>
                        <a:srgbClr val="DDDAD5"/>
                      </a:solidFill>
                    </a:lnB>
                    <a:solidFill>
                      <a:srgbClr val="FCFAF5"/>
                    </a:solidFill>
                  </a:tcPr>
                </a:tc>
                <a:tc>
                  <a:txBody>
                    <a:bodyPr wrap="square"/>
                    <a:lstStyle/>
                    <a:p>
                      <a:pPr algn="l"/>
                      <a:r>
                        <a:rPr sz="1000" b="0" i="0">
                          <a:solidFill>
                            <a:srgbClr val="615D56"/>
                          </a:solidFill>
                          <a:latin typeface="Calibri"/>
                        </a:rPr>
                        <a:t>Access to grid power is the defining bottleneck for AI data center development, requiring proactive, integrated planning to overcome long delays and supply shortages.</a:t>
                      </a:r>
                    </a:p>
                  </a:txBody>
                  <a:tcPr marL="91440" marR="91440" marT="54864" marB="54864" anchor="t">
                    <a:lnL w="0">
                      <a:noFill/>
                    </a:lnL>
                    <a:lnR w="0">
                      <a:noFill/>
                    </a:lnR>
                    <a:lnT w="0">
                      <a:noFill/>
                    </a:lnT>
                    <a:lnB w="9525">
                      <a:solidFill>
                        <a:srgbClr val="DDDAD5"/>
                      </a:solidFill>
                    </a:lnB>
                    <a:solidFill>
                      <a:srgbClr val="FCFAF5"/>
                    </a:solidFill>
                  </a:tcPr>
                </a:tc>
                <a:tc>
                  <a:txBody>
                    <a:bodyPr wrap="square"/>
                    <a:lstStyle/>
                    <a:p>
                      <a:pPr algn="l"/>
                      <a:r>
                        <a:rPr sz="800" b="0" i="0">
                          <a:solidFill>
                            <a:srgbClr val="615D56"/>
                          </a:solidFill>
                          <a:latin typeface="Calibri"/>
                        </a:rPr>
                        <a:t>22.9 min</a:t>
                      </a:r>
                    </a:p>
                  </a:txBody>
                  <a:tcPr marL="777240" marR="91440" marT="54864" marB="54864" anchor="t">
                    <a:lnL w="0">
                      <a:noFill/>
                    </a:lnL>
                    <a:lnR w="0">
                      <a:noFill/>
                    </a:lnR>
                    <a:lnT w="0">
                      <a:noFill/>
                    </a:lnT>
                    <a:lnB w="9525">
                      <a:solidFill>
                        <a:srgbClr val="DDDAD5"/>
                      </a:solidFill>
                    </a:lnB>
                    <a:solidFill>
                      <a:srgbClr val="FCFAF5"/>
                    </a:solidFill>
                  </a:tcPr>
                </a:tc>
                <a:tc>
                  <a:txBody>
                    <a:bodyPr wrap="square"/>
                    <a:lstStyle/>
                    <a:p>
                      <a:pPr algn="ctr"/>
                      <a:r>
                        <a:rPr sz="1000" b="0" i="0">
                          <a:solidFill>
                            <a:srgbClr val="1E1A14"/>
                          </a:solidFill>
                          <a:latin typeface="Calibri"/>
                        </a:rPr>
                        <a:t>6</a:t>
                      </a:r>
                    </a:p>
                  </a:txBody>
                  <a:tcPr marL="91440" marR="91440" marT="54864" marB="54864" anchor="t">
                    <a:lnL w="0">
                      <a:noFill/>
                    </a:lnL>
                    <a:lnR w="0">
                      <a:noFill/>
                    </a:lnR>
                    <a:lnT w="0">
                      <a:noFill/>
                    </a:lnT>
                    <a:lnB w="9525">
                      <a:solidFill>
                        <a:srgbClr val="DDDAD5"/>
                      </a:solidFill>
                    </a:lnB>
                    <a:solidFill>
                      <a:srgbClr val="FCFAF5"/>
                    </a:solidFill>
                  </a:tcPr>
                </a:tc>
              </a:tr>
            </a:tbl>
          </a:graphicData>
        </a:graphic>
      </p:graphicFrame>
      <p:sp>
        <p:nvSpPr>
          <p:cNvPr id="6" name="Rounded Rectangle 5"/>
          <p:cNvSpPr/>
          <p:nvPr/>
        </p:nvSpPr>
        <p:spPr>
          <a:xfrm>
            <a:off x="9208008" y="1801368"/>
            <a:ext cx="594360" cy="54864"/>
          </a:xfrm>
          <a:prstGeom prst="roundRect">
            <a:avLst/>
          </a:prstGeom>
          <a:solidFill>
            <a:srgbClr val="F2F0EB"/>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7" name="Rounded Rectangle 6"/>
          <p:cNvSpPr/>
          <p:nvPr/>
        </p:nvSpPr>
        <p:spPr>
          <a:xfrm>
            <a:off x="9208008" y="1801368"/>
            <a:ext cx="594360" cy="54864"/>
          </a:xfrm>
          <a:prstGeom prst="roundRect">
            <a:avLst/>
          </a:prstGeom>
          <a:solidFill>
            <a:srgbClr val="B3260E"/>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8" name="Rounded Rectangle 7"/>
          <p:cNvSpPr/>
          <p:nvPr/>
        </p:nvSpPr>
        <p:spPr>
          <a:xfrm>
            <a:off x="9208008" y="2102700"/>
            <a:ext cx="594360" cy="54864"/>
          </a:xfrm>
          <a:prstGeom prst="roundRect">
            <a:avLst/>
          </a:prstGeom>
          <a:solidFill>
            <a:srgbClr val="F2F0EB"/>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9" name="Rounded Rectangle 8"/>
          <p:cNvSpPr/>
          <p:nvPr/>
        </p:nvSpPr>
        <p:spPr>
          <a:xfrm>
            <a:off x="9208008" y="2102700"/>
            <a:ext cx="41556" cy="54864"/>
          </a:xfrm>
          <a:prstGeom prst="roundRect">
            <a:avLst/>
          </a:prstGeom>
          <a:solidFill>
            <a:srgbClr val="B3260E"/>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0" name="Rounded Rectangle 9"/>
          <p:cNvSpPr/>
          <p:nvPr/>
        </p:nvSpPr>
        <p:spPr>
          <a:xfrm>
            <a:off x="9208008" y="2559062"/>
            <a:ext cx="594360" cy="54864"/>
          </a:xfrm>
          <a:prstGeom prst="roundRect">
            <a:avLst/>
          </a:prstGeom>
          <a:solidFill>
            <a:srgbClr val="F2F0EB"/>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1" name="Rounded Rectangle 10"/>
          <p:cNvSpPr/>
          <p:nvPr/>
        </p:nvSpPr>
        <p:spPr>
          <a:xfrm>
            <a:off x="9208008" y="2559062"/>
            <a:ext cx="91842" cy="54864"/>
          </a:xfrm>
          <a:prstGeom prst="roundRect">
            <a:avLst/>
          </a:prstGeom>
          <a:solidFill>
            <a:srgbClr val="B3260E"/>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2" name="Rounded Rectangle 11"/>
          <p:cNvSpPr/>
          <p:nvPr/>
        </p:nvSpPr>
        <p:spPr>
          <a:xfrm>
            <a:off x="9208008" y="3170453"/>
            <a:ext cx="594360" cy="54864"/>
          </a:xfrm>
          <a:prstGeom prst="roundRect">
            <a:avLst/>
          </a:prstGeom>
          <a:solidFill>
            <a:srgbClr val="F2F0EB"/>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3" name="Rounded Rectangle 12"/>
          <p:cNvSpPr/>
          <p:nvPr/>
        </p:nvSpPr>
        <p:spPr>
          <a:xfrm>
            <a:off x="9208008" y="3170453"/>
            <a:ext cx="67398" cy="54864"/>
          </a:xfrm>
          <a:prstGeom prst="roundRect">
            <a:avLst/>
          </a:prstGeom>
          <a:solidFill>
            <a:srgbClr val="B3260E"/>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4" name="Rounded Rectangle 13"/>
          <p:cNvSpPr/>
          <p:nvPr/>
        </p:nvSpPr>
        <p:spPr>
          <a:xfrm>
            <a:off x="9208008" y="3781844"/>
            <a:ext cx="594360" cy="54864"/>
          </a:xfrm>
          <a:prstGeom prst="roundRect">
            <a:avLst/>
          </a:prstGeom>
          <a:solidFill>
            <a:srgbClr val="F2F0EB"/>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5" name="Rounded Rectangle 14"/>
          <p:cNvSpPr/>
          <p:nvPr/>
        </p:nvSpPr>
        <p:spPr>
          <a:xfrm>
            <a:off x="9208008" y="3781844"/>
            <a:ext cx="114890" cy="54864"/>
          </a:xfrm>
          <a:prstGeom prst="roundRect">
            <a:avLst/>
          </a:prstGeom>
          <a:solidFill>
            <a:srgbClr val="B3260E"/>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6" name="Rounded Rectangle 15"/>
          <p:cNvSpPr/>
          <p:nvPr/>
        </p:nvSpPr>
        <p:spPr>
          <a:xfrm>
            <a:off x="9208008" y="4393234"/>
            <a:ext cx="594360" cy="54864"/>
          </a:xfrm>
          <a:prstGeom prst="roundRect">
            <a:avLst/>
          </a:prstGeom>
          <a:solidFill>
            <a:srgbClr val="F2F0EB"/>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7" name="Rounded Rectangle 16"/>
          <p:cNvSpPr/>
          <p:nvPr/>
        </p:nvSpPr>
        <p:spPr>
          <a:xfrm>
            <a:off x="9208008" y="4393234"/>
            <a:ext cx="401594" cy="54864"/>
          </a:xfrm>
          <a:prstGeom prst="roundRect">
            <a:avLst/>
          </a:prstGeom>
          <a:solidFill>
            <a:srgbClr val="B3260E"/>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8" name="Rounded Rectangle 17"/>
          <p:cNvSpPr/>
          <p:nvPr/>
        </p:nvSpPr>
        <p:spPr>
          <a:xfrm>
            <a:off x="9208008" y="5159654"/>
            <a:ext cx="594360" cy="54864"/>
          </a:xfrm>
          <a:prstGeom prst="roundRect">
            <a:avLst/>
          </a:prstGeom>
          <a:solidFill>
            <a:srgbClr val="F2F0EB"/>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9" name="Rounded Rectangle 18"/>
          <p:cNvSpPr/>
          <p:nvPr/>
        </p:nvSpPr>
        <p:spPr>
          <a:xfrm>
            <a:off x="9208008" y="5159654"/>
            <a:ext cx="75779" cy="54864"/>
          </a:xfrm>
          <a:prstGeom prst="roundRect">
            <a:avLst/>
          </a:prstGeom>
          <a:solidFill>
            <a:srgbClr val="B3260E"/>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20" name="Rounded Rectangle 19"/>
          <p:cNvSpPr/>
          <p:nvPr/>
        </p:nvSpPr>
        <p:spPr>
          <a:xfrm>
            <a:off x="9208008" y="5771045"/>
            <a:ext cx="594360" cy="54864"/>
          </a:xfrm>
          <a:prstGeom prst="roundRect">
            <a:avLst/>
          </a:prstGeom>
          <a:solidFill>
            <a:srgbClr val="F2F0EB"/>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21" name="Rounded Rectangle 20"/>
          <p:cNvSpPr/>
          <p:nvPr/>
        </p:nvSpPr>
        <p:spPr>
          <a:xfrm>
            <a:off x="9208008" y="5771045"/>
            <a:ext cx="79969" cy="54864"/>
          </a:xfrm>
          <a:prstGeom prst="roundRect">
            <a:avLst/>
          </a:prstGeom>
          <a:solidFill>
            <a:srgbClr val="B3260E"/>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Tree>
  </p:cSld>
  <p:clrMapOvr>
    <a:masterClrMapping/>
  </p:clrMapOvr>
</p:sld>
</file>

<file path=ppt/slides/slide3.xml><?xml version="1.0" encoding="utf-8"?>
<p:sld xmlns:a="http://schemas.openxmlformats.org/drawingml/2006/main" xmlns:p="http://schemas.openxmlformats.org/presentationml/2006/main" xmlns:r="http://schemas.openxmlformats.org/officeDocument/2006/relationships">
  <p:cSld>
    <p:bg>
      <p:bgPr>
        <a:solidFill>
          <a:srgbClr val="FCFAF5"/>
        </a:solidFill>
        <a:effectLst/>
      </p:bgPr>
    </p:bg>
    <p:spTree>
      <p:nvGrpSpPr>
        <p:cNvPr id="1" name=""/>
        <p:cNvGrpSpPr/>
        <p:nvPr/>
      </p:nvGrpSpPr>
      <p:grpSpPr/>
      <p:sp>
        <p:nvSpPr>
          <p:cNvPr id="2" name="TextBox 1"/>
          <p:cNvSpPr txBox="1"/>
          <p:nvPr/>
        </p:nvSpPr>
        <p:spPr>
          <a:xfrm>
            <a:off x="338328" y="649224"/>
            <a:ext cx="365760" cy="329184"/>
          </a:xfrm>
          <a:prstGeom prst="rect">
            <a:avLst/>
          </a:prstGeom>
          <a:noFill/>
        </p:spPr>
        <p:txBody>
          <a:bodyPr wrap="square" anchor="b" lIns="0" rIns="0" tIns="0" bIns="0"/>
          <a:lstStyle/>
          <a:p>
            <a:pPr algn="l">
              <a:lnSpc>
                <a:spcPct val="100000"/>
              </a:lnSpc>
              <a:buNone/>
            </a:pPr>
            <a:r>
              <a:rPr sz="1100" b="0" i="0">
                <a:solidFill>
                  <a:srgbClr val="B3260E"/>
                </a:solidFill>
                <a:latin typeface="Calibri"/>
              </a:rPr>
              <a:t>04</a:t>
            </a:r>
          </a:p>
        </p:txBody>
      </p:sp>
      <p:sp>
        <p:nvSpPr>
          <p:cNvPr id="3" name="TextBox 2"/>
          <p:cNvSpPr txBox="1"/>
          <p:nvPr/>
        </p:nvSpPr>
        <p:spPr>
          <a:xfrm>
            <a:off x="704088" y="649224"/>
            <a:ext cx="11512296" cy="365760"/>
          </a:xfrm>
          <a:prstGeom prst="rect">
            <a:avLst/>
          </a:prstGeom>
          <a:noFill/>
        </p:spPr>
        <p:txBody>
          <a:bodyPr wrap="square" anchor="b" lIns="0" rIns="0" tIns="0" bIns="0"/>
          <a:lstStyle/>
          <a:p>
            <a:pPr algn="l">
              <a:lnSpc>
                <a:spcPct val="100000"/>
              </a:lnSpc>
              <a:buNone/>
            </a:pPr>
            <a:r>
              <a:rPr sz="1700" b="1" i="0">
                <a:solidFill>
                  <a:srgbClr val="1E1A14"/>
                </a:solidFill>
                <a:latin typeface="Cambria"/>
              </a:rPr>
              <a:t>Inputs</a:t>
            </a:r>
          </a:p>
        </p:txBody>
      </p:sp>
      <p:sp>
        <p:nvSpPr>
          <p:cNvPr id="4" name="Rectangle 3"/>
          <p:cNvSpPr/>
          <p:nvPr/>
        </p:nvSpPr>
        <p:spPr>
          <a:xfrm>
            <a:off x="338328" y="1069848"/>
            <a:ext cx="11512296" cy="20116"/>
          </a:xfrm>
          <a:prstGeom prst="rect">
            <a:avLst/>
          </a:prstGeom>
          <a:solidFill>
            <a:srgbClr val="B3260E"/>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graphicFrame>
        <p:nvGraphicFramePr>
          <p:cNvPr id="5" name="Table 4"/>
          <p:cNvGraphicFramePr>
            <a:graphicFrameLocks noGrp="1"/>
          </p:cNvGraphicFramePr>
          <p:nvPr/>
        </p:nvGraphicFramePr>
        <p:xfrm>
          <a:off x="338328" y="1325880"/>
          <a:ext cx="11201400" cy="4016648"/>
        </p:xfrm>
        <a:graphic>
          <a:graphicData uri="http://schemas.openxmlformats.org/drawingml/2006/table">
            <a:tbl>
              <a:tblPr firstRow="0" bandRow="0">
                <a:tableStyleId>{5940675A-B579-460E-94D1-54222C63F5DA}</a:tableStyleId>
              </a:tblPr>
              <a:tblGrid>
                <a:gridCol w="2697480"/>
                <a:gridCol w="6080760"/>
                <a:gridCol w="1600200"/>
                <a:gridCol w="822960"/>
              </a:tblGrid>
              <a:tr h="365760">
                <a:tc>
                  <a:txBody>
                    <a:bodyPr wrap="square"/>
                    <a:lstStyle/>
                    <a:p>
                      <a:pPr algn="l"/>
                      <a:r>
                        <a:rPr sz="750" b="0" i="0" cap="all" spc="80">
                          <a:solidFill>
                            <a:srgbClr val="615D56"/>
                          </a:solidFill>
                          <a:latin typeface="Calibri"/>
                        </a:rPr>
                        <a:t>Source</a:t>
                      </a:r>
                    </a:p>
                  </a:txBody>
                  <a:tcPr marL="91440" marR="91440" marT="54864" marB="54864" anchor="b">
                    <a:lnL w="0">
                      <a:noFill/>
                    </a:lnL>
                    <a:lnR w="0">
                      <a:noFill/>
                    </a:lnR>
                    <a:lnT w="0">
                      <a:noFill/>
                    </a:lnT>
                    <a:lnB w="19050">
                      <a:solidFill>
                        <a:srgbClr val="B3260E"/>
                      </a:solidFill>
                    </a:lnB>
                    <a:solidFill>
                      <a:srgbClr val="FCFAF5"/>
                    </a:solidFill>
                  </a:tcPr>
                </a:tc>
                <a:tc>
                  <a:txBody>
                    <a:bodyPr wrap="square"/>
                    <a:lstStyle/>
                    <a:p>
                      <a:pPr algn="l"/>
                      <a:r>
                        <a:rPr sz="750" b="0" i="0" cap="all" spc="80">
                          <a:solidFill>
                            <a:srgbClr val="615D56"/>
                          </a:solidFill>
                          <a:latin typeface="Calibri"/>
                        </a:rPr>
                        <a:t>Stance</a:t>
                      </a:r>
                    </a:p>
                  </a:txBody>
                  <a:tcPr marL="91440" marR="91440" marT="54864" marB="54864" anchor="b">
                    <a:lnL w="0">
                      <a:noFill/>
                    </a:lnL>
                    <a:lnR w="0">
                      <a:noFill/>
                    </a:lnR>
                    <a:lnT w="0">
                      <a:noFill/>
                    </a:lnT>
                    <a:lnB w="19050">
                      <a:solidFill>
                        <a:srgbClr val="B3260E"/>
                      </a:solidFill>
                    </a:lnB>
                    <a:solidFill>
                      <a:srgbClr val="FCFAF5"/>
                    </a:solidFill>
                  </a:tcPr>
                </a:tc>
                <a:tc>
                  <a:txBody>
                    <a:bodyPr wrap="square"/>
                    <a:lstStyle/>
                    <a:p>
                      <a:pPr algn="l"/>
                      <a:r>
                        <a:rPr sz="750" b="0" i="0" cap="all" spc="80">
                          <a:solidFill>
                            <a:srgbClr val="615D56"/>
                          </a:solidFill>
                          <a:latin typeface="Calibri"/>
                        </a:rPr>
                        <a:t>Reading time</a:t>
                      </a:r>
                    </a:p>
                  </a:txBody>
                  <a:tcPr marL="91440" marR="91440" marT="54864" marB="54864" anchor="b">
                    <a:lnL w="0">
                      <a:noFill/>
                    </a:lnL>
                    <a:lnR w="0">
                      <a:noFill/>
                    </a:lnR>
                    <a:lnT w="0">
                      <a:noFill/>
                    </a:lnT>
                    <a:lnB w="19050">
                      <a:solidFill>
                        <a:srgbClr val="B3260E"/>
                      </a:solidFill>
                    </a:lnB>
                    <a:solidFill>
                      <a:srgbClr val="FCFAF5"/>
                    </a:solidFill>
                  </a:tcPr>
                </a:tc>
                <a:tc>
                  <a:txBody>
                    <a:bodyPr wrap="square"/>
                    <a:lstStyle/>
                    <a:p>
                      <a:pPr algn="ctr"/>
                      <a:r>
                        <a:rPr sz="750" b="0" i="0" cap="all" spc="80">
                          <a:solidFill>
                            <a:srgbClr val="615D56"/>
                          </a:solidFill>
                          <a:latin typeface="Calibri"/>
                        </a:rPr>
                        <a:t>Claims</a:t>
                      </a:r>
                    </a:p>
                  </a:txBody>
                  <a:tcPr marL="91440" marR="91440" marT="54864" marB="54864" anchor="b">
                    <a:lnL w="0">
                      <a:noFill/>
                    </a:lnL>
                    <a:lnR w="0">
                      <a:noFill/>
                    </a:lnR>
                    <a:lnT w="0">
                      <a:noFill/>
                    </a:lnT>
                    <a:lnB w="19050">
                      <a:solidFill>
                        <a:srgbClr val="B3260E"/>
                      </a:solidFill>
                    </a:lnB>
                    <a:solidFill>
                      <a:srgbClr val="FCFAF5"/>
                    </a:solidFill>
                  </a:tcPr>
                </a:tc>
              </a:tr>
              <a:tr h="456361">
                <a:tc>
                  <a:txBody>
                    <a:bodyPr wrap="square"/>
                    <a:lstStyle/>
                    <a:p>
                      <a:pPr algn="l"/>
                      <a:r>
                        <a:rPr sz="1000" b="0" i="0">
                          <a:solidFill>
                            <a:srgbClr val="1E1A14"/>
                          </a:solidFill>
                          <a:latin typeface="Calibri"/>
                        </a:rPr>
                        <a:t>Introl Solutions</a:t>
                      </a:r>
                    </a:p>
                  </a:txBody>
                  <a:tcPr marL="91440" marR="91440" marT="54864" marB="54864" anchor="t">
                    <a:lnL w="0">
                      <a:noFill/>
                    </a:lnL>
                    <a:lnR w="0">
                      <a:noFill/>
                    </a:lnR>
                    <a:lnT w="0">
                      <a:noFill/>
                    </a:lnT>
                    <a:lnB w="9525">
                      <a:solidFill>
                        <a:srgbClr val="DDDAD5"/>
                      </a:solidFill>
                    </a:lnB>
                    <a:solidFill>
                      <a:srgbClr val="FCFAF5"/>
                    </a:solidFill>
                  </a:tcPr>
                </a:tc>
                <a:tc>
                  <a:txBody>
                    <a:bodyPr wrap="square"/>
                    <a:lstStyle/>
                    <a:p>
                      <a:pPr algn="l"/>
                      <a:r>
                        <a:rPr sz="1000" b="0" i="0">
                          <a:solidFill>
                            <a:srgbClr val="615D56"/>
                          </a:solidFill>
                          <a:latin typeface="Calibri"/>
                        </a:rPr>
                        <a:t>Organizations should adopt extended (6-year) or hybrid depreciation strategies to reflect real-world GPU value retention through inference workloads, supported by operational data and the value cascade model.</a:t>
                      </a:r>
                    </a:p>
                  </a:txBody>
                  <a:tcPr marL="91440" marR="91440" marT="54864" marB="54864" anchor="t">
                    <a:lnL w="0">
                      <a:noFill/>
                    </a:lnL>
                    <a:lnR w="0">
                      <a:noFill/>
                    </a:lnR>
                    <a:lnT w="0">
                      <a:noFill/>
                    </a:lnT>
                    <a:lnB w="9525">
                      <a:solidFill>
                        <a:srgbClr val="DDDAD5"/>
                      </a:solidFill>
                    </a:lnB>
                    <a:solidFill>
                      <a:srgbClr val="FCFAF5"/>
                    </a:solidFill>
                  </a:tcPr>
                </a:tc>
                <a:tc>
                  <a:txBody>
                    <a:bodyPr wrap="square"/>
                    <a:lstStyle/>
                    <a:p>
                      <a:pPr algn="l"/>
                      <a:r>
                        <a:rPr sz="800" b="0" i="0">
                          <a:solidFill>
                            <a:srgbClr val="615D56"/>
                          </a:solidFill>
                          <a:latin typeface="Calibri"/>
                        </a:rPr>
                        <a:t>22.6 min</a:t>
                      </a:r>
                    </a:p>
                  </a:txBody>
                  <a:tcPr marL="777240" marR="91440" marT="54864" marB="54864" anchor="t">
                    <a:lnL w="0">
                      <a:noFill/>
                    </a:lnL>
                    <a:lnR w="0">
                      <a:noFill/>
                    </a:lnR>
                    <a:lnT w="0">
                      <a:noFill/>
                    </a:lnT>
                    <a:lnB w="9525">
                      <a:solidFill>
                        <a:srgbClr val="DDDAD5"/>
                      </a:solidFill>
                    </a:lnB>
                    <a:solidFill>
                      <a:srgbClr val="FCFAF5"/>
                    </a:solidFill>
                  </a:tcPr>
                </a:tc>
                <a:tc>
                  <a:txBody>
                    <a:bodyPr wrap="square"/>
                    <a:lstStyle/>
                    <a:p>
                      <a:pPr algn="ctr"/>
                      <a:r>
                        <a:rPr sz="1000" b="0" i="0">
                          <a:solidFill>
                            <a:srgbClr val="1E1A14"/>
                          </a:solidFill>
                          <a:latin typeface="Calibri"/>
                        </a:rPr>
                        <a:t>6</a:t>
                      </a:r>
                    </a:p>
                  </a:txBody>
                  <a:tcPr marL="91440" marR="91440" marT="54864" marB="54864" anchor="t">
                    <a:lnL w="0">
                      <a:noFill/>
                    </a:lnL>
                    <a:lnR w="0">
                      <a:noFill/>
                    </a:lnR>
                    <a:lnT w="0">
                      <a:noFill/>
                    </a:lnT>
                    <a:lnB w="9525">
                      <a:solidFill>
                        <a:srgbClr val="DDDAD5"/>
                      </a:solidFill>
                    </a:lnB>
                    <a:solidFill>
                      <a:srgbClr val="FCFAF5"/>
                    </a:solidFill>
                  </a:tcPr>
                </a:tc>
              </a:tr>
              <a:tr h="456361">
                <a:tc>
                  <a:txBody>
                    <a:bodyPr wrap="square"/>
                    <a:lstStyle/>
                    <a:p>
                      <a:pPr algn="l"/>
                      <a:r>
                        <a:rPr sz="1000" b="0" i="0">
                          <a:solidFill>
                            <a:srgbClr val="1E1A14"/>
                          </a:solidFill>
                          <a:latin typeface="Calibri"/>
                        </a:rPr>
                        <a:t>Citadel Securities</a:t>
                      </a:r>
                    </a:p>
                  </a:txBody>
                  <a:tcPr marL="91440" marR="91440" marT="54864" marB="54864" anchor="t">
                    <a:lnL w="0">
                      <a:noFill/>
                    </a:lnL>
                    <a:lnR w="0">
                      <a:noFill/>
                    </a:lnR>
                    <a:lnT w="0">
                      <a:noFill/>
                    </a:lnT>
                    <a:lnB w="9525">
                      <a:solidFill>
                        <a:srgbClr val="DDDAD5"/>
                      </a:solidFill>
                    </a:lnB>
                    <a:solidFill>
                      <a:srgbClr val="FCFAF5"/>
                    </a:solidFill>
                  </a:tcPr>
                </a:tc>
                <a:tc>
                  <a:txBody>
                    <a:bodyPr wrap="square"/>
                    <a:lstStyle/>
                    <a:p>
                      <a:pPr algn="l"/>
                      <a:r>
                        <a:rPr sz="1000" b="0" i="0">
                          <a:solidFill>
                            <a:srgbClr val="615D56"/>
                          </a:solidFill>
                          <a:latin typeface="Calibri"/>
                        </a:rPr>
                        <a:t>Markets are set to experience a technical reset driven by flows, with a favorable seasonal backdrop supporting higher prices as the year progresses.</a:t>
                      </a:r>
                    </a:p>
                  </a:txBody>
                  <a:tcPr marL="91440" marR="91440" marT="54864" marB="54864" anchor="t">
                    <a:lnL w="0">
                      <a:noFill/>
                    </a:lnL>
                    <a:lnR w="0">
                      <a:noFill/>
                    </a:lnR>
                    <a:lnT w="0">
                      <a:noFill/>
                    </a:lnT>
                    <a:lnB w="9525">
                      <a:solidFill>
                        <a:srgbClr val="DDDAD5"/>
                      </a:solidFill>
                    </a:lnB>
                    <a:solidFill>
                      <a:srgbClr val="FCFAF5"/>
                    </a:solidFill>
                  </a:tcPr>
                </a:tc>
                <a:tc>
                  <a:txBody>
                    <a:bodyPr wrap="square"/>
                    <a:lstStyle/>
                    <a:p>
                      <a:pPr algn="l"/>
                      <a:r>
                        <a:rPr sz="800" b="0" i="0">
                          <a:solidFill>
                            <a:srgbClr val="615D56"/>
                          </a:solidFill>
                          <a:latin typeface="Calibri"/>
                        </a:rPr>
                        <a:t>23.9 min</a:t>
                      </a:r>
                    </a:p>
                  </a:txBody>
                  <a:tcPr marL="777240" marR="91440" marT="54864" marB="54864" anchor="t">
                    <a:lnL w="0">
                      <a:noFill/>
                    </a:lnL>
                    <a:lnR w="0">
                      <a:noFill/>
                    </a:lnR>
                    <a:lnT w="0">
                      <a:noFill/>
                    </a:lnT>
                    <a:lnB w="9525">
                      <a:solidFill>
                        <a:srgbClr val="DDDAD5"/>
                      </a:solidFill>
                    </a:lnB>
                    <a:solidFill>
                      <a:srgbClr val="FCFAF5"/>
                    </a:solidFill>
                  </a:tcPr>
                </a:tc>
                <a:tc>
                  <a:txBody>
                    <a:bodyPr wrap="square"/>
                    <a:lstStyle/>
                    <a:p>
                      <a:pPr algn="ctr"/>
                      <a:r>
                        <a:rPr sz="1000" b="0" i="0">
                          <a:solidFill>
                            <a:srgbClr val="1E1A14"/>
                          </a:solidFill>
                          <a:latin typeface="Calibri"/>
                        </a:rPr>
                        <a:t>6</a:t>
                      </a:r>
                    </a:p>
                  </a:txBody>
                  <a:tcPr marL="91440" marR="91440" marT="54864" marB="54864" anchor="t">
                    <a:lnL w="0">
                      <a:noFill/>
                    </a:lnL>
                    <a:lnR w="0">
                      <a:noFill/>
                    </a:lnR>
                    <a:lnT w="0">
                      <a:noFill/>
                    </a:lnT>
                    <a:lnB w="9525">
                      <a:solidFill>
                        <a:srgbClr val="DDDAD5"/>
                      </a:solidFill>
                    </a:lnB>
                    <a:solidFill>
                      <a:srgbClr val="FCFAF5"/>
                    </a:solidFill>
                  </a:tcPr>
                </a:tc>
              </a:tr>
              <a:tr h="456361">
                <a:tc>
                  <a:txBody>
                    <a:bodyPr wrap="square"/>
                    <a:lstStyle/>
                    <a:p>
                      <a:pPr algn="l"/>
                      <a:r>
                        <a:rPr sz="1000" b="0" i="0">
                          <a:solidFill>
                            <a:srgbClr val="1E1A14"/>
                          </a:solidFill>
                          <a:latin typeface="Calibri"/>
                        </a:rPr>
                        <a:t>Legal &amp; General Investment Management America — L&amp;G</a:t>
                      </a:r>
                    </a:p>
                  </a:txBody>
                  <a:tcPr marL="91440" marR="91440" marT="54864" marB="54864" anchor="t">
                    <a:lnL w="0">
                      <a:noFill/>
                    </a:lnL>
                    <a:lnR w="0">
                      <a:noFill/>
                    </a:lnR>
                    <a:lnT w="0">
                      <a:noFill/>
                    </a:lnT>
                    <a:lnB w="9525">
                      <a:solidFill>
                        <a:srgbClr val="DDDAD5"/>
                      </a:solidFill>
                    </a:lnB>
                    <a:solidFill>
                      <a:srgbClr val="FCFAF5"/>
                    </a:solidFill>
                  </a:tcPr>
                </a:tc>
                <a:tc>
                  <a:txBody>
                    <a:bodyPr wrap="square"/>
                    <a:lstStyle/>
                    <a:p>
                      <a:pPr algn="l"/>
                      <a:r>
                        <a:rPr sz="1000" b="0" i="0">
                          <a:solidFill>
                            <a:srgbClr val="615D56"/>
                          </a:solidFill>
                          <a:latin typeface="Calibri"/>
                        </a:rPr>
                        <a:t>L&amp;G believes data center securitization presents a compelling investment opportunity despite structural risks that investors must monitor closely.</a:t>
                      </a:r>
                    </a:p>
                  </a:txBody>
                  <a:tcPr marL="91440" marR="91440" marT="54864" marB="54864" anchor="t">
                    <a:lnL w="0">
                      <a:noFill/>
                    </a:lnL>
                    <a:lnR w="0">
                      <a:noFill/>
                    </a:lnR>
                    <a:lnT w="0">
                      <a:noFill/>
                    </a:lnT>
                    <a:lnB w="9525">
                      <a:solidFill>
                        <a:srgbClr val="DDDAD5"/>
                      </a:solidFill>
                    </a:lnB>
                    <a:solidFill>
                      <a:srgbClr val="FCFAF5"/>
                    </a:solidFill>
                  </a:tcPr>
                </a:tc>
                <a:tc>
                  <a:txBody>
                    <a:bodyPr wrap="square"/>
                    <a:lstStyle/>
                    <a:p>
                      <a:pPr algn="l"/>
                      <a:r>
                        <a:rPr sz="800" b="0" i="0">
                          <a:solidFill>
                            <a:srgbClr val="615D56"/>
                          </a:solidFill>
                          <a:latin typeface="Calibri"/>
                        </a:rPr>
                        <a:t>22.1 min</a:t>
                      </a:r>
                    </a:p>
                  </a:txBody>
                  <a:tcPr marL="777240" marR="91440" marT="54864" marB="54864" anchor="t">
                    <a:lnL w="0">
                      <a:noFill/>
                    </a:lnL>
                    <a:lnR w="0">
                      <a:noFill/>
                    </a:lnR>
                    <a:lnT w="0">
                      <a:noFill/>
                    </a:lnT>
                    <a:lnB w="9525">
                      <a:solidFill>
                        <a:srgbClr val="DDDAD5"/>
                      </a:solidFill>
                    </a:lnB>
                    <a:solidFill>
                      <a:srgbClr val="FCFAF5"/>
                    </a:solidFill>
                  </a:tcPr>
                </a:tc>
                <a:tc>
                  <a:txBody>
                    <a:bodyPr wrap="square"/>
                    <a:lstStyle/>
                    <a:p>
                      <a:pPr algn="ctr"/>
                      <a:r>
                        <a:rPr sz="1000" b="0" i="0">
                          <a:solidFill>
                            <a:srgbClr val="1E1A14"/>
                          </a:solidFill>
                          <a:latin typeface="Calibri"/>
                        </a:rPr>
                        <a:t>6</a:t>
                      </a:r>
                    </a:p>
                  </a:txBody>
                  <a:tcPr marL="91440" marR="91440" marT="54864" marB="54864" anchor="t">
                    <a:lnL w="0">
                      <a:noFill/>
                    </a:lnL>
                    <a:lnR w="0">
                      <a:noFill/>
                    </a:lnR>
                    <a:lnT w="0">
                      <a:noFill/>
                    </a:lnT>
                    <a:lnB w="9525">
                      <a:solidFill>
                        <a:srgbClr val="DDDAD5"/>
                      </a:solidFill>
                    </a:lnB>
                    <a:solidFill>
                      <a:srgbClr val="FCFAF5"/>
                    </a:solidFill>
                  </a:tcPr>
                </a:tc>
              </a:tr>
              <a:tr h="611390">
                <a:tc>
                  <a:txBody>
                    <a:bodyPr wrap="square"/>
                    <a:lstStyle/>
                    <a:p>
                      <a:pPr algn="l"/>
                      <a:r>
                        <a:rPr sz="1000" b="0" i="0">
                          <a:solidFill>
                            <a:srgbClr val="1E1A14"/>
                          </a:solidFill>
                          <a:latin typeface="Calibri"/>
                        </a:rPr>
                        <a:t>Monica Defend, Frédéric Lepetit, Thierry Roncalli</a:t>
                      </a:r>
                    </a:p>
                  </a:txBody>
                  <a:tcPr marL="91440" marR="91440" marT="54864" marB="54864" anchor="t">
                    <a:lnL w="0">
                      <a:noFill/>
                    </a:lnL>
                    <a:lnR w="0">
                      <a:noFill/>
                    </a:lnR>
                    <a:lnT w="0">
                      <a:noFill/>
                    </a:lnT>
                    <a:lnB w="9525">
                      <a:solidFill>
                        <a:srgbClr val="DDDAD5"/>
                      </a:solidFill>
                    </a:lnB>
                    <a:solidFill>
                      <a:srgbClr val="FCFAF5"/>
                    </a:solidFill>
                  </a:tcPr>
                </a:tc>
                <a:tc>
                  <a:txBody>
                    <a:bodyPr wrap="square"/>
                    <a:lstStyle/>
                    <a:p>
                      <a:pPr algn="l"/>
                      <a:r>
                        <a:rPr sz="1000" b="0" i="0">
                          <a:solidFill>
                            <a:srgbClr val="615D56"/>
                          </a:solidFill>
                          <a:latin typeface="Calibri"/>
                        </a:rPr>
                        <a:t>The current AI boom lacks the explosive valuation dynamics of a speculative bubble but carries significant concentration risk, necessitating focus on drawdown amplification and earnings sustainability rather than timing a bubble pop.</a:t>
                      </a:r>
                    </a:p>
                  </a:txBody>
                  <a:tcPr marL="91440" marR="91440" marT="54864" marB="54864" anchor="t">
                    <a:lnL w="0">
                      <a:noFill/>
                    </a:lnL>
                    <a:lnR w="0">
                      <a:noFill/>
                    </a:lnR>
                    <a:lnT w="0">
                      <a:noFill/>
                    </a:lnT>
                    <a:lnB w="9525">
                      <a:solidFill>
                        <a:srgbClr val="DDDAD5"/>
                      </a:solidFill>
                    </a:lnB>
                    <a:solidFill>
                      <a:srgbClr val="FCFAF5"/>
                    </a:solidFill>
                  </a:tcPr>
                </a:tc>
                <a:tc>
                  <a:txBody>
                    <a:bodyPr wrap="square"/>
                    <a:lstStyle/>
                    <a:p>
                      <a:pPr algn="l"/>
                      <a:r>
                        <a:rPr sz="800" b="0" i="0">
                          <a:solidFill>
                            <a:srgbClr val="615D56"/>
                          </a:solidFill>
                          <a:latin typeface="Calibri"/>
                        </a:rPr>
                        <a:t>42.6 min</a:t>
                      </a:r>
                    </a:p>
                  </a:txBody>
                  <a:tcPr marL="777240" marR="91440" marT="54864" marB="54864" anchor="t">
                    <a:lnL w="0">
                      <a:noFill/>
                    </a:lnL>
                    <a:lnR w="0">
                      <a:noFill/>
                    </a:lnR>
                    <a:lnT w="0">
                      <a:noFill/>
                    </a:lnT>
                    <a:lnB w="9525">
                      <a:solidFill>
                        <a:srgbClr val="DDDAD5"/>
                      </a:solidFill>
                    </a:lnB>
                    <a:solidFill>
                      <a:srgbClr val="FCFAF5"/>
                    </a:solidFill>
                  </a:tcPr>
                </a:tc>
                <a:tc>
                  <a:txBody>
                    <a:bodyPr wrap="square"/>
                    <a:lstStyle/>
                    <a:p>
                      <a:pPr algn="ctr"/>
                      <a:r>
                        <a:rPr sz="1000" b="0" i="0">
                          <a:solidFill>
                            <a:srgbClr val="1E1A14"/>
                          </a:solidFill>
                          <a:latin typeface="Calibri"/>
                        </a:rPr>
                        <a:t>6</a:t>
                      </a:r>
                    </a:p>
                  </a:txBody>
                  <a:tcPr marL="91440" marR="91440" marT="54864" marB="54864" anchor="t">
                    <a:lnL w="0">
                      <a:noFill/>
                    </a:lnL>
                    <a:lnR w="0">
                      <a:noFill/>
                    </a:lnR>
                    <a:lnT w="0">
                      <a:noFill/>
                    </a:lnT>
                    <a:lnB w="9525">
                      <a:solidFill>
                        <a:srgbClr val="DDDAD5"/>
                      </a:solidFill>
                    </a:lnB>
                    <a:solidFill>
                      <a:srgbClr val="FCFAF5"/>
                    </a:solidFill>
                  </a:tcPr>
                </a:tc>
              </a:tr>
              <a:tr h="456361">
                <a:tc>
                  <a:txBody>
                    <a:bodyPr wrap="square"/>
                    <a:lstStyle/>
                    <a:p>
                      <a:pPr algn="l"/>
                      <a:r>
                        <a:rPr sz="1000" b="0" i="0">
                          <a:solidFill>
                            <a:srgbClr val="1E1A14"/>
                          </a:solidFill>
                          <a:latin typeface="Calibri"/>
                        </a:rPr>
                        <a:t>SiliconReport — The Daily Briefing of Silicon Valley</a:t>
                      </a:r>
                    </a:p>
                  </a:txBody>
                  <a:tcPr marL="91440" marR="91440" marT="54864" marB="54864" anchor="t">
                    <a:lnL w="0">
                      <a:noFill/>
                    </a:lnL>
                    <a:lnR w="0">
                      <a:noFill/>
                    </a:lnR>
                    <a:lnT w="0">
                      <a:noFill/>
                    </a:lnT>
                    <a:lnB w="9525">
                      <a:solidFill>
                        <a:srgbClr val="DDDAD5"/>
                      </a:solidFill>
                    </a:lnB>
                    <a:solidFill>
                      <a:srgbClr val="FCFAF5"/>
                    </a:solidFill>
                  </a:tcPr>
                </a:tc>
                <a:tc>
                  <a:txBody>
                    <a:bodyPr wrap="square"/>
                    <a:lstStyle/>
                    <a:p>
                      <a:pPr algn="l"/>
                      <a:r>
                        <a:rPr sz="1000" b="0" i="0">
                          <a:solidFill>
                            <a:srgbClr val="615D56"/>
                          </a:solidFill>
                          <a:latin typeface="Calibri"/>
                        </a:rPr>
                        <a:t>Electricity infrastructure, particularly grid interconnection and power generation capacity, is the real bottleneck for AI data center expansion, not semiconductor supply.</a:t>
                      </a:r>
                    </a:p>
                  </a:txBody>
                  <a:tcPr marL="91440" marR="91440" marT="54864" marB="54864" anchor="t">
                    <a:lnL w="0">
                      <a:noFill/>
                    </a:lnL>
                    <a:lnR w="0">
                      <a:noFill/>
                    </a:lnR>
                    <a:lnT w="0">
                      <a:noFill/>
                    </a:lnT>
                    <a:lnB w="9525">
                      <a:solidFill>
                        <a:srgbClr val="DDDAD5"/>
                      </a:solidFill>
                    </a:lnB>
                    <a:solidFill>
                      <a:srgbClr val="FCFAF5"/>
                    </a:solidFill>
                  </a:tcPr>
                </a:tc>
                <a:tc>
                  <a:txBody>
                    <a:bodyPr wrap="square"/>
                    <a:lstStyle/>
                    <a:p>
                      <a:pPr algn="l"/>
                      <a:r>
                        <a:rPr sz="800" b="0" i="0">
                          <a:solidFill>
                            <a:srgbClr val="615D56"/>
                          </a:solidFill>
                          <a:latin typeface="Calibri"/>
                        </a:rPr>
                        <a:t>14.9 min</a:t>
                      </a:r>
                    </a:p>
                  </a:txBody>
                  <a:tcPr marL="777240" marR="91440" marT="54864" marB="54864" anchor="t">
                    <a:lnL w="0">
                      <a:noFill/>
                    </a:lnL>
                    <a:lnR w="0">
                      <a:noFill/>
                    </a:lnR>
                    <a:lnT w="0">
                      <a:noFill/>
                    </a:lnT>
                    <a:lnB w="9525">
                      <a:solidFill>
                        <a:srgbClr val="DDDAD5"/>
                      </a:solidFill>
                    </a:lnB>
                    <a:solidFill>
                      <a:srgbClr val="FCFAF5"/>
                    </a:solidFill>
                  </a:tcPr>
                </a:tc>
                <a:tc>
                  <a:txBody>
                    <a:bodyPr wrap="square"/>
                    <a:lstStyle/>
                    <a:p>
                      <a:pPr algn="ctr"/>
                      <a:r>
                        <a:rPr sz="1000" b="0" i="0">
                          <a:solidFill>
                            <a:srgbClr val="1E1A14"/>
                          </a:solidFill>
                          <a:latin typeface="Calibri"/>
                        </a:rPr>
                        <a:t>6</a:t>
                      </a:r>
                    </a:p>
                  </a:txBody>
                  <a:tcPr marL="91440" marR="91440" marT="54864" marB="54864" anchor="t">
                    <a:lnL w="0">
                      <a:noFill/>
                    </a:lnL>
                    <a:lnR w="0">
                      <a:noFill/>
                    </a:lnR>
                    <a:lnT w="0">
                      <a:noFill/>
                    </a:lnT>
                    <a:lnB w="9525">
                      <a:solidFill>
                        <a:srgbClr val="DDDAD5"/>
                      </a:solidFill>
                    </a:lnB>
                    <a:solidFill>
                      <a:srgbClr val="FCFAF5"/>
                    </a:solidFill>
                  </a:tcPr>
                </a:tc>
              </a:tr>
              <a:tr h="456361">
                <a:tc>
                  <a:txBody>
                    <a:bodyPr wrap="square"/>
                    <a:lstStyle/>
                    <a:p>
                      <a:pPr algn="l"/>
                      <a:r>
                        <a:rPr sz="1000" b="0" i="0">
                          <a:solidFill>
                            <a:srgbClr val="1E1A14"/>
                          </a:solidFill>
                          <a:latin typeface="Calibri"/>
                        </a:rPr>
                        <a:t>Trendy Tech Tribe</a:t>
                      </a:r>
                    </a:p>
                  </a:txBody>
                  <a:tcPr marL="91440" marR="91440" marT="54864" marB="54864" anchor="t">
                    <a:lnL w="0">
                      <a:noFill/>
                    </a:lnL>
                    <a:lnR w="0">
                      <a:noFill/>
                    </a:lnR>
                    <a:lnT w="0">
                      <a:noFill/>
                    </a:lnT>
                    <a:lnB w="9525">
                      <a:solidFill>
                        <a:srgbClr val="DDDAD5"/>
                      </a:solidFill>
                    </a:lnB>
                    <a:solidFill>
                      <a:srgbClr val="FCFAF5"/>
                    </a:solidFill>
                  </a:tcPr>
                </a:tc>
                <a:tc>
                  <a:txBody>
                    <a:bodyPr wrap="square"/>
                    <a:lstStyle/>
                    <a:p>
                      <a:pPr algn="l"/>
                      <a:r>
                        <a:rPr sz="1000" b="0" i="0">
                          <a:solidFill>
                            <a:srgbClr val="615D56"/>
                          </a:solidFill>
                          <a:latin typeface="Calibri"/>
                        </a:rPr>
                        <a:t>The AI chip market is facing a hidden inventory crisis where billions of dollars in AI hardware are stranded and depreciating due to power and infrastructure limitations, leading to a potential historic write-down in 2027.</a:t>
                      </a:r>
                    </a:p>
                  </a:txBody>
                  <a:tcPr marL="91440" marR="91440" marT="54864" marB="54864" anchor="t">
                    <a:lnL w="0">
                      <a:noFill/>
                    </a:lnL>
                    <a:lnR w="0">
                      <a:noFill/>
                    </a:lnR>
                    <a:lnT w="0">
                      <a:noFill/>
                    </a:lnT>
                    <a:lnB w="9525">
                      <a:solidFill>
                        <a:srgbClr val="DDDAD5"/>
                      </a:solidFill>
                    </a:lnB>
                    <a:solidFill>
                      <a:srgbClr val="FCFAF5"/>
                    </a:solidFill>
                  </a:tcPr>
                </a:tc>
                <a:tc>
                  <a:txBody>
                    <a:bodyPr wrap="square"/>
                    <a:lstStyle/>
                    <a:p>
                      <a:pPr algn="l"/>
                      <a:r>
                        <a:rPr sz="800" b="0" i="0">
                          <a:solidFill>
                            <a:srgbClr val="615D56"/>
                          </a:solidFill>
                          <a:latin typeface="Calibri"/>
                        </a:rPr>
                        <a:t>18.9 min</a:t>
                      </a:r>
                    </a:p>
                  </a:txBody>
                  <a:tcPr marL="777240" marR="91440" marT="54864" marB="54864" anchor="t">
                    <a:lnL w="0">
                      <a:noFill/>
                    </a:lnL>
                    <a:lnR w="0">
                      <a:noFill/>
                    </a:lnR>
                    <a:lnT w="0">
                      <a:noFill/>
                    </a:lnT>
                    <a:lnB w="9525">
                      <a:solidFill>
                        <a:srgbClr val="DDDAD5"/>
                      </a:solidFill>
                    </a:lnB>
                    <a:solidFill>
                      <a:srgbClr val="FCFAF5"/>
                    </a:solidFill>
                  </a:tcPr>
                </a:tc>
                <a:tc>
                  <a:txBody>
                    <a:bodyPr wrap="square"/>
                    <a:lstStyle/>
                    <a:p>
                      <a:pPr algn="ctr"/>
                      <a:r>
                        <a:rPr sz="1000" b="0" i="0">
                          <a:solidFill>
                            <a:srgbClr val="1E1A14"/>
                          </a:solidFill>
                          <a:latin typeface="Calibri"/>
                        </a:rPr>
                        <a:t>7</a:t>
                      </a:r>
                    </a:p>
                  </a:txBody>
                  <a:tcPr marL="91440" marR="91440" marT="54864" marB="54864" anchor="t">
                    <a:lnL w="0">
                      <a:noFill/>
                    </a:lnL>
                    <a:lnR w="0">
                      <a:noFill/>
                    </a:lnR>
                    <a:lnT w="0">
                      <a:noFill/>
                    </a:lnT>
                    <a:lnB w="9525">
                      <a:solidFill>
                        <a:srgbClr val="DDDAD5"/>
                      </a:solidFill>
                    </a:lnB>
                    <a:solidFill>
                      <a:srgbClr val="FCFAF5"/>
                    </a:solidFill>
                  </a:tcPr>
                </a:tc>
              </a:tr>
              <a:tr h="456361">
                <a:tc>
                  <a:txBody>
                    <a:bodyPr wrap="square"/>
                    <a:lstStyle/>
                    <a:p>
                      <a:pPr algn="l"/>
                      <a:r>
                        <a:rPr sz="1000" b="0" i="0">
                          <a:solidFill>
                            <a:srgbClr val="1E1A14"/>
                          </a:solidFill>
                          <a:latin typeface="Calibri"/>
                        </a:rPr>
                        <a:t>Substack</a:t>
                      </a:r>
                    </a:p>
                  </a:txBody>
                  <a:tcPr marL="91440" marR="91440" marT="54864" marB="54864" anchor="t">
                    <a:lnL w="0">
                      <a:noFill/>
                    </a:lnL>
                    <a:lnR w="0">
                      <a:noFill/>
                    </a:lnR>
                    <a:lnT w="0">
                      <a:noFill/>
                    </a:lnT>
                    <a:lnB w="9525">
                      <a:solidFill>
                        <a:srgbClr val="DDDAD5"/>
                      </a:solidFill>
                    </a:lnB>
                    <a:solidFill>
                      <a:srgbClr val="FCFAF5"/>
                    </a:solidFill>
                  </a:tcPr>
                </a:tc>
                <a:tc>
                  <a:txBody>
                    <a:bodyPr wrap="square"/>
                    <a:lstStyle/>
                    <a:p>
                      <a:pPr algn="l"/>
                      <a:r>
                        <a:rPr sz="1000" b="0" i="0">
                          <a:solidFill>
                            <a:srgbClr val="615D56"/>
                          </a:solidFill>
                          <a:latin typeface="Calibri"/>
                        </a:rPr>
                        <a:t>Michael Burry warns that major tech companies are artificially inflating profits by underestimating the rapid depreciation of AI chips, creating a hidden financial bubble that could burst in the near term.</a:t>
                      </a:r>
                    </a:p>
                  </a:txBody>
                  <a:tcPr marL="91440" marR="91440" marT="54864" marB="54864" anchor="t">
                    <a:lnL w="0">
                      <a:noFill/>
                    </a:lnL>
                    <a:lnR w="0">
                      <a:noFill/>
                    </a:lnR>
                    <a:lnT w="0">
                      <a:noFill/>
                    </a:lnT>
                    <a:lnB w="9525">
                      <a:solidFill>
                        <a:srgbClr val="DDDAD5"/>
                      </a:solidFill>
                    </a:lnB>
                    <a:solidFill>
                      <a:srgbClr val="FCFAF5"/>
                    </a:solidFill>
                  </a:tcPr>
                </a:tc>
                <a:tc>
                  <a:txBody>
                    <a:bodyPr wrap="square"/>
                    <a:lstStyle/>
                    <a:p>
                      <a:pPr algn="l"/>
                      <a:r>
                        <a:rPr sz="800" b="0" i="0">
                          <a:solidFill>
                            <a:srgbClr val="615D56"/>
                          </a:solidFill>
                          <a:latin typeface="Calibri"/>
                        </a:rPr>
                        <a:t>8.4 min</a:t>
                      </a:r>
                    </a:p>
                  </a:txBody>
                  <a:tcPr marL="777240" marR="91440" marT="54864" marB="54864" anchor="t">
                    <a:lnL w="0">
                      <a:noFill/>
                    </a:lnL>
                    <a:lnR w="0">
                      <a:noFill/>
                    </a:lnR>
                    <a:lnT w="0">
                      <a:noFill/>
                    </a:lnT>
                    <a:lnB w="9525">
                      <a:solidFill>
                        <a:srgbClr val="DDDAD5"/>
                      </a:solidFill>
                    </a:lnB>
                    <a:solidFill>
                      <a:srgbClr val="FCFAF5"/>
                    </a:solidFill>
                  </a:tcPr>
                </a:tc>
                <a:tc>
                  <a:txBody>
                    <a:bodyPr wrap="square"/>
                    <a:lstStyle/>
                    <a:p>
                      <a:pPr algn="ctr"/>
                      <a:r>
                        <a:rPr sz="1000" b="0" i="0">
                          <a:solidFill>
                            <a:srgbClr val="1E1A14"/>
                          </a:solidFill>
                          <a:latin typeface="Calibri"/>
                        </a:rPr>
                        <a:t>6</a:t>
                      </a:r>
                    </a:p>
                  </a:txBody>
                  <a:tcPr marL="91440" marR="91440" marT="54864" marB="54864" anchor="t">
                    <a:lnL w="0">
                      <a:noFill/>
                    </a:lnL>
                    <a:lnR w="0">
                      <a:noFill/>
                    </a:lnR>
                    <a:lnT w="0">
                      <a:noFill/>
                    </a:lnT>
                    <a:lnB w="9525">
                      <a:solidFill>
                        <a:srgbClr val="DDDAD5"/>
                      </a:solidFill>
                    </a:lnB>
                    <a:solidFill>
                      <a:srgbClr val="FCFAF5"/>
                    </a:solidFill>
                  </a:tcPr>
                </a:tc>
              </a:tr>
              <a:tr h="301332">
                <a:tc>
                  <a:txBody>
                    <a:bodyPr wrap="square"/>
                    <a:lstStyle/>
                    <a:p>
                      <a:pPr algn="l"/>
                      <a:r>
                        <a:rPr sz="1000" b="0" i="0">
                          <a:solidFill>
                            <a:srgbClr val="1E1A14"/>
                          </a:solidFill>
                          <a:latin typeface="Calibri"/>
                        </a:rPr>
                        <a:t>The Economist</a:t>
                      </a:r>
                    </a:p>
                  </a:txBody>
                  <a:tcPr marL="91440" marR="91440" marT="54864" marB="54864" anchor="t">
                    <a:lnL w="0">
                      <a:noFill/>
                    </a:lnL>
                    <a:lnR w="0">
                      <a:noFill/>
                    </a:lnR>
                    <a:lnT w="0">
                      <a:noFill/>
                    </a:lnT>
                    <a:lnB w="9525">
                      <a:solidFill>
                        <a:srgbClr val="DDDAD5"/>
                      </a:solidFill>
                    </a:lnB>
                    <a:solidFill>
                      <a:srgbClr val="FCFAF5"/>
                    </a:solidFill>
                  </a:tcPr>
                </a:tc>
                <a:tc>
                  <a:txBody>
                    <a:bodyPr wrap="square"/>
                    <a:lstStyle/>
                    <a:p>
                      <a:pPr algn="l"/>
                      <a:r>
                        <a:rPr sz="1000" b="0" i="0">
                          <a:solidFill>
                            <a:srgbClr val="615D56"/>
                          </a:solidFill>
                          <a:latin typeface="Calibri"/>
                        </a:rPr>
                        <a:t>—</a:t>
                      </a:r>
                    </a:p>
                  </a:txBody>
                  <a:tcPr marL="91440" marR="91440" marT="54864" marB="54864" anchor="t">
                    <a:lnL w="0">
                      <a:noFill/>
                    </a:lnL>
                    <a:lnR w="0">
                      <a:noFill/>
                    </a:lnR>
                    <a:lnT w="0">
                      <a:noFill/>
                    </a:lnT>
                    <a:lnB w="9525">
                      <a:solidFill>
                        <a:srgbClr val="DDDAD5"/>
                      </a:solidFill>
                    </a:lnB>
                    <a:solidFill>
                      <a:srgbClr val="FCFAF5"/>
                    </a:solidFill>
                  </a:tcPr>
                </a:tc>
                <a:tc>
                  <a:txBody>
                    <a:bodyPr wrap="square"/>
                    <a:lstStyle/>
                    <a:p>
                      <a:pPr algn="l"/>
                      <a:r>
                        <a:rPr sz="800" b="0" i="0">
                          <a:solidFill>
                            <a:srgbClr val="615D56"/>
                          </a:solidFill>
                          <a:latin typeface="Calibri"/>
                        </a:rPr>
                        <a:t>108.3 min</a:t>
                      </a:r>
                    </a:p>
                  </a:txBody>
                  <a:tcPr marL="777240" marR="91440" marT="54864" marB="54864" anchor="t">
                    <a:lnL w="0">
                      <a:noFill/>
                    </a:lnL>
                    <a:lnR w="0">
                      <a:noFill/>
                    </a:lnR>
                    <a:lnT w="0">
                      <a:noFill/>
                    </a:lnT>
                    <a:lnB w="9525">
                      <a:solidFill>
                        <a:srgbClr val="DDDAD5"/>
                      </a:solidFill>
                    </a:lnB>
                    <a:solidFill>
                      <a:srgbClr val="FCFAF5"/>
                    </a:solidFill>
                  </a:tcPr>
                </a:tc>
                <a:tc>
                  <a:txBody>
                    <a:bodyPr wrap="square"/>
                    <a:lstStyle/>
                    <a:p>
                      <a:pPr algn="ctr"/>
                      <a:r>
                        <a:rPr sz="1000" b="0" i="0">
                          <a:solidFill>
                            <a:srgbClr val="1E1A14"/>
                          </a:solidFill>
                          <a:latin typeface="Calibri"/>
                        </a:rPr>
                        <a:t>8</a:t>
                      </a:r>
                    </a:p>
                  </a:txBody>
                  <a:tcPr marL="91440" marR="91440" marT="54864" marB="54864" anchor="t">
                    <a:lnL w="0">
                      <a:noFill/>
                    </a:lnL>
                    <a:lnR w="0">
                      <a:noFill/>
                    </a:lnR>
                    <a:lnT w="0">
                      <a:noFill/>
                    </a:lnT>
                    <a:lnB w="9525">
                      <a:solidFill>
                        <a:srgbClr val="DDDAD5"/>
                      </a:solidFill>
                    </a:lnB>
                    <a:solidFill>
                      <a:srgbClr val="FCFAF5"/>
                    </a:solidFill>
                  </a:tcPr>
                </a:tc>
              </a:tr>
            </a:tbl>
          </a:graphicData>
        </a:graphic>
      </p:graphicFrame>
      <p:sp>
        <p:nvSpPr>
          <p:cNvPr id="6" name="Rounded Rectangle 5"/>
          <p:cNvSpPr/>
          <p:nvPr/>
        </p:nvSpPr>
        <p:spPr>
          <a:xfrm>
            <a:off x="9208008" y="1801368"/>
            <a:ext cx="594360" cy="54864"/>
          </a:xfrm>
          <a:prstGeom prst="roundRect">
            <a:avLst/>
          </a:prstGeom>
          <a:solidFill>
            <a:srgbClr val="F2F0EB"/>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7" name="Rounded Rectangle 6"/>
          <p:cNvSpPr/>
          <p:nvPr/>
        </p:nvSpPr>
        <p:spPr>
          <a:xfrm>
            <a:off x="9208008" y="1801368"/>
            <a:ext cx="78922" cy="54864"/>
          </a:xfrm>
          <a:prstGeom prst="roundRect">
            <a:avLst/>
          </a:prstGeom>
          <a:solidFill>
            <a:srgbClr val="B3260E"/>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8" name="Rounded Rectangle 7"/>
          <p:cNvSpPr/>
          <p:nvPr/>
        </p:nvSpPr>
        <p:spPr>
          <a:xfrm>
            <a:off x="9208008" y="2257729"/>
            <a:ext cx="594360" cy="54864"/>
          </a:xfrm>
          <a:prstGeom prst="roundRect">
            <a:avLst/>
          </a:prstGeom>
          <a:solidFill>
            <a:srgbClr val="F2F0EB"/>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9" name="Rounded Rectangle 8"/>
          <p:cNvSpPr/>
          <p:nvPr/>
        </p:nvSpPr>
        <p:spPr>
          <a:xfrm>
            <a:off x="9208008" y="2257729"/>
            <a:ext cx="83461" cy="54864"/>
          </a:xfrm>
          <a:prstGeom prst="roundRect">
            <a:avLst/>
          </a:prstGeom>
          <a:solidFill>
            <a:srgbClr val="B3260E"/>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0" name="Rounded Rectangle 9"/>
          <p:cNvSpPr/>
          <p:nvPr/>
        </p:nvSpPr>
        <p:spPr>
          <a:xfrm>
            <a:off x="9208008" y="2714091"/>
            <a:ext cx="594360" cy="54864"/>
          </a:xfrm>
          <a:prstGeom prst="roundRect">
            <a:avLst/>
          </a:prstGeom>
          <a:solidFill>
            <a:srgbClr val="F2F0EB"/>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1" name="Rounded Rectangle 10"/>
          <p:cNvSpPr/>
          <p:nvPr/>
        </p:nvSpPr>
        <p:spPr>
          <a:xfrm>
            <a:off x="9208008" y="2714091"/>
            <a:ext cx="77176" cy="54864"/>
          </a:xfrm>
          <a:prstGeom prst="roundRect">
            <a:avLst/>
          </a:prstGeom>
          <a:solidFill>
            <a:srgbClr val="B3260E"/>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2" name="Rounded Rectangle 11"/>
          <p:cNvSpPr/>
          <p:nvPr/>
        </p:nvSpPr>
        <p:spPr>
          <a:xfrm>
            <a:off x="9208008" y="3170453"/>
            <a:ext cx="594360" cy="54864"/>
          </a:xfrm>
          <a:prstGeom prst="roundRect">
            <a:avLst/>
          </a:prstGeom>
          <a:solidFill>
            <a:srgbClr val="F2F0EB"/>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3" name="Rounded Rectangle 12"/>
          <p:cNvSpPr/>
          <p:nvPr/>
        </p:nvSpPr>
        <p:spPr>
          <a:xfrm>
            <a:off x="9208008" y="3170453"/>
            <a:ext cx="148764" cy="54864"/>
          </a:xfrm>
          <a:prstGeom prst="roundRect">
            <a:avLst/>
          </a:prstGeom>
          <a:solidFill>
            <a:srgbClr val="B3260E"/>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4" name="Rounded Rectangle 13"/>
          <p:cNvSpPr/>
          <p:nvPr/>
        </p:nvSpPr>
        <p:spPr>
          <a:xfrm>
            <a:off x="9208008" y="3781844"/>
            <a:ext cx="594360" cy="54864"/>
          </a:xfrm>
          <a:prstGeom prst="roundRect">
            <a:avLst/>
          </a:prstGeom>
          <a:solidFill>
            <a:srgbClr val="F2F0EB"/>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5" name="Rounded Rectangle 14"/>
          <p:cNvSpPr/>
          <p:nvPr/>
        </p:nvSpPr>
        <p:spPr>
          <a:xfrm>
            <a:off x="9208008" y="3781844"/>
            <a:ext cx="52032" cy="54864"/>
          </a:xfrm>
          <a:prstGeom prst="roundRect">
            <a:avLst/>
          </a:prstGeom>
          <a:solidFill>
            <a:srgbClr val="B3260E"/>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6" name="Rounded Rectangle 15"/>
          <p:cNvSpPr/>
          <p:nvPr/>
        </p:nvSpPr>
        <p:spPr>
          <a:xfrm>
            <a:off x="9208008" y="4238205"/>
            <a:ext cx="594360" cy="54864"/>
          </a:xfrm>
          <a:prstGeom prst="roundRect">
            <a:avLst/>
          </a:prstGeom>
          <a:solidFill>
            <a:srgbClr val="F2F0EB"/>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7" name="Rounded Rectangle 16"/>
          <p:cNvSpPr/>
          <p:nvPr/>
        </p:nvSpPr>
        <p:spPr>
          <a:xfrm>
            <a:off x="9208008" y="4238205"/>
            <a:ext cx="66001" cy="54864"/>
          </a:xfrm>
          <a:prstGeom prst="roundRect">
            <a:avLst/>
          </a:prstGeom>
          <a:solidFill>
            <a:srgbClr val="B3260E"/>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8" name="Rounded Rectangle 17"/>
          <p:cNvSpPr/>
          <p:nvPr/>
        </p:nvSpPr>
        <p:spPr>
          <a:xfrm>
            <a:off x="9208008" y="4694567"/>
            <a:ext cx="594360" cy="54864"/>
          </a:xfrm>
          <a:prstGeom prst="roundRect">
            <a:avLst/>
          </a:prstGeom>
          <a:solidFill>
            <a:srgbClr val="F2F0EB"/>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9" name="Rounded Rectangle 18"/>
          <p:cNvSpPr/>
          <p:nvPr/>
        </p:nvSpPr>
        <p:spPr>
          <a:xfrm>
            <a:off x="9208008" y="4694567"/>
            <a:ext cx="36576" cy="54864"/>
          </a:xfrm>
          <a:prstGeom prst="roundRect">
            <a:avLst/>
          </a:prstGeom>
          <a:solidFill>
            <a:srgbClr val="B3260E"/>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20" name="Rounded Rectangle 19"/>
          <p:cNvSpPr/>
          <p:nvPr/>
        </p:nvSpPr>
        <p:spPr>
          <a:xfrm>
            <a:off x="9208008" y="5150929"/>
            <a:ext cx="594360" cy="54864"/>
          </a:xfrm>
          <a:prstGeom prst="roundRect">
            <a:avLst/>
          </a:prstGeom>
          <a:solidFill>
            <a:srgbClr val="F2F0EB"/>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21" name="Rounded Rectangle 20"/>
          <p:cNvSpPr/>
          <p:nvPr/>
        </p:nvSpPr>
        <p:spPr>
          <a:xfrm>
            <a:off x="9208008" y="5150929"/>
            <a:ext cx="378197" cy="54864"/>
          </a:xfrm>
          <a:prstGeom prst="roundRect">
            <a:avLst/>
          </a:prstGeom>
          <a:solidFill>
            <a:srgbClr val="B3260E"/>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Tree>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docProps/app.xml><?xml version="1.0" encoding="utf-8"?>
<Properties xmlns="http://schemas.openxmlformats.org/officeDocument/2006/extended-properties" xmlns:vt="http://schemas.openxmlformats.org/officeDocument/2006/docPropsVTypes">
  <TotalTime>1</TotalTime>
  <Words>0</Words>
  <Application>Microsoft Macintosh PowerPoint</Application>
  <PresentationFormat>On-screen Show (4:3)</PresentationFormat>
  <Paragraphs>0</Paragraphs>
  <Slides>0</Slides>
  <Notes>0</Notes>
  <HiddenSlides>0</HiddenSlides>
  <MMClips>0</MMClips>
  <ScaleCrop>false</ScaleCrop>
  <HeadingPairs>
    <vt:vector size="4" baseType="variant">
      <vt:variant>
        <vt:lpstr>Theme</vt:lpstr>
      </vt:variant>
      <vt:variant>
        <vt:i4>1</vt:i4>
      </vt:variant>
      <vt:variant>
        <vt:lpstr>Slide Titles</vt:lpstr>
      </vt:variant>
      <vt:variant>
        <vt:i4>0</vt:i4>
      </vt:variant>
    </vt:vector>
  </HeadingPairs>
  <TitlesOfParts>
    <vt:vector size="1" baseType="lpstr">
      <vt:lpstr>Office Theme</vt:lpstr>
    </vt:vector>
  </TitlesOfParts>
  <Manager/>
  <Company/>
  <LinksUpToDate>false</LinksUpToDate>
  <SharedDoc>false</SharedDoc>
  <HyperlinkBase/>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
  <dc:subject/>
  <dc:creator/>
  <cp:keywords/>
  <dc:description>generated using python-pptx</dc:description>
  <cp:lastModifiedBy>Steve Canny</cp:lastModifiedBy>
  <cp:revision>1</cp:revision>
  <dcterms:created xsi:type="dcterms:W3CDTF">2013-01-27T09:14:16Z</dcterms:created>
  <dcterms:modified xsi:type="dcterms:W3CDTF">2013-01-27T09:15:58Z</dcterms:modified>
  <cp:category/>
</cp:coreProperties>
</file>