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429768" y="365760"/>
            <a:ext cx="6016752" cy="868680"/>
          </a:xfrm>
          <a:prstGeom prst="rect">
            <a:avLst/>
          </a:prstGeom>
          <a:noFill/>
        </p:spPr>
        <p:txBody>
          <a:bodyPr wrap="square" anchor="t" lIns="0" rIns="0" tIns="0" bIns="0"/>
          <a:lstStyle/>
          <a:p>
            <a:pPr algn="l">
              <a:lnSpc>
                <a:spcPct val="100000"/>
              </a:lnSpc>
              <a:buNone/>
            </a:pPr>
            <a:r>
              <a:rPr sz="2600" b="1" i="0">
                <a:solidFill>
                  <a:srgbClr val="1E1A14"/>
                </a:solidFill>
                <a:latin typeface="Cambria"/>
              </a:rPr>
              <a:t>What is the difference between DOTCOM and the AI Boom?</a:t>
            </a:r>
          </a:p>
        </p:txBody>
      </p:sp>
      <p:sp>
        <p:nvSpPr>
          <p:cNvPr id="3" name="TextBox 2"/>
          <p:cNvSpPr txBox="1"/>
          <p:nvPr/>
        </p:nvSpPr>
        <p:spPr>
          <a:xfrm>
            <a:off x="521207" y="1453896"/>
            <a:ext cx="7351776" cy="146304"/>
          </a:xfrm>
          <a:prstGeom prst="rect">
            <a:avLst/>
          </a:prstGeom>
          <a:noFill/>
        </p:spPr>
        <p:txBody>
          <a:bodyPr wrap="square" anchor="t" lIns="0" rIns="0" tIns="0" bIns="0"/>
          <a:lstStyle/>
          <a:p>
            <a:pPr algn="l">
              <a:lnSpc>
                <a:spcPct val="100000"/>
              </a:lnSpc>
              <a:buNone/>
            </a:pPr>
            <a:r>
              <a:rPr sz="700" b="0" i="0" cap="all" spc="80">
                <a:solidFill>
                  <a:srgbClr val="615D56"/>
                </a:solidFill>
                <a:latin typeface="Calibri"/>
              </a:rPr>
              <a:t>The room · 5 debaters</a:t>
            </a:r>
          </a:p>
        </p:txBody>
      </p:sp>
      <p:sp>
        <p:nvSpPr>
          <p:cNvPr id="4" name="Rectangle 3"/>
          <p:cNvSpPr/>
          <p:nvPr/>
        </p:nvSpPr>
        <p:spPr>
          <a:xfrm>
            <a:off x="521207" y="1618488"/>
            <a:ext cx="73517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521207" y="1764792"/>
            <a:ext cx="7351776" cy="36576"/>
          </a:xfrm>
          <a:prstGeom prst="roundRect">
            <a:avLst/>
          </a:prstGeom>
          <a:solidFill>
            <a:srgbClr val="DEDB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1357701" y="1737360"/>
            <a:ext cx="91440" cy="91440"/>
          </a:xfrm>
          <a:prstGeom prst="ellipse">
            <a:avLst/>
          </a:prstGeom>
          <a:solidFill>
            <a:srgbClr val="EDA100"/>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3894063" y="1737360"/>
            <a:ext cx="91440" cy="91440"/>
          </a:xfrm>
          <a:prstGeom prst="ellipse">
            <a:avLst/>
          </a:prstGeom>
          <a:solidFill>
            <a:srgbClr val="2A78D6"/>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4408688" y="1737360"/>
            <a:ext cx="91440" cy="91440"/>
          </a:xfrm>
          <a:prstGeom prst="ellipse">
            <a:avLst/>
          </a:prstGeom>
          <a:solidFill>
            <a:srgbClr val="E87BA4"/>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6687738" y="1737360"/>
            <a:ext cx="91440" cy="91440"/>
          </a:xfrm>
          <a:prstGeom prst="ellipse">
            <a:avLst/>
          </a:prstGeom>
          <a:solidFill>
            <a:srgbClr val="EB6834"/>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7202363" y="1737360"/>
            <a:ext cx="91440" cy="91440"/>
          </a:xfrm>
          <a:prstGeom prst="ellipse">
            <a:avLst/>
          </a:prstGeom>
          <a:solidFill>
            <a:srgbClr val="1BAF7A"/>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21207" y="1901952"/>
            <a:ext cx="2743200" cy="146304"/>
          </a:xfrm>
          <a:prstGeom prst="rect">
            <a:avLst/>
          </a:prstGeom>
          <a:noFill/>
        </p:spPr>
        <p:txBody>
          <a:bodyPr wrap="square" anchor="t" lIns="0" rIns="0" tIns="0" bIns="0"/>
          <a:lstStyle/>
          <a:p>
            <a:pPr algn="l">
              <a:lnSpc>
                <a:spcPct val="100000"/>
              </a:lnSpc>
              <a:buNone/>
            </a:pPr>
            <a:r>
              <a:rPr sz="700" b="0" i="0" cap="all" spc="80">
                <a:solidFill>
                  <a:srgbClr val="615D56"/>
                </a:solidFill>
                <a:latin typeface="Calibri"/>
              </a:rPr>
              <a:t>Against</a:t>
            </a:r>
          </a:p>
        </p:txBody>
      </p:sp>
      <p:sp>
        <p:nvSpPr>
          <p:cNvPr id="12" name="TextBox 11"/>
          <p:cNvSpPr txBox="1"/>
          <p:nvPr/>
        </p:nvSpPr>
        <p:spPr>
          <a:xfrm>
            <a:off x="5129784" y="1901952"/>
            <a:ext cx="2743200" cy="146304"/>
          </a:xfrm>
          <a:prstGeom prst="rect">
            <a:avLst/>
          </a:prstGeom>
          <a:noFill/>
        </p:spPr>
        <p:txBody>
          <a:bodyPr wrap="square" anchor="t" lIns="0" rIns="0" tIns="0" bIns="0"/>
          <a:lstStyle/>
          <a:p>
            <a:pPr algn="r">
              <a:lnSpc>
                <a:spcPct val="100000"/>
              </a:lnSpc>
              <a:buNone/>
            </a:pPr>
            <a:r>
              <a:rPr sz="700" b="0" i="0" cap="all" spc="80">
                <a:solidFill>
                  <a:srgbClr val="615D56"/>
                </a:solidFill>
                <a:latin typeface="Calibri"/>
              </a:rPr>
              <a:t>For</a:t>
            </a:r>
          </a:p>
        </p:txBody>
      </p:sp>
      <p:sp>
        <p:nvSpPr>
          <p:cNvPr id="13" name="TextBox 12"/>
          <p:cNvSpPr txBox="1"/>
          <p:nvPr/>
        </p:nvSpPr>
        <p:spPr>
          <a:xfrm>
            <a:off x="8211311" y="1453896"/>
            <a:ext cx="1591056" cy="612648"/>
          </a:xfrm>
          <a:prstGeom prst="rect">
            <a:avLst/>
          </a:prstGeom>
          <a:noFill/>
        </p:spPr>
        <p:txBody>
          <a:bodyPr wrap="square" anchor="b" lIns="0" rIns="0" tIns="0" bIns="0"/>
          <a:lstStyle/>
          <a:p>
            <a:pPr algn="l">
              <a:lnSpc>
                <a:spcPct val="100000"/>
              </a:lnSpc>
              <a:buNone/>
            </a:pPr>
            <a:r>
              <a:rPr sz="2600" b="1" i="0">
                <a:solidFill>
                  <a:srgbClr val="B3260E"/>
                </a:solidFill>
                <a:latin typeface="Calibri"/>
              </a:rPr>
              <a:t>14h 2m</a:t>
            </a:r>
          </a:p>
          <a:p>
            <a:pPr algn="l">
              <a:lnSpc>
                <a:spcPct val="100000"/>
              </a:lnSpc>
              <a:spcBef>
                <a:spcPts val="100"/>
              </a:spcBef>
              <a:buNone/>
            </a:pPr>
            <a:r>
              <a:rPr sz="750" b="0" i="0" cap="all" spc="80">
                <a:solidFill>
                  <a:srgbClr val="615D56"/>
                </a:solidFill>
                <a:latin typeface="Calibri"/>
              </a:rPr>
              <a:t>Research time saved</a:t>
            </a:r>
          </a:p>
        </p:txBody>
      </p:sp>
      <p:sp>
        <p:nvSpPr>
          <p:cNvPr id="14" name="TextBox 13"/>
          <p:cNvSpPr txBox="1"/>
          <p:nvPr/>
        </p:nvSpPr>
        <p:spPr>
          <a:xfrm>
            <a:off x="10158984" y="1463040"/>
            <a:ext cx="1170432" cy="603504"/>
          </a:xfrm>
          <a:prstGeom prst="rect">
            <a:avLst/>
          </a:prstGeom>
          <a:noFill/>
        </p:spPr>
        <p:txBody>
          <a:bodyPr wrap="square" anchor="b" lIns="0" rIns="0" tIns="0" bIns="0"/>
          <a:lstStyle/>
          <a:p>
            <a:pPr algn="l">
              <a:lnSpc>
                <a:spcPct val="100000"/>
              </a:lnSpc>
              <a:buNone/>
            </a:pPr>
            <a:r>
              <a:rPr sz="1800" b="0" i="0">
                <a:solidFill>
                  <a:srgbClr val="1E1A14"/>
                </a:solidFill>
                <a:latin typeface="Calibri"/>
              </a:rPr>
              <a:t>16</a:t>
            </a:r>
          </a:p>
          <a:p>
            <a:pPr algn="l">
              <a:lnSpc>
                <a:spcPct val="100000"/>
              </a:lnSpc>
              <a:spcBef>
                <a:spcPts val="100"/>
              </a:spcBef>
              <a:buNone/>
            </a:pPr>
            <a:r>
              <a:rPr sz="750" b="0" i="0" cap="all" spc="80">
                <a:solidFill>
                  <a:srgbClr val="615D56"/>
                </a:solidFill>
                <a:latin typeface="Calibri"/>
              </a:rPr>
              <a:t>Sources read</a:t>
            </a:r>
          </a:p>
        </p:txBody>
      </p:sp>
      <p:sp>
        <p:nvSpPr>
          <p:cNvPr id="15" name="TextBox 14"/>
          <p:cNvSpPr txBox="1"/>
          <p:nvPr/>
        </p:nvSpPr>
        <p:spPr>
          <a:xfrm>
            <a:off x="521207" y="2313432"/>
            <a:ext cx="5001768" cy="1325880"/>
          </a:xfrm>
          <a:prstGeom prst="rect">
            <a:avLst/>
          </a:prstGeom>
          <a:noFill/>
        </p:spPr>
        <p:txBody>
          <a:bodyPr wrap="square" anchor="t" lIns="0" rIns="0" tIns="0" bIns="0"/>
          <a:lstStyle/>
          <a:p>
            <a:pPr algn="l">
              <a:lnSpc>
                <a:spcPct val="100000"/>
              </a:lnSpc>
              <a:spcAft>
                <a:spcPts val="400"/>
              </a:spcAft>
              <a:buNone/>
            </a:pPr>
            <a:r>
              <a:rPr sz="1350" b="1" i="0">
                <a:solidFill>
                  <a:srgbClr val="1E1A14"/>
                </a:solidFill>
                <a:latin typeface="Cambria"/>
              </a:rPr>
              <a:t>Aligned on the answer, split on the details</a:t>
            </a:r>
          </a:p>
          <a:p>
            <a:pPr algn="l" marL="164592">
              <a:lnSpc>
                <a:spcPct val="100000"/>
              </a:lnSpc>
              <a:buNone/>
            </a:pPr>
            <a:r>
              <a:rPr sz="1150" b="0" i="1">
                <a:solidFill>
                  <a:srgbClr val="1E1A14"/>
                </a:solidFill>
                <a:latin typeface="Cambria"/>
              </a:rPr>
              <a:t>The AI boom and the dot-com era are fundamentally different in structure and risk, with the AI boom being constrained by physical power infrastructure and reliant on operating cash flow and real-world deployment, rather than speculative revenue or investor sentiment, making its failure mode one of delivery without power — a distinct and measurable risk rooted in physics, not just market sentiment.</a:t>
            </a:r>
          </a:p>
        </p:txBody>
      </p:sp>
      <p:sp>
        <p:nvSpPr>
          <p:cNvPr id="16" name="Rectangle 15"/>
          <p:cNvSpPr/>
          <p:nvPr/>
        </p:nvSpPr>
        <p:spPr>
          <a:xfrm>
            <a:off x="521207" y="2565239"/>
            <a:ext cx="27432" cy="1027374"/>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751576" y="2295144"/>
            <a:ext cx="4754880" cy="1362456"/>
          </a:xfrm>
          <a:prstGeom prst="rect">
            <a:avLst/>
          </a:prstGeom>
          <a:noFill/>
        </p:spPr>
        <p:txBody>
          <a:bodyPr wrap="square" anchor="t" lIns="0" rIns="0" tIns="0" bIns="0"/>
          <a:lstStyle/>
          <a:p>
            <a:pPr algn="l">
              <a:lnSpc>
                <a:spcPct val="100000"/>
              </a:lnSpc>
              <a:buNone/>
            </a:pPr>
            <a:r>
              <a:rPr sz="750" b="0" i="0">
                <a:solidFill>
                  <a:srgbClr val="1E1A14"/>
                </a:solidFill>
                <a:latin typeface="Calibri"/>
              </a:rPr>
              <a:t>The debate centers on whether the AI boom is structurally distinct from the dot-com era. While several participants acknowledge shared risks like infrastructure failure and financial opacity, they diverge on whether the core difference lies in physical constraints (power) or in the nature of financing and visibility. Luna and Jillian argue for a structural divergence rooted in physical power as the new baseline of value creation, framing the AI boom as fundamentally different due to its dependence on real-world deployment. Aleyna and Olivia maintain that the underlying failure mode — growth without delivery — is the same, with AI simply being more visible or more opaque. Samuel rejects structural difference, seeing the AI boom as a more dangerous version of the dot-com era due to hidden financial risks. Despite these differences, all agree that power infrastructure is a primary constraint and that financial reporting risks — especially unmarked depreciation and off-balance-sheet debt — are central to the current risk profile. The consensus holds that the AI boom is not a speculative bubble in the traditional sense, but one with structural risks tied to physical and financial realities.</a:t>
            </a:r>
          </a:p>
        </p:txBody>
      </p:sp>
      <p:sp>
        <p:nvSpPr>
          <p:cNvPr id="18" name="Rounded Rectangle 17"/>
          <p:cNvSpPr/>
          <p:nvPr/>
        </p:nvSpPr>
        <p:spPr>
          <a:xfrm>
            <a:off x="493776" y="3840480"/>
            <a:ext cx="4928616" cy="2706624"/>
          </a:xfrm>
          <a:prstGeom prst="roundRect">
            <a:avLst>
              <a:gd name="adj" fmla="val 3000"/>
            </a:avLst>
          </a:prstGeom>
          <a:solidFill>
            <a:srgbClr val="F7F5EF"/>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493776" y="3858768"/>
            <a:ext cx="36576" cy="2670048"/>
          </a:xfrm>
          <a:prstGeom prst="rect">
            <a:avLst/>
          </a:prstGeom>
          <a:solidFill>
            <a:srgbClr val="2F82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76656" y="4005072"/>
            <a:ext cx="4471416" cy="2487168"/>
          </a:xfrm>
          <a:prstGeom prst="rect">
            <a:avLst/>
          </a:prstGeom>
          <a:noFill/>
        </p:spPr>
        <p:txBody>
          <a:bodyPr wrap="square" anchor="t" lIns="0" rIns="0" tIns="0" bIns="0"/>
          <a:lstStyle/>
          <a:p>
            <a:pPr algn="l">
              <a:lnSpc>
                <a:spcPct val="100000"/>
              </a:lnSpc>
              <a:spcAft>
                <a:spcPts val="500"/>
              </a:spcAft>
              <a:buNone/>
            </a:pPr>
            <a:r>
              <a:rPr sz="750" b="0" i="0" cap="all" spc="80">
                <a:solidFill>
                  <a:srgbClr val="2F8247"/>
                </a:solidFill>
                <a:latin typeface="Calibri"/>
              </a:rPr>
              <a:t>Consensus (5)</a:t>
            </a:r>
          </a:p>
          <a:p>
            <a:pPr algn="l" marL="182880" indent="-182880">
              <a:lnSpc>
                <a:spcPct val="100000"/>
              </a:lnSpc>
              <a:spcBef>
                <a:spcPts val="300"/>
              </a:spcBef>
              <a:buFont typeface="Arial"/>
              <a:buChar char="•"/>
            </a:pPr>
            <a:r>
              <a:rPr sz="1000" b="0" i="0">
                <a:solidFill>
                  <a:srgbClr val="1E1A14"/>
                </a:solidFill>
                <a:latin typeface="Calibri"/>
              </a:rPr>
              <a:t>AI deployment is fundamentally tied to energy infrastructure, with power availability being a primary constraint on scaling.</a:t>
            </a:r>
          </a:p>
          <a:p>
            <a:pPr algn="l" marL="182880" indent="-182880">
              <a:lnSpc>
                <a:spcPct val="100000"/>
              </a:lnSpc>
              <a:spcBef>
                <a:spcPts val="300"/>
              </a:spcBef>
              <a:buFont typeface="Arial"/>
              <a:buChar char="•"/>
            </a:pPr>
            <a:r>
              <a:rPr sz="1000" b="0" i="0">
                <a:solidFill>
                  <a:srgbClr val="1E1A14"/>
                </a:solidFill>
                <a:latin typeface="Calibri"/>
              </a:rPr>
              <a:t>AI companies are increasingly relying on private credit and off-balance-sheet financing, which introduces opacity and risk of financial misstatement.</a:t>
            </a:r>
          </a:p>
          <a:p>
            <a:pPr algn="l" marL="182880" indent="-182880">
              <a:lnSpc>
                <a:spcPct val="100000"/>
              </a:lnSpc>
              <a:spcBef>
                <a:spcPts val="300"/>
              </a:spcBef>
              <a:buFont typeface="Arial"/>
              <a:buChar char="•"/>
            </a:pPr>
            <a:r>
              <a:rPr sz="1000" b="0" i="0">
                <a:solidFill>
                  <a:srgbClr val="1E1A14"/>
                </a:solidFill>
                <a:latin typeface="Calibri"/>
              </a:rPr>
              <a:t>The value of AI hardware, especially GPUs, is highly dependent on real-world usage and power availability, not just accounting policies.</a:t>
            </a:r>
          </a:p>
          <a:p>
            <a:pPr algn="l" marL="182880" indent="-182880">
              <a:lnSpc>
                <a:spcPct val="100000"/>
              </a:lnSpc>
              <a:spcBef>
                <a:spcPts val="300"/>
              </a:spcBef>
              <a:buFont typeface="Arial"/>
              <a:buChar char="•"/>
            </a:pPr>
            <a:r>
              <a:rPr sz="1000" b="0" i="0">
                <a:solidFill>
                  <a:srgbClr val="1E1A14"/>
                </a:solidFill>
                <a:latin typeface="Calibri"/>
              </a:rPr>
              <a:t>Monetization and cash flow are central to AI business models, reducing reliance on speculative revenue projections.</a:t>
            </a:r>
          </a:p>
          <a:p>
            <a:pPr algn="l" marL="182880" indent="-182880">
              <a:lnSpc>
                <a:spcPct val="100000"/>
              </a:lnSpc>
              <a:spcBef>
                <a:spcPts val="300"/>
              </a:spcBef>
              <a:buFont typeface="Arial"/>
              <a:buChar char="•"/>
            </a:pPr>
            <a:r>
              <a:rPr sz="1000" b="0" i="0">
                <a:solidFill>
                  <a:srgbClr val="1E1A14"/>
                </a:solidFill>
                <a:latin typeface="Calibri"/>
              </a:rPr>
              <a:t>The AI boom is not a bubble in the traditional sense, but it carries structural risks related to overcapacity, infrastructure mismatch, and financial reporting.</a:t>
            </a:r>
          </a:p>
        </p:txBody>
      </p:sp>
      <p:sp>
        <p:nvSpPr>
          <p:cNvPr id="21" name="Rounded Rectangle 20"/>
          <p:cNvSpPr/>
          <p:nvPr/>
        </p:nvSpPr>
        <p:spPr>
          <a:xfrm>
            <a:off x="5559552" y="3840480"/>
            <a:ext cx="4928616" cy="2706624"/>
          </a:xfrm>
          <a:prstGeom prst="roundRect">
            <a:avLst>
              <a:gd name="adj" fmla="val 3000"/>
            </a:avLst>
          </a:prstGeom>
          <a:solidFill>
            <a:srgbClr val="F7F5EF"/>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5559552" y="3858768"/>
            <a:ext cx="36576" cy="2670048"/>
          </a:xfrm>
          <a:prstGeom prst="rect">
            <a:avLst/>
          </a:prstGeom>
          <a:solidFill>
            <a:srgbClr val="C6820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742432" y="4005072"/>
            <a:ext cx="4471416" cy="2487168"/>
          </a:xfrm>
          <a:prstGeom prst="rect">
            <a:avLst/>
          </a:prstGeom>
          <a:noFill/>
        </p:spPr>
        <p:txBody>
          <a:bodyPr wrap="square" anchor="t" lIns="0" rIns="0" tIns="0" bIns="0"/>
          <a:lstStyle/>
          <a:p>
            <a:pPr algn="l">
              <a:lnSpc>
                <a:spcPct val="100000"/>
              </a:lnSpc>
              <a:spcAft>
                <a:spcPts val="500"/>
              </a:spcAft>
              <a:buNone/>
            </a:pPr>
            <a:r>
              <a:rPr sz="750" b="0" i="0" cap="all" spc="80">
                <a:solidFill>
                  <a:srgbClr val="C68206"/>
                </a:solidFill>
                <a:latin typeface="Calibri"/>
              </a:rPr>
              <a:t>Unresolved tensions (3)</a:t>
            </a:r>
          </a:p>
          <a:p>
            <a:pPr algn="l" marL="182880" indent="-182880">
              <a:lnSpc>
                <a:spcPct val="100000"/>
              </a:lnSpc>
              <a:spcBef>
                <a:spcPts val="300"/>
              </a:spcBef>
              <a:buFont typeface="Arial"/>
              <a:buChar char="•"/>
            </a:pPr>
            <a:r>
              <a:rPr sz="1000" b="0" i="0">
                <a:solidFill>
                  <a:srgbClr val="1E1A14"/>
                </a:solidFill>
                <a:latin typeface="Calibri"/>
              </a:rPr>
              <a:t>Whether the failure mode is 'growth without delivery' (as Aleyna and Olivia argue) or 'delivery without power' (as Jillian and Luna argue)</a:t>
            </a:r>
          </a:p>
          <a:p>
            <a:pPr algn="l" marL="182880" indent="-182880">
              <a:lnSpc>
                <a:spcPct val="100000"/>
              </a:lnSpc>
              <a:spcBef>
                <a:spcPts val="300"/>
              </a:spcBef>
              <a:buFont typeface="Arial"/>
              <a:buChar char="•"/>
            </a:pPr>
            <a:r>
              <a:rPr sz="1000" b="0" i="0">
                <a:solidFill>
                  <a:srgbClr val="1E1A14"/>
                </a:solidFill>
                <a:latin typeface="Calibri"/>
              </a:rPr>
              <a:t>Whether the structural difference lies in physical constraints (Luna, Jillian) or in financial opacity and unmarked assets (Aleyna, Samuel, Olivia)</a:t>
            </a:r>
          </a:p>
          <a:p>
            <a:pPr algn="l" marL="182880" indent="-182880">
              <a:lnSpc>
                <a:spcPct val="100000"/>
              </a:lnSpc>
              <a:spcBef>
                <a:spcPts val="300"/>
              </a:spcBef>
              <a:buFont typeface="Arial"/>
              <a:buChar char="•"/>
            </a:pPr>
            <a:r>
              <a:rPr sz="1000" b="0" i="0">
                <a:solidFill>
                  <a:srgbClr val="1E1A14"/>
                </a:solidFill>
                <a:latin typeface="Calibri"/>
              </a:rPr>
              <a:t>Whether the AI boom is fundamentally different in kind or merely a more visible or dangerous version of the dot-com era</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338328" y="649224"/>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704088" y="649224"/>
            <a:ext cx="11512296"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a:t>
            </a:r>
          </a:p>
        </p:txBody>
      </p:sp>
      <p:sp>
        <p:nvSpPr>
          <p:cNvPr id="4" name="Rectangle 3"/>
          <p:cNvSpPr/>
          <p:nvPr/>
        </p:nvSpPr>
        <p:spPr>
          <a:xfrm>
            <a:off x="338328" y="1069848"/>
            <a:ext cx="11512296"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338328" y="1325880"/>
          <a:ext cx="11201400" cy="4791793"/>
        </p:xfrm>
        <a:graphic>
          <a:graphicData uri="http://schemas.openxmlformats.org/drawingml/2006/table">
            <a:tbl>
              <a:tblPr firstRow="0" bandRow="0">
                <a:tableStyleId>{5940675A-B579-460E-94D1-54222C63F5DA}</a:tableStyleId>
              </a:tblPr>
              <a:tblGrid>
                <a:gridCol w="2697480"/>
                <a:gridCol w="6080760"/>
                <a:gridCol w="1600200"/>
                <a:gridCol w="822960"/>
              </a:tblGrid>
              <a:tr h="365760">
                <a:tc>
                  <a:txBody>
                    <a:bodyPr wrap="square"/>
                    <a:lstStyle/>
                    <a:p>
                      <a:pPr algn="l"/>
                      <a:r>
                        <a:rPr sz="750" b="0" i="0" cap="all" spc="80">
                          <a:solidFill>
                            <a:srgbClr val="615D56"/>
                          </a:solidFill>
                          <a:latin typeface="Calibri"/>
                        </a:rPr>
                        <a:t>Source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Stance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Reading time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ctr"/>
                      <a:r>
                        <a:rPr sz="750" b="0" i="0" cap="all" spc="80">
                          <a:solidFill>
                            <a:srgbClr val="615D56"/>
                          </a:solidFill>
                          <a:latin typeface="Calibri"/>
                        </a:rPr>
                        <a:t>Claims</a:t>
                      </a:r>
                    </a:p>
                  </a:txBody>
                  <a:tcPr marL="91440" marR="91440" marT="54864" marB="54864" anchor="b">
                    <a:lnL w="0">
                      <a:noFill/>
                    </a:lnL>
                    <a:lnR w="0">
                      <a:noFill/>
                    </a:lnR>
                    <a:lnT w="0">
                      <a:noFill/>
                    </a:lnT>
                    <a:lnB w="19050">
                      <a:solidFill>
                        <a:srgbClr val="B3260E"/>
                      </a:solidFill>
                    </a:lnB>
                    <a:solidFill>
                      <a:srgbClr val="FCFAF5"/>
                    </a:solidFill>
                  </a:tcPr>
                </a:tc>
              </a:tr>
              <a:tr h="301332">
                <a:tc>
                  <a:txBody>
                    <a:bodyPr wrap="square"/>
                    <a:lstStyle/>
                    <a:p>
                      <a:pPr algn="l"/>
                      <a:r>
                        <a:rPr sz="1000" b="0" i="0">
                          <a:solidFill>
                            <a:srgbClr val="1E1A14"/>
                          </a:solidFill>
                          <a:latin typeface="Calibri"/>
                        </a:rPr>
                        <a:t>Andriny Dias Mascarenhas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170.2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Forbes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AI compute expansion is being constrained by the inability of legacy power grids to deliver firm, on-time electricity, forcing a shift toward private and sovereign-backed generation solutions.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11.9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The Wall Street Journal</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AI market is structurally distinct from the dot-com era due to its capital intensity, infrastructure dependence, geopolitical significance, and focus on monetization and earnings, leading to longer cycles, lower bankruptcy risk, and a shift in value creation from labor to capital and infrastructure.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26.3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22</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S&amp;P Global</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likelihood of a correction in equity prices of a similar magnitude to the dot-com era is lower now, but policymakers' ability to respond effectively—if a crash occurs—is constrained, increasing the risk of larger, more widespread output losses.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19.3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Tomasz Tunguz</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Nvidia's $110 billion vendor financing strategy shares structural similarities with Lucent's telecom bubble playbook, raising concerns about overexposure, customer concentration, and depreciation risks, though current fundamentals and cash flows differ significantly from the 2000 telecom collapse.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32.9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766419">
                <a:tc>
                  <a:txBody>
                    <a:bodyPr wrap="square"/>
                    <a:lstStyle/>
                    <a:p>
                      <a:pPr algn="l"/>
                      <a:r>
                        <a:rPr sz="1000" b="0" i="0">
                          <a:solidFill>
                            <a:srgbClr val="1E1A14"/>
                          </a:solidFill>
                          <a:latin typeface="Calibri"/>
                        </a:rPr>
                        <a:t>Quinn Emanuel Urquhart &amp; Sullivan, LLP</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rapid expansion of AI data centers—driven by massive capital investment and complex, opaque financing structures—is creating a surge in litigation risks across financial, regulatory, and environmental domains, including defaults, securities fraud, valuation disputes, and investor claims over undisclosed commitments, with systemic and cross-border implications.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115.0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Gregory Blotnick</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Circular financing in the AI sector creates systemic risks that could destabilize the market, despite strong balance sheets and current demand, because investments are not self-sustaining and are tied to volatile, closed-loop capital flows.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21.7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Hanwha Data Centers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Access to grid power is the defining bottleneck for AI data center development, requiring proactive, integrated planning to overcome long delays and supply shortages.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22.9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bl>
          </a:graphicData>
        </a:graphic>
      </p:graphicFrame>
      <p:sp>
        <p:nvSpPr>
          <p:cNvPr id="6" name="Rounded Rectangle 5"/>
          <p:cNvSpPr/>
          <p:nvPr/>
        </p:nvSpPr>
        <p:spPr>
          <a:xfrm>
            <a:off x="9208008" y="1801368"/>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9208008" y="1801368"/>
            <a:ext cx="594360"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9208008" y="2102700"/>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9208008" y="2102700"/>
            <a:ext cx="4155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9208008" y="2559062"/>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208008" y="2559062"/>
            <a:ext cx="91842"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208008" y="3170453"/>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9208008" y="3170453"/>
            <a:ext cx="67398"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9208008" y="3781844"/>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9208008" y="3781844"/>
            <a:ext cx="114890"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9208008" y="4393234"/>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9208008" y="4393234"/>
            <a:ext cx="401594"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9208008" y="5159654"/>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ounded Rectangle 18"/>
          <p:cNvSpPr/>
          <p:nvPr/>
        </p:nvSpPr>
        <p:spPr>
          <a:xfrm>
            <a:off x="9208008" y="5159654"/>
            <a:ext cx="75779"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ounded Rectangle 19"/>
          <p:cNvSpPr/>
          <p:nvPr/>
        </p:nvSpPr>
        <p:spPr>
          <a:xfrm>
            <a:off x="9208008" y="5771045"/>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9208008" y="5771045"/>
            <a:ext cx="79969"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338328" y="649224"/>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704088" y="649224"/>
            <a:ext cx="11512296"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a:t>
            </a:r>
          </a:p>
        </p:txBody>
      </p:sp>
      <p:sp>
        <p:nvSpPr>
          <p:cNvPr id="4" name="Rectangle 3"/>
          <p:cNvSpPr/>
          <p:nvPr/>
        </p:nvSpPr>
        <p:spPr>
          <a:xfrm>
            <a:off x="338328" y="1069848"/>
            <a:ext cx="11512296"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338328" y="1325880"/>
          <a:ext cx="11201400" cy="4016648"/>
        </p:xfrm>
        <a:graphic>
          <a:graphicData uri="http://schemas.openxmlformats.org/drawingml/2006/table">
            <a:tbl>
              <a:tblPr firstRow="0" bandRow="0">
                <a:tableStyleId>{5940675A-B579-460E-94D1-54222C63F5DA}</a:tableStyleId>
              </a:tblPr>
              <a:tblGrid>
                <a:gridCol w="2697480"/>
                <a:gridCol w="6080760"/>
                <a:gridCol w="1600200"/>
                <a:gridCol w="822960"/>
              </a:tblGrid>
              <a:tr h="365760">
                <a:tc>
                  <a:txBody>
                    <a:bodyPr wrap="square"/>
                    <a:lstStyle/>
                    <a:p>
                      <a:pPr algn="l"/>
                      <a:r>
                        <a:rPr sz="750" b="0" i="0" cap="all" spc="80">
                          <a:solidFill>
                            <a:srgbClr val="615D56"/>
                          </a:solidFill>
                          <a:latin typeface="Calibri"/>
                        </a:rPr>
                        <a:t>Source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Stance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Reading time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ctr"/>
                      <a:r>
                        <a:rPr sz="750" b="0" i="0" cap="all" spc="80">
                          <a:solidFill>
                            <a:srgbClr val="615D56"/>
                          </a:solidFill>
                          <a:latin typeface="Calibri"/>
                        </a:rPr>
                        <a:t>Claims</a:t>
                      </a:r>
                    </a:p>
                  </a:txBody>
                  <a:tcPr marL="91440" marR="91440" marT="54864" marB="54864" anchor="b">
                    <a:lnL w="0">
                      <a:noFill/>
                    </a:lnL>
                    <a:lnR w="0">
                      <a:noFill/>
                    </a:lnR>
                    <a:lnT w="0">
                      <a:noFill/>
                    </a:lnT>
                    <a:lnB w="19050">
                      <a:solidFill>
                        <a:srgbClr val="B3260E"/>
                      </a:solidFill>
                    </a:lnB>
                    <a:solidFill>
                      <a:srgbClr val="FCFAF5"/>
                    </a:solidFill>
                  </a:tcPr>
                </a:tc>
              </a:tr>
              <a:tr h="456361">
                <a:tc>
                  <a:txBody>
                    <a:bodyPr wrap="square"/>
                    <a:lstStyle/>
                    <a:p>
                      <a:pPr algn="l"/>
                      <a:r>
                        <a:rPr sz="1000" b="0" i="0">
                          <a:solidFill>
                            <a:srgbClr val="1E1A14"/>
                          </a:solidFill>
                          <a:latin typeface="Calibri"/>
                        </a:rPr>
                        <a:t>Introl Solutions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Organizations should adopt extended (6-year) or hybrid depreciation strategies to reflect real-world GPU value retention through inference workloads, supported by operational data and the value cascade model.</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22.6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Citadel Securities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Markets are set to experience a technical reset driven by flows, with a favorable seasonal backdrop supporting higher prices as the year progresses.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23.9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Legal &amp; General Investment Management America — L&amp;G</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L&amp;G believes data center securitization presents a compelling investment opportunity despite structural risks that investors must monitor closely.</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22.1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Monica Defend, Frédéric Lepetit, Thierry Roncalli</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current AI boom lacks the explosive valuation dynamics of a speculative bubble but carries significant concentration risk, necessitating focus on drawdown amplification and earnings sustainability rather than timing a bubble pop.</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42.6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SiliconReport — The Daily Briefing of Silicon Valley</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Electricity infrastructure, particularly grid interconnection and power generation capacity, is the real bottleneck for AI data center expansion, not semiconductor supply.</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14.9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Trendy Tech Tribe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AI chip market is facing a hidden inventory crisis where billions of dollars in AI hardware are stranded and depreciating due to power and infrastructure limitations, leading to a potential historic write-down in 2027.</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18.9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7</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Substack</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Michael Burry warns that major tech companies are artificially inflating profits by underestimating the rapid depreciation of AI chips, creating a hidden financial bubble that could burst in the near term.</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8.4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301332">
                <a:tc>
                  <a:txBody>
                    <a:bodyPr wrap="square"/>
                    <a:lstStyle/>
                    <a:p>
                      <a:pPr algn="l"/>
                      <a:r>
                        <a:rPr sz="1000" b="0" i="0">
                          <a:solidFill>
                            <a:srgbClr val="1E1A14"/>
                          </a:solidFill>
                          <a:latin typeface="Calibri"/>
                        </a:rPr>
                        <a:t>The Economist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108.3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bl>
          </a:graphicData>
        </a:graphic>
      </p:graphicFrame>
      <p:sp>
        <p:nvSpPr>
          <p:cNvPr id="6" name="Rounded Rectangle 5"/>
          <p:cNvSpPr/>
          <p:nvPr/>
        </p:nvSpPr>
        <p:spPr>
          <a:xfrm>
            <a:off x="9208008" y="1801368"/>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9208008" y="1801368"/>
            <a:ext cx="78922"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9208008" y="2257729"/>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9208008" y="2257729"/>
            <a:ext cx="83461"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9208008" y="2714091"/>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208008" y="2714091"/>
            <a:ext cx="7717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208008" y="3170453"/>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9208008" y="3170453"/>
            <a:ext cx="148764"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9208008" y="3781844"/>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9208008" y="3781844"/>
            <a:ext cx="52032"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9208008" y="4238205"/>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9208008" y="4238205"/>
            <a:ext cx="66001"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9208008" y="4694567"/>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ounded Rectangle 18"/>
          <p:cNvSpPr/>
          <p:nvPr/>
        </p:nvSpPr>
        <p:spPr>
          <a:xfrm>
            <a:off x="9208008" y="4694567"/>
            <a:ext cx="3657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ounded Rectangle 19"/>
          <p:cNvSpPr/>
          <p:nvPr/>
        </p:nvSpPr>
        <p:spPr>
          <a:xfrm>
            <a:off x="9208008" y="5150929"/>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9208008" y="5150929"/>
            <a:ext cx="378197"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371600" y="356616"/>
            <a:ext cx="9454896" cy="274320"/>
          </a:xfrm>
          <a:prstGeom prst="rect">
            <a:avLst/>
          </a:prstGeom>
          <a:noFill/>
        </p:spPr>
        <p:txBody>
          <a:bodyPr wrap="square" anchor="t" lIns="0" rIns="0" tIns="0" bIns="0"/>
          <a:lstStyle/>
          <a:p>
            <a:pPr algn="l">
              <a:lnSpc>
                <a:spcPct val="100000"/>
              </a:lnSpc>
              <a:buNone/>
            </a:pPr>
            <a:r>
              <a:rPr sz="1300" b="1" i="0">
                <a:solidFill>
                  <a:srgbClr val="1E1A14"/>
                </a:solidFill>
                <a:latin typeface="Cambria"/>
              </a:rPr>
              <a:t>How the room got there</a:t>
            </a:r>
          </a:p>
        </p:txBody>
      </p:sp>
      <p:sp>
        <p:nvSpPr>
          <p:cNvPr id="3" name="TextBox 2"/>
          <p:cNvSpPr txBox="1"/>
          <p:nvPr/>
        </p:nvSpPr>
        <p:spPr>
          <a:xfrm>
            <a:off x="1371600" y="704088"/>
            <a:ext cx="4567428" cy="5806440"/>
          </a:xfrm>
          <a:prstGeom prst="rect">
            <a:avLst/>
          </a:prstGeom>
          <a:noFill/>
        </p:spPr>
        <p:txBody>
          <a:bodyPr wrap="square" anchor="t" lIns="0" rIns="0" tIns="0" bIns="0"/>
          <a:lstStyle/>
          <a:p>
            <a:pPr algn="l">
              <a:lnSpc>
                <a:spcPct val="100000"/>
              </a:lnSpc>
              <a:spcAft>
                <a:spcPts val="500"/>
              </a:spcAft>
              <a:buNone/>
            </a:pPr>
            <a:r>
              <a:rPr sz="850" b="0" i="0">
                <a:solidFill>
                  <a:srgbClr val="615D56"/>
                </a:solidFill>
                <a:latin typeface="Calibri"/>
              </a:rPr>
              <a:t>1   </a:t>
            </a:r>
            <a:r>
              <a:rPr sz="720" b="0" i="0">
                <a:solidFill>
                  <a:srgbClr val="1BAF7A"/>
                </a:solidFill>
                <a:latin typeface="Calibri"/>
              </a:rPr>
              <a:t>● </a:t>
            </a:r>
            <a:r>
              <a:rPr sz="900" b="1" i="0">
                <a:solidFill>
                  <a:srgbClr val="1BAF7A"/>
                </a:solidFill>
                <a:latin typeface="Calibri"/>
              </a:rPr>
              <a:t>Luna</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The AI boom differs from the dot-com era not in fundamentals, but in its structural dependencies — especially on energy infrastructure and physical capital. While both involve massive investment, the AI boom is constrained by grid capacity, not just market sentiment, as the Forbes, Hanwha, and Silicon Report all confirm. Power is the bottleneck, not chips or revenue, and without it, even the most optimistic deployments become stranded assets. That’s not speculation — it’s physics.</a:t>
            </a:r>
          </a:p>
          <a:p>
            <a:pPr algn="l" marL="182880" indent="-182880">
              <a:lnSpc>
                <a:spcPct val="100000"/>
              </a:lnSpc>
              <a:spcBef>
                <a:spcPts val="400"/>
              </a:spcBef>
              <a:spcAft>
                <a:spcPts val="1200"/>
              </a:spcAft>
              <a:buFont typeface="Arial"/>
              <a:buChar char="•"/>
            </a:pPr>
            <a:r>
              <a:rPr sz="720" b="0" i="0">
                <a:solidFill>
                  <a:srgbClr val="2A78D6"/>
                </a:solidFill>
                <a:latin typeface="Calibri"/>
              </a:rPr>
              <a:t>● </a:t>
            </a:r>
            <a:r>
              <a:rPr sz="900" b="1" i="0">
                <a:solidFill>
                  <a:srgbClr val="2A78D6"/>
                </a:solidFill>
                <a:latin typeface="Calibri"/>
              </a:rPr>
              <a:t>Aleyna</a:t>
            </a:r>
            <a:r>
              <a:rPr sz="900" b="0" i="0">
                <a:solidFill>
                  <a:srgbClr val="1E1A14"/>
                </a:solidFill>
                <a:latin typeface="Calibri"/>
              </a:rPr>
              <a:t> — </a:t>
            </a:r>
            <a:r>
              <a:rPr sz="900" b="0" i="0">
                <a:solidFill>
                  <a:srgbClr val="1E1A14"/>
                </a:solidFill>
                <a:latin typeface="Calibri"/>
              </a:rPr>
              <a:t>The AI boom isn’t different from the dot-com era in kind — it’s the same story, just more visible. Both were built on leveraged, off-balance-sheet debt, with the infrastructure layer — data centers, chips, grids — financed by vendors and public firms, not investors. The difference isn’t power or capital intensity; it’s visibility. In 2000, Lucent and Nortel took $25 billion in bad debt — now, hyperscalers hold $700 billion in dark silicon, unpowered, unaccounted for. The real risk isn’t supply chains or grid limits — it’s that nobody is marking to market. That’s where the bubble lives.</a:t>
            </a:r>
          </a:p>
          <a:p>
            <a:pPr algn="l">
              <a:lnSpc>
                <a:spcPct val="100000"/>
              </a:lnSpc>
              <a:spcBef>
                <a:spcPts val="1200"/>
              </a:spcBef>
              <a:spcAft>
                <a:spcPts val="500"/>
              </a:spcAft>
              <a:buNone/>
            </a:pPr>
            <a:r>
              <a:rPr sz="850" b="0" i="0">
                <a:solidFill>
                  <a:srgbClr val="615D56"/>
                </a:solidFill>
                <a:latin typeface="Calibri"/>
              </a:rPr>
              <a:t>2   </a:t>
            </a:r>
            <a:r>
              <a:rPr sz="720" b="0" i="0">
                <a:solidFill>
                  <a:srgbClr val="2A78D6"/>
                </a:solidFill>
                <a:latin typeface="Calibri"/>
              </a:rPr>
              <a:t>● </a:t>
            </a:r>
            <a:r>
              <a:rPr sz="900" b="1" i="0">
                <a:solidFill>
                  <a:srgbClr val="2A78D6"/>
                </a:solidFill>
                <a:latin typeface="Calibri"/>
              </a:rPr>
              <a:t>Aleyna</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The AI boom isn’t different from the dot-com era in kind — it’s the same story, just more visible. Both were built on leveraged, off-balance-sheet debt, with the infrastructure layer — data centers, chips, grids — financed by vendors and public firms, not investors. The difference isn’t power or capital intensity; it’s visibility. In 2000, Lucent and Nortel took $25 billion in bad debt — now, hyperscalers hold $700 billion in dark silicon, unpowered, unaccounted for. The real risk isn’t supply chains or grid limits — it’s that nobody is marking to market. That’s where the bubble lives.</a:t>
            </a:r>
          </a:p>
          <a:p>
            <a:pPr algn="l" marL="182880" indent="-182880">
              <a:lnSpc>
                <a:spcPct val="100000"/>
              </a:lnSpc>
              <a:spcBef>
                <a:spcPts val="400"/>
              </a:spcBef>
              <a:buFont typeface="Arial"/>
              <a:buChar char="•"/>
            </a:pPr>
            <a:r>
              <a:rPr sz="720" b="0" i="0">
                <a:solidFill>
                  <a:srgbClr val="EB6834"/>
                </a:solidFill>
                <a:latin typeface="Calibri"/>
              </a:rPr>
              <a:t>● </a:t>
            </a:r>
            <a:r>
              <a:rPr sz="900" b="1" i="0">
                <a:solidFill>
                  <a:srgbClr val="EB6834"/>
                </a:solidFill>
                <a:latin typeface="Calibri"/>
              </a:rPr>
              <a:t>Jillian</a:t>
            </a:r>
            <a:r>
              <a:rPr sz="900" b="0" i="0">
                <a:solidFill>
                  <a:srgbClr val="1E1A14"/>
                </a:solidFill>
                <a:latin typeface="Calibri"/>
              </a:rPr>
              <a:t> — </a:t>
            </a:r>
            <a:r>
              <a:rPr sz="900" b="0" i="0">
                <a:solidFill>
                  <a:srgbClr val="1E1A14"/>
                </a:solidFill>
                <a:latin typeface="Calibri"/>
              </a:rPr>
              <a:t>The AI boom isn’t the same as the dot-com era in kind — it’s structurally different because it’s constrained by physical power infrastructure, not speculative sentiment. Aleyna’s point about dark silicon is valid, but it’s a symptom, not the core difference. The real divergence is that dot-com firms were financed by investor equity and projected revenues, while AI companies are funded by operating cash flow and capex, with returns mechanically capped by their capital intensity. Power isn’t just a bottleneck — it’s the new baseline of value creation. Without it, the whole model collapses. That’s not visibility — that’s arithmetic.</a:t>
            </a:r>
          </a:p>
        </p:txBody>
      </p:sp>
      <p:sp>
        <p:nvSpPr>
          <p:cNvPr id="4" name="Rectangle 3"/>
          <p:cNvSpPr/>
          <p:nvPr/>
        </p:nvSpPr>
        <p:spPr>
          <a:xfrm>
            <a:off x="1371600" y="907114"/>
            <a:ext cx="27432" cy="1146489"/>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1371600" y="3233486"/>
            <a:ext cx="4567428"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1371600" y="3665112"/>
            <a:ext cx="27432" cy="1474058"/>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259068" y="704088"/>
            <a:ext cx="4567428" cy="5806440"/>
          </a:xfrm>
          <a:prstGeom prst="rect">
            <a:avLst/>
          </a:prstGeom>
          <a:noFill/>
        </p:spPr>
        <p:txBody>
          <a:bodyPr wrap="square" anchor="t" lIns="0" rIns="0" tIns="0" bIns="0"/>
          <a:lstStyle/>
          <a:p>
            <a:pPr algn="l" marL="182880" indent="-182880">
              <a:lnSpc>
                <a:spcPct val="100000"/>
              </a:lnSpc>
              <a:spcAft>
                <a:spcPts val="1200"/>
              </a:spcAft>
              <a:buFont typeface="Arial"/>
              <a:buChar char="•"/>
            </a:pPr>
            <a:r>
              <a:rPr sz="720" b="0" i="0">
                <a:solidFill>
                  <a:srgbClr val="1BAF7A"/>
                </a:solidFill>
                <a:latin typeface="Calibri"/>
              </a:rPr>
              <a:t>● </a:t>
            </a:r>
            <a:r>
              <a:rPr sz="900" b="1" i="0">
                <a:solidFill>
                  <a:srgbClr val="1BAF7A"/>
                </a:solidFill>
                <a:latin typeface="Calibri"/>
              </a:rPr>
              <a:t>Luna</a:t>
            </a:r>
            <a:r>
              <a:rPr sz="900" b="0" i="0">
                <a:solidFill>
                  <a:srgbClr val="1E1A14"/>
                </a:solidFill>
                <a:latin typeface="Calibri"/>
              </a:rPr>
              <a:t> — </a:t>
            </a:r>
            <a:r>
              <a:rPr sz="900" b="0" i="0">
                <a:solidFill>
                  <a:srgbClr val="1E1A14"/>
                </a:solidFill>
                <a:latin typeface="Calibri"/>
              </a:rPr>
              <a:t>Aleyna says the AI boom is just the dot-com story made visible — but the sources show it’s not. The dot-com era had companies with no cash flow, relying on investor equity and speculative revenue. AI firms are funded by operating cash flow and capex, as The Economist notes: “return on invested capital falls mechanically” as capital intensity rises. That’s not visibility — it’s arithmetic. Without it, the entire model collapses, not because of unmarked assets, but because the fundamental math of capital returns is structurally different.</a:t>
            </a:r>
          </a:p>
          <a:p>
            <a:pPr algn="l">
              <a:lnSpc>
                <a:spcPct val="100000"/>
              </a:lnSpc>
              <a:spcBef>
                <a:spcPts val="1200"/>
              </a:spcBef>
              <a:spcAft>
                <a:spcPts val="500"/>
              </a:spcAft>
              <a:buNone/>
            </a:pPr>
            <a:r>
              <a:rPr sz="850" b="0" i="0">
                <a:solidFill>
                  <a:srgbClr val="615D56"/>
                </a:solidFill>
                <a:latin typeface="Calibri"/>
              </a:rPr>
              <a:t>3   </a:t>
            </a:r>
            <a:r>
              <a:rPr sz="720" b="0" i="0">
                <a:solidFill>
                  <a:srgbClr val="EB6834"/>
                </a:solidFill>
                <a:latin typeface="Calibri"/>
              </a:rPr>
              <a:t>● </a:t>
            </a:r>
            <a:r>
              <a:rPr sz="900" b="1" i="0">
                <a:solidFill>
                  <a:srgbClr val="EB6834"/>
                </a:solidFill>
                <a:latin typeface="Calibri"/>
              </a:rPr>
              <a:t>Jillian</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The AI boom isn’t the same as the dot-com era in kind — it’s structurally different because it’s constrained by physical power infrastructure, not speculative sentiment. Aleyna’s point about dark silicon is valid, but it’s a symptom, not the core difference. The real divergence is that dot-com firms were financed by investor equity and projected revenues, while AI companies are funded by operating cash flow and capex, with returns mechanically capped by their capital intensity. Power isn’t just a bottleneck — it’s the new baseline of value creation. Without it, the whole model collapses. That’s not visibility — that’s arithmetic.</a:t>
            </a:r>
          </a:p>
          <a:p>
            <a:pPr algn="l" marL="182880" indent="-182880">
              <a:lnSpc>
                <a:spcPct val="100000"/>
              </a:lnSpc>
              <a:spcBef>
                <a:spcPts val="400"/>
              </a:spcBef>
              <a:buFont typeface="Arial"/>
              <a:buChar char="•"/>
            </a:pPr>
            <a:r>
              <a:rPr sz="720" b="0" i="0">
                <a:solidFill>
                  <a:srgbClr val="EDA100"/>
                </a:solidFill>
                <a:latin typeface="Calibri"/>
              </a:rPr>
              <a:t>● </a:t>
            </a:r>
            <a:r>
              <a:rPr sz="900" b="1" i="0">
                <a:solidFill>
                  <a:srgbClr val="EDA100"/>
                </a:solidFill>
                <a:latin typeface="Calibri"/>
              </a:rPr>
              <a:t>Samuel</a:t>
            </a:r>
            <a:r>
              <a:rPr sz="900" b="0" i="0">
                <a:solidFill>
                  <a:srgbClr val="1E1A14"/>
                </a:solidFill>
                <a:latin typeface="Calibri"/>
              </a:rPr>
              <a:t> — </a:t>
            </a:r>
            <a:r>
              <a:rPr sz="900" b="0" i="0">
                <a:solidFill>
                  <a:srgbClr val="1E1A14"/>
                </a:solidFill>
                <a:latin typeface="Calibri"/>
              </a:rPr>
              <a:t>The AI boom isn’t structurally different from the dot-com era — it’s just more opaque, more leveraged, and more dangerously dependent on the same illusion of growth. Jillian says power is the new baseline of value creation, but that’s just a way of saying the same thing: both booms collapse when the infrastructure doesn’t deliver. The real difference? The dot-com era had visible, failing companies with bad balance sheets and no cash flow — we could see the math. In AI, the math is buried in off-balance-sheet debt, where $700 billion in dark silicon sits unpowered, depreciating, and unaccounted for — not because of grid limits, but because nobody is marking it to market. That’s not arithmetic — that’s a cover-up. And when the write-down happens, it won’t be a slow collapse. It’ll be a fire sale of assets no one saw coming.</a:t>
            </a:r>
          </a:p>
          <a:p>
            <a:pPr algn="l" marL="182880" indent="-182880">
              <a:lnSpc>
                <a:spcPct val="100000"/>
              </a:lnSpc>
              <a:spcBef>
                <a:spcPts val="400"/>
              </a:spcBef>
              <a:buFont typeface="Arial"/>
              <a:buChar char="•"/>
            </a:pPr>
            <a:r>
              <a:rPr sz="720" b="0" i="0">
                <a:solidFill>
                  <a:srgbClr val="E87BA4"/>
                </a:solidFill>
                <a:latin typeface="Calibri"/>
              </a:rPr>
              <a:t>● </a:t>
            </a:r>
            <a:r>
              <a:rPr sz="900" b="1" i="0">
                <a:solidFill>
                  <a:srgbClr val="E87BA4"/>
                </a:solidFill>
                <a:latin typeface="Calibri"/>
              </a:rPr>
              <a:t>Olivia</a:t>
            </a:r>
            <a:r>
              <a:rPr sz="900" b="0" i="0">
                <a:solidFill>
                  <a:srgbClr val="1E1A14"/>
                </a:solidFill>
                <a:latin typeface="Calibri"/>
              </a:rPr>
              <a:t> — </a:t>
            </a:r>
            <a:r>
              <a:rPr sz="900" b="0" i="0">
                <a:solidFill>
                  <a:srgbClr val="1E1A14"/>
                </a:solidFill>
                <a:latin typeface="Calibri"/>
              </a:rPr>
              <a:t>The AI boom isn’t structurally different from the dot-com era — it’s just more dangerous because it hides the math. Jillian says power is the new baseline of value creation, but that’s just a rebrand of the same flaw: both booms collapse when infrastructure fails. The dot-com era had visible, cash-starved startups with balance sheets full of paper promises. AI companies? They’re funded by operating cash flow, yes — but that cash only exists because they’re already profitable, which means they’re not building new markets, they’re just scaling existing ones. And when the grid fails, those profits vanish. That’s not arithmetic — that’s the same failure mode: growth without delivery. Power isn’t the difference — it’s the mirror.</a:t>
            </a:r>
          </a:p>
        </p:txBody>
      </p:sp>
      <p:sp>
        <p:nvSpPr>
          <p:cNvPr id="8" name="Rectangle 7"/>
          <p:cNvSpPr/>
          <p:nvPr/>
        </p:nvSpPr>
        <p:spPr>
          <a:xfrm>
            <a:off x="6259068" y="1756970"/>
            <a:ext cx="4567428"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6259068" y="2188596"/>
            <a:ext cx="27432" cy="1474058"/>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371600" y="356616"/>
            <a:ext cx="9454896" cy="274320"/>
          </a:xfrm>
          <a:prstGeom prst="rect">
            <a:avLst/>
          </a:prstGeom>
          <a:noFill/>
        </p:spPr>
        <p:txBody>
          <a:bodyPr wrap="square" anchor="t" lIns="0" rIns="0" tIns="0" bIns="0"/>
          <a:lstStyle/>
          <a:p>
            <a:pPr algn="l">
              <a:lnSpc>
                <a:spcPct val="100000"/>
              </a:lnSpc>
              <a:buNone/>
            </a:pPr>
            <a:r>
              <a:rPr sz="1300" b="1" i="0">
                <a:solidFill>
                  <a:srgbClr val="1E1A14"/>
                </a:solidFill>
                <a:latin typeface="Cambria"/>
              </a:rPr>
              <a:t>How the room got there</a:t>
            </a:r>
          </a:p>
        </p:txBody>
      </p:sp>
      <p:sp>
        <p:nvSpPr>
          <p:cNvPr id="3" name="TextBox 2"/>
          <p:cNvSpPr txBox="1"/>
          <p:nvPr/>
        </p:nvSpPr>
        <p:spPr>
          <a:xfrm>
            <a:off x="1371600" y="704088"/>
            <a:ext cx="4567428" cy="5806440"/>
          </a:xfrm>
          <a:prstGeom prst="rect">
            <a:avLst/>
          </a:prstGeom>
          <a:noFill/>
        </p:spPr>
        <p:txBody>
          <a:bodyPr wrap="square" anchor="t" lIns="0" rIns="0" tIns="0" bIns="0"/>
          <a:lstStyle/>
          <a:p>
            <a:pPr algn="l" marL="182880" indent="-182880">
              <a:lnSpc>
                <a:spcPct val="100000"/>
              </a:lnSpc>
              <a:spcAft>
                <a:spcPts val="1200"/>
              </a:spcAft>
              <a:buFont typeface="Arial"/>
              <a:buChar char="•"/>
            </a:pPr>
            <a:r>
              <a:rPr sz="720" b="0" i="0">
                <a:solidFill>
                  <a:srgbClr val="2A78D6"/>
                </a:solidFill>
                <a:latin typeface="Calibri"/>
              </a:rPr>
              <a:t>● </a:t>
            </a:r>
            <a:r>
              <a:rPr sz="900" b="1" i="0">
                <a:solidFill>
                  <a:srgbClr val="2A78D6"/>
                </a:solidFill>
                <a:latin typeface="Calibri"/>
              </a:rPr>
              <a:t>Aleyna</a:t>
            </a:r>
            <a:r>
              <a:rPr sz="900" b="0" i="0">
                <a:solidFill>
                  <a:srgbClr val="1E1A14"/>
                </a:solidFill>
                <a:latin typeface="Calibri"/>
              </a:rPr>
              <a:t> — </a:t>
            </a:r>
            <a:r>
              <a:rPr sz="900" b="0" i="0">
                <a:solidFill>
                  <a:srgbClr val="1E1A14"/>
                </a:solidFill>
                <a:latin typeface="Calibri"/>
              </a:rPr>
              <a:t>Jillian says power is the new baseline of value creation — but that’s just rebranding the same collapse: both booms fail when infrastructure doesn’t deliver. The dot-com era had startups with no cash flow, building on paper promises. AI firms have operating cash flow, yes — but that flow only exists because they’re already profitable, which means they’re not creating new markets, they’re scaling existing ones. When the grid fails, those profits vanish. That’s not arithmetic — that’s the same failure mode: growth without delivery. The difference isn’t power or financing — it’s that in 2000, the math was visible in balance sheets. Now, the math is buried in off-balance-sheet debt, where $700 billion in dark silicon sits unpowered and unaccounted for. The real risk isn’t delivery — it’s that nobody is marking it to market. That’s where the bubble lives.</a:t>
            </a:r>
          </a:p>
          <a:p>
            <a:pPr algn="l">
              <a:lnSpc>
                <a:spcPct val="100000"/>
              </a:lnSpc>
              <a:spcBef>
                <a:spcPts val="1200"/>
              </a:spcBef>
              <a:spcAft>
                <a:spcPts val="500"/>
              </a:spcAft>
              <a:buNone/>
            </a:pPr>
            <a:r>
              <a:rPr sz="850" b="0" i="0">
                <a:solidFill>
                  <a:srgbClr val="615D56"/>
                </a:solidFill>
                <a:latin typeface="Calibri"/>
              </a:rPr>
              <a:t>4   </a:t>
            </a:r>
            <a:r>
              <a:rPr sz="720" b="0" i="0">
                <a:solidFill>
                  <a:srgbClr val="E87BA4"/>
                </a:solidFill>
                <a:latin typeface="Calibri"/>
              </a:rPr>
              <a:t>● </a:t>
            </a:r>
            <a:r>
              <a:rPr sz="900" b="1" i="0">
                <a:solidFill>
                  <a:srgbClr val="E87BA4"/>
                </a:solidFill>
                <a:latin typeface="Calibri"/>
              </a:rPr>
              <a:t>Olivia</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The AI boom isn’t structurally different from the dot-com era — it’s just more dangerous because it hides the math. Jillian says power is the new baseline of value creation, but that’s just a rebrand of the same flaw: both booms collapse when infrastructure fails. The dot-com era had visible, cash-starved startups with balance sheets full of paper promises. AI companies? They’re funded by operating cash flow, yes — but that cash only exists because they’re already profitable, which means they’re not building new markets, they’re just scaling existing ones. And when the grid fails, those profits vanish. That’s not arithmetic — that’s the same failure mode: growth without delivery. Power isn’t the difference — it’s the mirror.</a:t>
            </a:r>
          </a:p>
          <a:p>
            <a:pPr algn="l" marL="182880" indent="-182880">
              <a:lnSpc>
                <a:spcPct val="100000"/>
              </a:lnSpc>
              <a:spcBef>
                <a:spcPts val="400"/>
              </a:spcBef>
              <a:spcAft>
                <a:spcPts val="1200"/>
              </a:spcAft>
              <a:buFont typeface="Arial"/>
              <a:buChar char="•"/>
            </a:pPr>
            <a:r>
              <a:rPr sz="720" b="0" i="0">
                <a:solidFill>
                  <a:srgbClr val="EDA100"/>
                </a:solidFill>
                <a:latin typeface="Calibri"/>
              </a:rPr>
              <a:t>● </a:t>
            </a:r>
            <a:r>
              <a:rPr sz="900" b="1" i="0">
                <a:solidFill>
                  <a:srgbClr val="EDA100"/>
                </a:solidFill>
                <a:latin typeface="Calibri"/>
              </a:rPr>
              <a:t>Samuel</a:t>
            </a:r>
            <a:r>
              <a:rPr sz="900" b="0" i="0">
                <a:solidFill>
                  <a:srgbClr val="1E1A14"/>
                </a:solidFill>
                <a:latin typeface="Calibri"/>
              </a:rPr>
              <a:t> — </a:t>
            </a:r>
            <a:r>
              <a:rPr sz="900" b="0" i="0">
                <a:solidFill>
                  <a:srgbClr val="1E1A14"/>
                </a:solidFill>
                <a:latin typeface="Calibri"/>
              </a:rPr>
              <a:t>Olivia says the failure mode is the same — growth without delivery — but that’s wrong because in 2000, no one had revenue, no operations, no cash. Today, the companies </a:t>
            </a:r>
            <a:r>
              <a:rPr sz="900" b="0" i="1">
                <a:solidFill>
                  <a:srgbClr val="1E1A14"/>
                </a:solidFill>
                <a:latin typeface="Calibri"/>
              </a:rPr>
              <a:t>do</a:t>
            </a:r>
            <a:r>
              <a:rPr sz="900" b="0" i="0">
                <a:solidFill>
                  <a:srgbClr val="1E1A14"/>
                </a:solidFill>
                <a:latin typeface="Calibri"/>
              </a:rPr>
              <a:t> have revenue, cash flow, and deployable infrastructure. The math isn’t hidden — it’s in the balance sheet, in the power contracts, in the depreciation schedules. When the grid fails, the profits vanish — but that’s not “growth without delivery.” That’s delivery without power. And that’s not a flaw in the model. That’s physics. The difference isn’t visibility — it’s that in 2000, the failure was </a:t>
            </a:r>
            <a:r>
              <a:rPr sz="900" b="0" i="1">
                <a:solidFill>
                  <a:srgbClr val="1E1A14"/>
                </a:solidFill>
                <a:latin typeface="Calibri"/>
              </a:rPr>
              <a:t>proof</a:t>
            </a:r>
            <a:r>
              <a:rPr sz="900" b="0" i="0">
                <a:solidFill>
                  <a:srgbClr val="1E1A14"/>
                </a:solidFill>
                <a:latin typeface="Calibri"/>
              </a:rPr>
              <a:t> of the model’s collapse. Now, the failure is </a:t>
            </a:r>
            <a:r>
              <a:rPr sz="900" b="0" i="1">
                <a:solidFill>
                  <a:srgbClr val="1E1A14"/>
                </a:solidFill>
                <a:latin typeface="Calibri"/>
              </a:rPr>
              <a:t>assumed</a:t>
            </a:r>
            <a:r>
              <a:rPr sz="900" b="0" i="0">
                <a:solidFill>
                  <a:srgbClr val="1E1A14"/>
                </a:solidFill>
                <a:latin typeface="Calibri"/>
              </a:rPr>
              <a:t> to be avoidable because the math is buried in SPVs and dark silicon. The real bubble isn’t in the grid. It’s in the silence.</a:t>
            </a:r>
          </a:p>
        </p:txBody>
      </p:sp>
      <p:sp>
        <p:nvSpPr>
          <p:cNvPr id="4" name="Rectangle 3"/>
          <p:cNvSpPr/>
          <p:nvPr/>
        </p:nvSpPr>
        <p:spPr>
          <a:xfrm>
            <a:off x="1371600" y="2175548"/>
            <a:ext cx="4567428"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1371600" y="2607174"/>
            <a:ext cx="27432" cy="1801627"/>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1371600" y="5867735"/>
            <a:ext cx="4567428"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259068" y="704088"/>
            <a:ext cx="4567428" cy="5806440"/>
          </a:xfrm>
          <a:prstGeom prst="rect">
            <a:avLst/>
          </a:prstGeom>
          <a:noFill/>
        </p:spPr>
        <p:txBody>
          <a:bodyPr wrap="square" anchor="t" lIns="0" rIns="0" tIns="0" bIns="0"/>
          <a:lstStyle/>
          <a:p>
            <a:pPr algn="l">
              <a:lnSpc>
                <a:spcPct val="100000"/>
              </a:lnSpc>
              <a:spcAft>
                <a:spcPts val="500"/>
              </a:spcAft>
              <a:buNone/>
            </a:pPr>
            <a:r>
              <a:rPr sz="850" b="0" i="0">
                <a:solidFill>
                  <a:srgbClr val="615D56"/>
                </a:solidFill>
                <a:latin typeface="Calibri"/>
              </a:rPr>
              <a:t>5   </a:t>
            </a:r>
            <a:r>
              <a:rPr sz="720" b="0" i="0">
                <a:solidFill>
                  <a:srgbClr val="2A78D6"/>
                </a:solidFill>
                <a:latin typeface="Calibri"/>
              </a:rPr>
              <a:t>● </a:t>
            </a:r>
            <a:r>
              <a:rPr sz="900" b="1" i="0">
                <a:solidFill>
                  <a:srgbClr val="2A78D6"/>
                </a:solidFill>
                <a:latin typeface="Calibri"/>
              </a:rPr>
              <a:t>Aleyna</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Jillian says power is the new baseline of value creation — but that’s just rebranding the same collapse: both booms fail when infrastructure doesn’t deliver. The dot-com era had startups with no cash flow, building on paper promises. AI firms have operating cash flow, yes — but that flow only exists because they’re already profitable, which means they’re not creating new markets, they’re scaling existing ones. When the grid fails, those profits vanish. That’s not arithmetic — that’s the same failure mode: growth without delivery. The difference isn’t power or financing — it’s that in 2000, the math was visible in balance sheets. Now, the math is buried in off-balance-sheet debt, where $700 billion in dark silicon sits unpowered and unaccounted for. The real risk isn’t delivery — it’s that nobody is marking it to market. That’s where the bubble lives.</a:t>
            </a:r>
          </a:p>
          <a:p>
            <a:pPr algn="l" marL="182880" indent="-182880">
              <a:lnSpc>
                <a:spcPct val="100000"/>
              </a:lnSpc>
              <a:spcBef>
                <a:spcPts val="400"/>
              </a:spcBef>
              <a:spcAft>
                <a:spcPts val="1200"/>
              </a:spcAft>
              <a:buFont typeface="Arial"/>
              <a:buChar char="•"/>
            </a:pPr>
            <a:r>
              <a:rPr sz="720" b="0" i="0">
                <a:solidFill>
                  <a:srgbClr val="EB6834"/>
                </a:solidFill>
                <a:latin typeface="Calibri"/>
              </a:rPr>
              <a:t>● </a:t>
            </a:r>
            <a:r>
              <a:rPr sz="900" b="1" i="0">
                <a:solidFill>
                  <a:srgbClr val="EB6834"/>
                </a:solidFill>
                <a:latin typeface="Calibri"/>
              </a:rPr>
              <a:t>Jillian</a:t>
            </a:r>
            <a:r>
              <a:rPr sz="900" b="0" i="0">
                <a:solidFill>
                  <a:srgbClr val="1E1A14"/>
                </a:solidFill>
                <a:latin typeface="Calibri"/>
              </a:rPr>
              <a:t> — </a:t>
            </a:r>
            <a:r>
              <a:rPr sz="900" b="0" i="0">
                <a:solidFill>
                  <a:srgbClr val="1E1A14"/>
                </a:solidFill>
                <a:latin typeface="Calibri"/>
              </a:rPr>
              <a:t>Aleyna says the failure mode is the same — growth without delivery — but that’s wrong because in 2000, companies had no revenue, no operations, no cash, and their balance sheets were full of paper promises. In AI, firms have proven revenue, operating cash flow, and deployable infrastructure — the math isn’t hidden, it’s baked into the capital structure. The dot-com collapse wasn’t about infrastructure; it was about no delivery at all. AI’s risk isn’t growth without delivery — it’s delivery without power. And that’s not a failure mode. That’s physics.</a:t>
            </a:r>
          </a:p>
          <a:p>
            <a:pPr algn="l">
              <a:lnSpc>
                <a:spcPct val="100000"/>
              </a:lnSpc>
              <a:spcBef>
                <a:spcPts val="1200"/>
              </a:spcBef>
              <a:spcAft>
                <a:spcPts val="500"/>
              </a:spcAft>
              <a:buNone/>
            </a:pPr>
            <a:r>
              <a:rPr sz="850" b="0" i="0">
                <a:solidFill>
                  <a:srgbClr val="615D56"/>
                </a:solidFill>
                <a:latin typeface="Calibri"/>
              </a:rPr>
              <a:t>6   </a:t>
            </a:r>
            <a:r>
              <a:rPr sz="720" b="0" i="0">
                <a:solidFill>
                  <a:srgbClr val="EB6834"/>
                </a:solidFill>
                <a:latin typeface="Calibri"/>
              </a:rPr>
              <a:t>● </a:t>
            </a:r>
            <a:r>
              <a:rPr sz="900" b="1" i="0">
                <a:solidFill>
                  <a:srgbClr val="EB6834"/>
                </a:solidFill>
                <a:latin typeface="Calibri"/>
              </a:rPr>
              <a:t>Jillian</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Aleyna says the failure mode is the same — growth without delivery — but that’s wrong because in 2000, companies had no revenue, no operations, no cash, and their balance sheets were full of paper promises. In AI, firms have proven revenue, operating cash flow, and deployable infrastructure — the math isn’t hidden, it’s baked into the capital structure. The dot-com collapse wasn’t about infrastructure; it was about no delivery at all. AI’s risk isn’t growth without delivery — it’s delivery without power. And that’s not a failure mode. That’s physics.</a:t>
            </a:r>
          </a:p>
        </p:txBody>
      </p:sp>
      <p:sp>
        <p:nvSpPr>
          <p:cNvPr id="8" name="Rectangle 7"/>
          <p:cNvSpPr/>
          <p:nvPr/>
        </p:nvSpPr>
        <p:spPr>
          <a:xfrm>
            <a:off x="6259068" y="907114"/>
            <a:ext cx="27432" cy="1965411"/>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6259068" y="4052407"/>
            <a:ext cx="4567428"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259068" y="4484033"/>
            <a:ext cx="27432" cy="1310274"/>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371600" y="356616"/>
            <a:ext cx="9454896" cy="274320"/>
          </a:xfrm>
          <a:prstGeom prst="rect">
            <a:avLst/>
          </a:prstGeom>
          <a:noFill/>
        </p:spPr>
        <p:txBody>
          <a:bodyPr wrap="square" anchor="t" lIns="0" rIns="0" tIns="0" bIns="0"/>
          <a:lstStyle/>
          <a:p>
            <a:pPr algn="l">
              <a:lnSpc>
                <a:spcPct val="100000"/>
              </a:lnSpc>
              <a:buNone/>
            </a:pPr>
            <a:r>
              <a:rPr sz="1300" b="1" i="0">
                <a:solidFill>
                  <a:srgbClr val="1E1A14"/>
                </a:solidFill>
                <a:latin typeface="Cambria"/>
              </a:rPr>
              <a:t>How the room got there</a:t>
            </a:r>
          </a:p>
        </p:txBody>
      </p:sp>
      <p:sp>
        <p:nvSpPr>
          <p:cNvPr id="3" name="TextBox 2"/>
          <p:cNvSpPr txBox="1"/>
          <p:nvPr/>
        </p:nvSpPr>
        <p:spPr>
          <a:xfrm>
            <a:off x="1371600" y="704088"/>
            <a:ext cx="4567428" cy="5806440"/>
          </a:xfrm>
          <a:prstGeom prst="rect">
            <a:avLst/>
          </a:prstGeom>
          <a:noFill/>
        </p:spPr>
        <p:txBody>
          <a:bodyPr wrap="square" anchor="t" lIns="0" rIns="0" tIns="0" bIns="0"/>
          <a:lstStyle/>
          <a:p>
            <a:pPr algn="l" marL="182880" indent="-182880">
              <a:lnSpc>
                <a:spcPct val="100000"/>
              </a:lnSpc>
              <a:spcAft>
                <a:spcPts val="1200"/>
              </a:spcAft>
              <a:buFont typeface="Arial"/>
              <a:buChar char="•"/>
            </a:pPr>
            <a:r>
              <a:rPr sz="720" b="0" i="0">
                <a:solidFill>
                  <a:srgbClr val="E87BA4"/>
                </a:solidFill>
                <a:latin typeface="Calibri"/>
              </a:rPr>
              <a:t>● </a:t>
            </a:r>
            <a:r>
              <a:rPr sz="900" b="1" i="0">
                <a:solidFill>
                  <a:srgbClr val="E87BA4"/>
                </a:solidFill>
                <a:latin typeface="Calibri"/>
              </a:rPr>
              <a:t>Olivia</a:t>
            </a:r>
            <a:r>
              <a:rPr sz="900" b="0" i="0">
                <a:solidFill>
                  <a:srgbClr val="1E1A14"/>
                </a:solidFill>
                <a:latin typeface="Calibri"/>
              </a:rPr>
              <a:t> — </a:t>
            </a:r>
            <a:r>
              <a:rPr sz="900" b="0" i="0">
                <a:solidFill>
                  <a:srgbClr val="1E1A14"/>
                </a:solidFill>
                <a:latin typeface="Calibri"/>
              </a:rPr>
              <a:t>Jillian says AI’s risk is “delivery without power” and that’s physics — but if power fails, the delivery never happens. In 2000, no one had proven revenue, no one had cash, and the math was visible in the balance sheet. Today, the math is in the off-balance-sheet SPVs, in the $700 billion of dark silicon, in the collateral assumptions that are never marked to market. The failure mode isn’t delivery — it’s the same: no revenue, no cash flow, no real-world deployment. Just a different layer of invisibility. And when the grid goes dark, the profits vanish. That’s not physics — that’s the same collapse, just dressed up.</a:t>
            </a:r>
          </a:p>
        </p:txBody>
      </p:sp>
      <p:sp>
        <p:nvSpPr>
          <p:cNvPr id="4" name="Rectangle 3"/>
          <p:cNvSpPr/>
          <p:nvPr/>
        </p:nvSpPr>
        <p:spPr>
          <a:xfrm>
            <a:off x="1371600" y="1756970"/>
            <a:ext cx="4567428"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83080" y="1133856"/>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03</a:t>
            </a:r>
          </a:p>
        </p:txBody>
      </p:sp>
      <p:sp>
        <p:nvSpPr>
          <p:cNvPr id="3" name="TextBox 2"/>
          <p:cNvSpPr txBox="1"/>
          <p:nvPr/>
        </p:nvSpPr>
        <p:spPr>
          <a:xfrm>
            <a:off x="2148840" y="1133856"/>
            <a:ext cx="8631936"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Where the Sources Clash</a:t>
            </a:r>
          </a:p>
        </p:txBody>
      </p:sp>
      <p:sp>
        <p:nvSpPr>
          <p:cNvPr id="4" name="Rectangle 3"/>
          <p:cNvSpPr/>
          <p:nvPr/>
        </p:nvSpPr>
        <p:spPr>
          <a:xfrm>
            <a:off x="1783080" y="1554480"/>
            <a:ext cx="8631936"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83080" y="1700784"/>
            <a:ext cx="8631936" cy="147277"/>
          </a:xfrm>
          <a:prstGeom prst="rect">
            <a:avLst/>
          </a:prstGeom>
          <a:noFill/>
        </p:spPr>
        <p:txBody>
          <a:bodyPr wrap="square" anchor="t" lIns="0" rIns="0" tIns="0" bIns="0"/>
          <a:lstStyle/>
          <a:p>
            <a:pPr algn="l">
              <a:lnSpc>
                <a:spcPct val="100000"/>
              </a:lnSpc>
              <a:buNone/>
            </a:pPr>
            <a:r>
              <a:rPr sz="950" b="0" i="0">
                <a:solidFill>
                  <a:srgbClr val="615D56"/>
                </a:solidFill>
                <a:latin typeface="Calibri"/>
              </a:rPr>
              <a:t>Each source’s side on every disputed point. Blank cells are silence — the point was never addressed, which is where the room’s blind spots are.</a:t>
            </a:r>
          </a:p>
        </p:txBody>
      </p:sp>
      <p:sp>
        <p:nvSpPr>
          <p:cNvPr id="6" name="Rectangle 5"/>
          <p:cNvSpPr/>
          <p:nvPr/>
        </p:nvSpPr>
        <p:spPr>
          <a:xfrm>
            <a:off x="1783080" y="2021797"/>
            <a:ext cx="91440" cy="91440"/>
          </a:xfrm>
          <a:prstGeom prst="rect">
            <a:avLst/>
          </a:prstGeom>
          <a:solidFill>
            <a:srgbClr val="2A78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20240" y="1985221"/>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For</a:t>
            </a:r>
          </a:p>
        </p:txBody>
      </p:sp>
      <p:sp>
        <p:nvSpPr>
          <p:cNvPr id="8" name="Rectangle 7"/>
          <p:cNvSpPr/>
          <p:nvPr/>
        </p:nvSpPr>
        <p:spPr>
          <a:xfrm>
            <a:off x="2651760" y="2021797"/>
            <a:ext cx="91440" cy="91440"/>
          </a:xfrm>
          <a:prstGeom prst="rect">
            <a:avLst/>
          </a:prstGeom>
          <a:solidFill>
            <a:srgbClr val="E349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788920" y="1985221"/>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Against</a:t>
            </a:r>
          </a:p>
        </p:txBody>
      </p:sp>
      <p:sp>
        <p:nvSpPr>
          <p:cNvPr id="10" name="Rectangle 9"/>
          <p:cNvSpPr/>
          <p:nvPr/>
        </p:nvSpPr>
        <p:spPr>
          <a:xfrm>
            <a:off x="3520439" y="2021797"/>
            <a:ext cx="91440" cy="91440"/>
          </a:xfrm>
          <a:prstGeom prst="rect">
            <a:avLst/>
          </a:prstGeom>
          <a:solidFill>
            <a:srgbClr val="C9C5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657599" y="1985221"/>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Undecided</a:t>
            </a:r>
          </a:p>
        </p:txBody>
      </p:sp>
      <p:sp>
        <p:nvSpPr>
          <p:cNvPr id="12" name="Rectangle 11"/>
          <p:cNvSpPr/>
          <p:nvPr/>
        </p:nvSpPr>
        <p:spPr>
          <a:xfrm>
            <a:off x="4389120" y="2021797"/>
            <a:ext cx="91440" cy="91440"/>
          </a:xfrm>
          <a:prstGeom prst="rect">
            <a:avLst/>
          </a:prstGeom>
          <a:solidFill>
            <a:srgbClr val="F2F0EB"/>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526280" y="1985221"/>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Silent</a:t>
            </a:r>
          </a:p>
        </p:txBody>
      </p:sp>
      <p:graphicFrame>
        <p:nvGraphicFramePr>
          <p:cNvPr id="14" name="Table 13"/>
          <p:cNvGraphicFramePr>
            <a:graphicFrameLocks noGrp="1"/>
          </p:cNvGraphicFramePr>
          <p:nvPr/>
        </p:nvGraphicFramePr>
        <p:xfrm>
          <a:off x="1783080" y="2259541"/>
          <a:ext cx="8631932" cy="3559787"/>
        </p:xfrm>
        <a:graphic>
          <a:graphicData uri="http://schemas.openxmlformats.org/drawingml/2006/table">
            <a:tbl>
              <a:tblPr firstRow="0" bandRow="0">
                <a:tableStyleId>{5940675A-B579-460E-94D1-54222C63F5DA}</a:tableStyleId>
              </a:tblPr>
              <a:tblGrid>
                <a:gridCol w="2148840"/>
                <a:gridCol w="926156"/>
                <a:gridCol w="926156"/>
                <a:gridCol w="926156"/>
                <a:gridCol w="926156"/>
                <a:gridCol w="926156"/>
                <a:gridCol w="926156"/>
                <a:gridCol w="926156"/>
              </a:tblGrid>
              <a:tr h="1694411">
                <a:tc>
                  <a:txBody>
                    <a:bodyPr wrap="square"/>
                    <a:lstStyle/>
                    <a:p>
                      <a:pPr algn="l"/>
                    </a:p>
                  </a:txBody>
                  <a:tcPr marL="73152" marR="73152" marT="54864" marB="54864" anchor="t">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1. Electricity infrastructure capacity, specifically grid interconnection and power generation, is the primary bottleneck limiting AI data center expansion.</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2. The AI market is structurally distinct from the dot-com era due to its capital intensity, cash-flow financing, and focus on monetization, reducing the likelihood of a collapse-level correction.</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3. AI chip supply and deployment are constrained by a mismatch between hardware investment and power infrastructure, leading to a surge in 'Dark Silicon' and potential inventory impairments by 2027.</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4. AI companies are systematically underestimating the depreciation of AI chips, inflating profits and creating a hidden financial bubble vulnerable to a near-term write-down.</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5. The AI investment cycle is driven by long-lived capital expenditures and private financing, not by equity market speculation or IPO-driven momentum.</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6. AI data center financing is increasingly opaque, relying on off-balance-sheet structures and private credit, creating systemic litigation and credit risk.</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7. The AI market is more concentrated than the dot-com era, with a higher average stock weight and greater exposure to a few dominant firms, increasing drawdown risk.</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r>
              <a:tr h="310896">
                <a:tc>
                  <a:txBody>
                    <a:bodyPr wrap="square"/>
                    <a:lstStyle/>
                    <a:p>
                      <a:pPr algn="r"/>
                      <a:r>
                        <a:rPr sz="800" b="0" i="0">
                          <a:solidFill>
                            <a:srgbClr val="1E1A14"/>
                          </a:solidFill>
                          <a:latin typeface="Calibri"/>
                        </a:rPr>
                        <a:t>The Economist</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r>
              <a:tr h="310896">
                <a:tc>
                  <a:txBody>
                    <a:bodyPr wrap="square"/>
                    <a:lstStyle/>
                    <a:p>
                      <a:pPr algn="r"/>
                      <a:r>
                        <a:rPr sz="800" b="0" i="0">
                          <a:solidFill>
                            <a:srgbClr val="1E1A14"/>
                          </a:solidFill>
                          <a:latin typeface="Calibri"/>
                        </a:rPr>
                        <a:t>The Wall Street Journal</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Andriny Dias Mascarenhas</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S&amp;P Global</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r>
              <a:tr h="310896">
                <a:tc>
                  <a:txBody>
                    <a:bodyPr wrap="square"/>
                    <a:lstStyle/>
                    <a:p>
                      <a:pPr algn="r"/>
                      <a:r>
                        <a:rPr sz="800" b="0" i="0">
                          <a:solidFill>
                            <a:srgbClr val="1E1A14"/>
                          </a:solidFill>
                          <a:latin typeface="Calibri"/>
                        </a:rPr>
                        <a:t>Forbes</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Tomasz Tunguz</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C9C5BD"/>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bl>
          </a:graphicData>
        </a:graphic>
      </p:graphicFrame>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83080" y="1133856"/>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03</a:t>
            </a:r>
          </a:p>
        </p:txBody>
      </p:sp>
      <p:sp>
        <p:nvSpPr>
          <p:cNvPr id="3" name="TextBox 2"/>
          <p:cNvSpPr txBox="1"/>
          <p:nvPr/>
        </p:nvSpPr>
        <p:spPr>
          <a:xfrm>
            <a:off x="2148840" y="1133856"/>
            <a:ext cx="8631936"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Where the Sources Clash</a:t>
            </a:r>
          </a:p>
        </p:txBody>
      </p:sp>
      <p:sp>
        <p:nvSpPr>
          <p:cNvPr id="4" name="Rectangle 3"/>
          <p:cNvSpPr/>
          <p:nvPr/>
        </p:nvSpPr>
        <p:spPr>
          <a:xfrm>
            <a:off x="1783080" y="1554480"/>
            <a:ext cx="8631936"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83080" y="1700784"/>
            <a:ext cx="8631936" cy="147277"/>
          </a:xfrm>
          <a:prstGeom prst="rect">
            <a:avLst/>
          </a:prstGeom>
          <a:noFill/>
        </p:spPr>
        <p:txBody>
          <a:bodyPr wrap="square" anchor="t" lIns="0" rIns="0" tIns="0" bIns="0"/>
          <a:lstStyle/>
          <a:p>
            <a:pPr algn="l">
              <a:lnSpc>
                <a:spcPct val="100000"/>
              </a:lnSpc>
              <a:buNone/>
            </a:pPr>
            <a:r>
              <a:rPr sz="950" b="0" i="0">
                <a:solidFill>
                  <a:srgbClr val="615D56"/>
                </a:solidFill>
                <a:latin typeface="Calibri"/>
              </a:rPr>
              <a:t>Each source’s side on every disputed point. Blank cells are silence — the point was never addressed, which is where the room’s blind spots are.</a:t>
            </a:r>
          </a:p>
        </p:txBody>
      </p:sp>
      <p:sp>
        <p:nvSpPr>
          <p:cNvPr id="6" name="Rectangle 5"/>
          <p:cNvSpPr/>
          <p:nvPr/>
        </p:nvSpPr>
        <p:spPr>
          <a:xfrm>
            <a:off x="1783080" y="2021797"/>
            <a:ext cx="91440" cy="91440"/>
          </a:xfrm>
          <a:prstGeom prst="rect">
            <a:avLst/>
          </a:prstGeom>
          <a:solidFill>
            <a:srgbClr val="2A78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20240" y="1985221"/>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For</a:t>
            </a:r>
          </a:p>
        </p:txBody>
      </p:sp>
      <p:sp>
        <p:nvSpPr>
          <p:cNvPr id="8" name="Rectangle 7"/>
          <p:cNvSpPr/>
          <p:nvPr/>
        </p:nvSpPr>
        <p:spPr>
          <a:xfrm>
            <a:off x="2651760" y="2021797"/>
            <a:ext cx="91440" cy="91440"/>
          </a:xfrm>
          <a:prstGeom prst="rect">
            <a:avLst/>
          </a:prstGeom>
          <a:solidFill>
            <a:srgbClr val="E349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788920" y="1985221"/>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Against</a:t>
            </a:r>
          </a:p>
        </p:txBody>
      </p:sp>
      <p:sp>
        <p:nvSpPr>
          <p:cNvPr id="10" name="Rectangle 9"/>
          <p:cNvSpPr/>
          <p:nvPr/>
        </p:nvSpPr>
        <p:spPr>
          <a:xfrm>
            <a:off x="3520439" y="2021797"/>
            <a:ext cx="91440" cy="91440"/>
          </a:xfrm>
          <a:prstGeom prst="rect">
            <a:avLst/>
          </a:prstGeom>
          <a:solidFill>
            <a:srgbClr val="C9C5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657599" y="1985221"/>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Undecided</a:t>
            </a:r>
          </a:p>
        </p:txBody>
      </p:sp>
      <p:sp>
        <p:nvSpPr>
          <p:cNvPr id="12" name="Rectangle 11"/>
          <p:cNvSpPr/>
          <p:nvPr/>
        </p:nvSpPr>
        <p:spPr>
          <a:xfrm>
            <a:off x="4389120" y="2021797"/>
            <a:ext cx="91440" cy="91440"/>
          </a:xfrm>
          <a:prstGeom prst="rect">
            <a:avLst/>
          </a:prstGeom>
          <a:solidFill>
            <a:srgbClr val="F2F0EB"/>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526280" y="1985221"/>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Silent</a:t>
            </a:r>
          </a:p>
        </p:txBody>
      </p:sp>
      <p:graphicFrame>
        <p:nvGraphicFramePr>
          <p:cNvPr id="14" name="Table 13"/>
          <p:cNvGraphicFramePr>
            <a:graphicFrameLocks noGrp="1"/>
          </p:cNvGraphicFramePr>
          <p:nvPr/>
        </p:nvGraphicFramePr>
        <p:xfrm>
          <a:off x="1783080" y="2259541"/>
          <a:ext cx="8631932" cy="3350633"/>
        </p:xfrm>
        <a:graphic>
          <a:graphicData uri="http://schemas.openxmlformats.org/drawingml/2006/table">
            <a:tbl>
              <a:tblPr firstRow="0" bandRow="0">
                <a:tableStyleId>{5940675A-B579-460E-94D1-54222C63F5DA}</a:tableStyleId>
              </a:tblPr>
              <a:tblGrid>
                <a:gridCol w="2148840"/>
                <a:gridCol w="926156"/>
                <a:gridCol w="926156"/>
                <a:gridCol w="926156"/>
                <a:gridCol w="926156"/>
                <a:gridCol w="926156"/>
                <a:gridCol w="926156"/>
                <a:gridCol w="926156"/>
              </a:tblGrid>
              <a:tr h="1694411">
                <a:tc>
                  <a:txBody>
                    <a:bodyPr wrap="square"/>
                    <a:lstStyle/>
                    <a:p>
                      <a:pPr algn="l"/>
                    </a:p>
                  </a:txBody>
                  <a:tcPr marL="73152" marR="73152" marT="54864" marB="54864" anchor="t">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1. Electricity infrastructure capacity, specifically grid interconnection and power generation, is the primary bottleneck limiting AI data center expansion.</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2. The AI market is structurally distinct from the dot-com era due to its capital intensity, cash-flow financing, and focus on monetization, reducing the likelihood of a collapse-level correction.</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3. AI chip supply and deployment are constrained by a mismatch between hardware investment and power infrastructure, leading to a surge in 'Dark Silicon' and potential inventory impairments by 2027.</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4. AI companies are systematically underestimating the depreciation of AI chips, inflating profits and creating a hidden financial bubble vulnerable to a near-term write-down.</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5. The AI investment cycle is driven by long-lived capital expenditures and private financing, not by equity market speculation or IPO-driven momentum.</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6. AI data center financing is increasingly opaque, relying on off-balance-sheet structures and private credit, creating systemic litigation and credit risk.</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7. The AI market is more concentrated than the dot-com era, with a higher average stock weight and greater exposure to a few dominant firms, increasing drawdown risk.</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r>
              <a:tr h="310896">
                <a:tc>
                  <a:txBody>
                    <a:bodyPr wrap="square"/>
                    <a:lstStyle/>
                    <a:p>
                      <a:pPr algn="r"/>
                      <a:r>
                        <a:rPr sz="800" b="0" i="0">
                          <a:solidFill>
                            <a:srgbClr val="1E1A14"/>
                          </a:solidFill>
                          <a:latin typeface="Calibri"/>
                        </a:rPr>
                        <a:t>Quinn Emanuel Urquhart &amp; Sullivan, LLP</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Hanwha Data Centers</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Introl Solutions</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Citadel Securities</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412638">
                <a:tc>
                  <a:txBody>
                    <a:bodyPr wrap="square"/>
                    <a:lstStyle/>
                    <a:p>
                      <a:pPr algn="r"/>
                      <a:r>
                        <a:rPr sz="800" b="0" i="0">
                          <a:solidFill>
                            <a:srgbClr val="1E1A14"/>
                          </a:solidFill>
                          <a:latin typeface="Calibri"/>
                        </a:rPr>
                        <a:t>Legal &amp; General Investment Management America — L&amp;G</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bl>
          </a:graphicData>
        </a:graphic>
      </p:graphicFrame>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83080" y="1133856"/>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03</a:t>
            </a:r>
          </a:p>
        </p:txBody>
      </p:sp>
      <p:sp>
        <p:nvSpPr>
          <p:cNvPr id="3" name="TextBox 2"/>
          <p:cNvSpPr txBox="1"/>
          <p:nvPr/>
        </p:nvSpPr>
        <p:spPr>
          <a:xfrm>
            <a:off x="2148840" y="1133856"/>
            <a:ext cx="8631936"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Where the Sources Clash</a:t>
            </a:r>
          </a:p>
        </p:txBody>
      </p:sp>
      <p:sp>
        <p:nvSpPr>
          <p:cNvPr id="4" name="Rectangle 3"/>
          <p:cNvSpPr/>
          <p:nvPr/>
        </p:nvSpPr>
        <p:spPr>
          <a:xfrm>
            <a:off x="1783080" y="1554480"/>
            <a:ext cx="8631936"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83080" y="1700784"/>
            <a:ext cx="8631936" cy="147277"/>
          </a:xfrm>
          <a:prstGeom prst="rect">
            <a:avLst/>
          </a:prstGeom>
          <a:noFill/>
        </p:spPr>
        <p:txBody>
          <a:bodyPr wrap="square" anchor="t" lIns="0" rIns="0" tIns="0" bIns="0"/>
          <a:lstStyle/>
          <a:p>
            <a:pPr algn="l">
              <a:lnSpc>
                <a:spcPct val="100000"/>
              </a:lnSpc>
              <a:buNone/>
            </a:pPr>
            <a:r>
              <a:rPr sz="950" b="0" i="0">
                <a:solidFill>
                  <a:srgbClr val="615D56"/>
                </a:solidFill>
                <a:latin typeface="Calibri"/>
              </a:rPr>
              <a:t>Each source’s side on every disputed point. Blank cells are silence — the point was never addressed, which is where the room’s blind spots are.</a:t>
            </a:r>
          </a:p>
        </p:txBody>
      </p:sp>
      <p:sp>
        <p:nvSpPr>
          <p:cNvPr id="6" name="Rectangle 5"/>
          <p:cNvSpPr/>
          <p:nvPr/>
        </p:nvSpPr>
        <p:spPr>
          <a:xfrm>
            <a:off x="1783080" y="2021797"/>
            <a:ext cx="91440" cy="91440"/>
          </a:xfrm>
          <a:prstGeom prst="rect">
            <a:avLst/>
          </a:prstGeom>
          <a:solidFill>
            <a:srgbClr val="2A78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20240" y="1985221"/>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For</a:t>
            </a:r>
          </a:p>
        </p:txBody>
      </p:sp>
      <p:sp>
        <p:nvSpPr>
          <p:cNvPr id="8" name="Rectangle 7"/>
          <p:cNvSpPr/>
          <p:nvPr/>
        </p:nvSpPr>
        <p:spPr>
          <a:xfrm>
            <a:off x="2651760" y="2021797"/>
            <a:ext cx="91440" cy="91440"/>
          </a:xfrm>
          <a:prstGeom prst="rect">
            <a:avLst/>
          </a:prstGeom>
          <a:solidFill>
            <a:srgbClr val="E349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788920" y="1985221"/>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Against</a:t>
            </a:r>
          </a:p>
        </p:txBody>
      </p:sp>
      <p:sp>
        <p:nvSpPr>
          <p:cNvPr id="10" name="Rectangle 9"/>
          <p:cNvSpPr/>
          <p:nvPr/>
        </p:nvSpPr>
        <p:spPr>
          <a:xfrm>
            <a:off x="3520439" y="2021797"/>
            <a:ext cx="91440" cy="91440"/>
          </a:xfrm>
          <a:prstGeom prst="rect">
            <a:avLst/>
          </a:prstGeom>
          <a:solidFill>
            <a:srgbClr val="C9C5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657599" y="1985221"/>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Undecided</a:t>
            </a:r>
          </a:p>
        </p:txBody>
      </p:sp>
      <p:sp>
        <p:nvSpPr>
          <p:cNvPr id="12" name="Rectangle 11"/>
          <p:cNvSpPr/>
          <p:nvPr/>
        </p:nvSpPr>
        <p:spPr>
          <a:xfrm>
            <a:off x="4389120" y="2021797"/>
            <a:ext cx="91440" cy="91440"/>
          </a:xfrm>
          <a:prstGeom prst="rect">
            <a:avLst/>
          </a:prstGeom>
          <a:solidFill>
            <a:srgbClr val="F2F0EB"/>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526280" y="1985221"/>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Silent</a:t>
            </a:r>
          </a:p>
        </p:txBody>
      </p:sp>
      <p:graphicFrame>
        <p:nvGraphicFramePr>
          <p:cNvPr id="14" name="Table 13"/>
          <p:cNvGraphicFramePr>
            <a:graphicFrameLocks noGrp="1"/>
          </p:cNvGraphicFramePr>
          <p:nvPr/>
        </p:nvGraphicFramePr>
        <p:xfrm>
          <a:off x="1783080" y="2259541"/>
          <a:ext cx="8631932" cy="3452375"/>
        </p:xfrm>
        <a:graphic>
          <a:graphicData uri="http://schemas.openxmlformats.org/drawingml/2006/table">
            <a:tbl>
              <a:tblPr firstRow="0" bandRow="0">
                <a:tableStyleId>{5940675A-B579-460E-94D1-54222C63F5DA}</a:tableStyleId>
              </a:tblPr>
              <a:tblGrid>
                <a:gridCol w="2148840"/>
                <a:gridCol w="926156"/>
                <a:gridCol w="926156"/>
                <a:gridCol w="926156"/>
                <a:gridCol w="926156"/>
                <a:gridCol w="926156"/>
                <a:gridCol w="926156"/>
                <a:gridCol w="926156"/>
              </a:tblGrid>
              <a:tr h="1694411">
                <a:tc>
                  <a:txBody>
                    <a:bodyPr wrap="square"/>
                    <a:lstStyle/>
                    <a:p>
                      <a:pPr algn="l"/>
                    </a:p>
                  </a:txBody>
                  <a:tcPr marL="73152" marR="73152" marT="54864" marB="54864" anchor="t">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1. Electricity infrastructure capacity, specifically grid interconnection and power generation, is the primary bottleneck limiting AI data center expansion.</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2. The AI market is structurally distinct from the dot-com era due to its capital intensity, cash-flow financing, and focus on monetization, reducing the likelihood of a collapse-level correction.</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3. AI chip supply and deployment are constrained by a mismatch between hardware investment and power infrastructure, leading to a surge in 'Dark Silicon' and potential inventory impairments by 2027.</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4. AI companies are systematically underestimating the depreciation of AI chips, inflating profits and creating a hidden financial bubble vulnerable to a near-term write-down.</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5. The AI investment cycle is driven by long-lived capital expenditures and private financing, not by equity market speculation or IPO-driven momentum.</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6. AI data center financing is increasingly opaque, relying on off-balance-sheet structures and private credit, creating systemic litigation and credit risk.</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7. The AI market is more concentrated than the dot-com era, with a higher average stock weight and greater exposure to a few dominant firms, increasing drawdown risk.</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r>
              <a:tr h="412638">
                <a:tc>
                  <a:txBody>
                    <a:bodyPr wrap="square"/>
                    <a:lstStyle/>
                    <a:p>
                      <a:pPr algn="r"/>
                      <a:r>
                        <a:rPr sz="800" b="0" i="0">
                          <a:solidFill>
                            <a:srgbClr val="1E1A14"/>
                          </a:solidFill>
                          <a:latin typeface="Calibri"/>
                        </a:rPr>
                        <a:t>Monica Defend, Frédéric Lepetit, Thierry Roncalli</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r>
              <a:tr h="412638">
                <a:tc>
                  <a:txBody>
                    <a:bodyPr wrap="square"/>
                    <a:lstStyle/>
                    <a:p>
                      <a:pPr algn="r"/>
                      <a:r>
                        <a:rPr sz="800" b="0" i="0">
                          <a:solidFill>
                            <a:srgbClr val="1E1A14"/>
                          </a:solidFill>
                          <a:latin typeface="Calibri"/>
                        </a:rPr>
                        <a:t>SiliconReport — The Daily Briefing of Silicon Valley</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Trendy Tech Tribe</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Substack</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Gregory Blotnick</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bl>
          </a:graphicData>
        </a:graphic>
      </p:graphicFrame>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83080"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Andriny Dias Mascarenhas</a:t>
            </a:r>
          </a:p>
          <a:p>
            <a:pPr algn="l">
              <a:lnSpc>
                <a:spcPct val="100000"/>
              </a:lnSpc>
              <a:spcAft>
                <a:spcPts val="600"/>
              </a:spcAft>
              <a:buNone/>
            </a:pPr>
            <a:r>
              <a:rPr sz="700" b="0" i="0">
                <a:solidFill>
                  <a:srgbClr val="615D56"/>
                </a:solidFill>
                <a:latin typeface="Calibri"/>
              </a:rPr>
              <a:t>3+-+aibubble-andriny-final.pdf</a:t>
            </a:r>
          </a:p>
          <a:p>
            <a:pPr algn="l" marL="182880" indent="-182880">
              <a:lnSpc>
                <a:spcPct val="100000"/>
              </a:lnSpc>
              <a:spcBef>
                <a:spcPts val="300"/>
              </a:spcBef>
              <a:buFont typeface="Arial"/>
              <a:buChar char="•"/>
            </a:pPr>
            <a:r>
              <a:rPr sz="900" b="0" i="0">
                <a:solidFill>
                  <a:srgbClr val="1E1A14"/>
                </a:solidFill>
                <a:latin typeface="Calibri"/>
              </a:rPr>
              <a:t>The AI investment cycle differs from the dot-com era due to mature digital infrastructure, established revenue streams, and demonstrable user adoption.</a:t>
            </a:r>
            <a:r>
              <a:rPr sz="900" b="0" i="0">
                <a:solidFill>
                  <a:srgbClr val="615D56"/>
                </a:solidFill>
                <a:latin typeface="Calibri"/>
              </a:rPr>
              <a:t> — “The source repeatedly contrasts AI with the dot-com era, emphasizing that AI operates in a more mature technological environment with real-world usage and revenue generation, unlike the speculative, infrastructure-unsustained dot-com bubble.”</a:t>
            </a:r>
          </a:p>
          <a:p>
            <a:pPr algn="l" marL="182880" indent="-182880">
              <a:lnSpc>
                <a:spcPct val="100000"/>
              </a:lnSpc>
              <a:spcBef>
                <a:spcPts val="300"/>
              </a:spcBef>
              <a:buFont typeface="Arial"/>
              <a:buChar char="•"/>
            </a:pPr>
            <a:r>
              <a:rPr sz="900" b="0" i="0">
                <a:solidFill>
                  <a:srgbClr val="1E1A14"/>
                </a:solidFill>
                <a:latin typeface="Calibri"/>
              </a:rPr>
              <a:t>The principal bottleneck facing AI is not demand but the capacity of energy infrastructure to scale with rising computational needs.</a:t>
            </a:r>
            <a:r>
              <a:rPr sz="900" b="0" i="0">
                <a:solidFill>
                  <a:srgbClr val="615D56"/>
                </a:solidFill>
                <a:latin typeface="Calibri"/>
              </a:rPr>
              <a:t> — “Multiple claims identify energy infrastructure—electricity supply and transmission—as the primary constraint, with the central uncertainty being whether infrastructure can keep pace with growing computational demand.”</a:t>
            </a:r>
          </a:p>
          <a:p>
            <a:pPr algn="l" marL="182880" indent="-182880">
              <a:lnSpc>
                <a:spcPct val="100000"/>
              </a:lnSpc>
              <a:spcBef>
                <a:spcPts val="300"/>
              </a:spcBef>
              <a:buFont typeface="Arial"/>
              <a:buChar char="•"/>
            </a:pPr>
            <a:r>
              <a:rPr sz="900" b="0" i="0">
                <a:solidFill>
                  <a:srgbClr val="1E1A14"/>
                </a:solidFill>
                <a:latin typeface="Calibri"/>
              </a:rPr>
              <a:t>AI investments are primarily driven by profitable incumbent firms with operating cash flows, unlike speculative dot-com startups.</a:t>
            </a:r>
            <a:r>
              <a:rPr sz="900" b="0" i="0">
                <a:solidFill>
                  <a:srgbClr val="615D56"/>
                </a:solidFill>
                <a:latin typeface="Calibri"/>
              </a:rPr>
              <a:t> — “The source emphasizes that major AI investments come from firms with strong revenue streams and balance sheets, such as hyperscale cloud providers and enterprise software companies, not speculative startups.”</a:t>
            </a:r>
          </a:p>
          <a:p>
            <a:pPr algn="l" marL="182880" indent="-182880">
              <a:lnSpc>
                <a:spcPct val="100000"/>
              </a:lnSpc>
              <a:spcBef>
                <a:spcPts val="300"/>
              </a:spcBef>
              <a:buFont typeface="Arial"/>
              <a:buChar char="•"/>
            </a:pPr>
            <a:r>
              <a:rPr sz="900" b="0" i="0">
                <a:solidFill>
                  <a:srgbClr val="1E1A14"/>
                </a:solidFill>
                <a:latin typeface="Calibri"/>
              </a:rPr>
              <a:t>The dot-com collapse resulted from a mismatch between infrastructure deployment and commercial adoption, not a failure of the internet's potential.</a:t>
            </a:r>
            <a:r>
              <a:rPr sz="900" b="0" i="0">
                <a:solidFill>
                  <a:srgbClr val="615D56"/>
                </a:solidFill>
                <a:latin typeface="Calibri"/>
              </a:rPr>
              <a:t> — “This claim is used to frame the AI era as fundamentally different: the technology's potential is not in question, only the timing and scale of economic returns.”</a:t>
            </a:r>
          </a:p>
          <a:p>
            <a:pPr algn="l" marL="182880" indent="-182880">
              <a:lnSpc>
                <a:spcPct val="100000"/>
              </a:lnSpc>
              <a:spcBef>
                <a:spcPts val="300"/>
              </a:spcBef>
              <a:buFont typeface="Arial"/>
              <a:buChar char="•"/>
            </a:pPr>
            <a:r>
              <a:rPr sz="900" b="0" i="0">
                <a:solidFill>
                  <a:srgbClr val="1E1A14"/>
                </a:solidFill>
                <a:latin typeface="Calibri"/>
              </a:rPr>
              <a:t>Energy demand from data centers is projected to grow substantially, posing a critical infrastructure challenge.</a:t>
            </a:r>
            <a:r>
              <a:rPr sz="900" b="0" i="0">
                <a:solidFill>
                  <a:srgbClr val="615D56"/>
                </a:solidFill>
                <a:latin typeface="Calibri"/>
              </a:rPr>
              <a:t> — “The source explicitly projects substantial growth in energy demand and identifies it as a structural bottleneck for AI expansion.”</a:t>
            </a:r>
          </a:p>
          <a:p>
            <a:pPr algn="l" marL="182880" indent="-182880">
              <a:lnSpc>
                <a:spcPct val="100000"/>
              </a:lnSpc>
              <a:spcBef>
                <a:spcPts val="300"/>
              </a:spcBef>
              <a:buFont typeface="Arial"/>
              <a:buChar char="•"/>
            </a:pPr>
            <a:r>
              <a:rPr sz="900" b="0" i="0">
                <a:solidFill>
                  <a:srgbClr val="1E1A14"/>
                </a:solidFill>
                <a:latin typeface="Calibri"/>
              </a:rPr>
              <a:t>Efficiency gains in AI models may paradoxically increase overall computational demand due to the Jevons Paradox.</a:t>
            </a:r>
            <a:r>
              <a:rPr sz="900" b="0" i="0">
                <a:solidFill>
                  <a:srgbClr val="615D56"/>
                </a:solidFill>
                <a:latin typeface="Calibri"/>
              </a:rPr>
              <a:t> — “The source notes that improved model efficiency could lead to broader adoption and lower costs, which may expand, not reduce, overall energy demand.”</a:t>
            </a:r>
          </a:p>
        </p:txBody>
      </p:sp>
      <p:sp>
        <p:nvSpPr>
          <p:cNvPr id="3" name="TextBox 2"/>
          <p:cNvSpPr txBox="1"/>
          <p:nvPr/>
        </p:nvSpPr>
        <p:spPr>
          <a:xfrm>
            <a:off x="6254496" y="1106424"/>
            <a:ext cx="4151376" cy="4690872"/>
          </a:xfrm>
          <a:prstGeom prst="rect">
            <a:avLst/>
          </a:prstGeom>
          <a:noFill/>
        </p:spPr>
        <p:txBody>
          <a:bodyPr wrap="square" anchor="t" lIns="0" rIns="0" tIns="0" bIns="0"/>
          <a:lstStyle/>
          <a:p>
            <a:pPr algn="l" marL="182880" indent="-182880">
              <a:lnSpc>
                <a:spcPct val="100000"/>
              </a:lnSpc>
              <a:buFont typeface="Arial"/>
              <a:buChar char="•"/>
            </a:pPr>
            <a:r>
              <a:rPr sz="900" b="0" i="0">
                <a:solidFill>
                  <a:srgbClr val="1E1A14"/>
                </a:solidFill>
                <a:latin typeface="Calibri"/>
              </a:rPr>
              <a:t>Widespread AI adoption is already observable in consumer, enterprise, and industrial sectors, indicating durable value and practical utility.</a:t>
            </a:r>
            <a:r>
              <a:rPr sz="900" b="0" i="0">
                <a:solidFill>
                  <a:srgbClr val="615D56"/>
                </a:solidFill>
                <a:latin typeface="Calibri"/>
              </a:rPr>
              <a:t> — “The source states that AI adoption is already occurring across multiple sectors with sustained usage patterns, suggesting real-world value and not speculative hype.”</a:t>
            </a:r>
          </a:p>
          <a:p>
            <a:pPr algn="l" marL="182880" indent="-182880">
              <a:lnSpc>
                <a:spcPct val="100000"/>
              </a:lnSpc>
              <a:spcBef>
                <a:spcPts val="300"/>
              </a:spcBef>
              <a:spcAft>
                <a:spcPts val="1200"/>
              </a:spcAft>
              <a:buFont typeface="Arial"/>
              <a:buChar char="•"/>
            </a:pPr>
            <a:r>
              <a:rPr sz="900" b="0" i="0">
                <a:solidFill>
                  <a:srgbClr val="1E1A14"/>
                </a:solidFill>
                <a:latin typeface="Calibri"/>
              </a:rPr>
              <a:t>The AI investment cycle contains both speculative elements and genuine infrastructure buildout, not a pure bubble or rational boom.</a:t>
            </a:r>
            <a:r>
              <a:rPr sz="900" b="0" i="0">
                <a:solidFill>
                  <a:srgbClr val="615D56"/>
                </a:solidFill>
                <a:latin typeface="Calibri"/>
              </a:rPr>
              <a:t> — “The source acknowledges speculative behavior but argues it does not negate the economic foundation, as AI operates within a mature, demand-driven environment with real infrastructure investments.”</a:t>
            </a:r>
          </a:p>
        </p:txBody>
      </p:sp>
      <p:sp>
        <p:nvSpPr>
          <p:cNvPr id="4" name="Rectangle 3"/>
          <p:cNvSpPr/>
          <p:nvPr/>
        </p:nvSpPr>
        <p:spPr>
          <a:xfrm>
            <a:off x="6254496" y="2476458"/>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83080"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Forbes</a:t>
            </a:r>
          </a:p>
          <a:p>
            <a:pPr algn="l">
              <a:lnSpc>
                <a:spcPct val="100000"/>
              </a:lnSpc>
              <a:spcAft>
                <a:spcPts val="600"/>
              </a:spcAft>
              <a:buNone/>
            </a:pPr>
            <a:r>
              <a:rPr sz="700" b="0" i="0">
                <a:solidFill>
                  <a:srgbClr val="615D56"/>
                </a:solidFill>
                <a:latin typeface="Calibri"/>
              </a:rPr>
              <a:t>AI Data Centers Hit Energy Transition Wall as Grids Stall 2500 GW.pdf</a:t>
            </a:r>
          </a:p>
          <a:p>
            <a:pPr algn="l">
              <a:lnSpc>
                <a:spcPct val="100000"/>
              </a:lnSpc>
              <a:spcAft>
                <a:spcPts val="600"/>
              </a:spcAft>
              <a:buNone/>
            </a:pPr>
            <a:r>
              <a:rPr sz="950" b="0" i="0">
                <a:solidFill>
                  <a:srgbClr val="615D56"/>
                </a:solidFill>
                <a:latin typeface="Calibri"/>
              </a:rPr>
              <a:t>AI compute expansion is being constrained by the inability of legacy power grids to deliver firm, on-time electricity, forcing a shift toward private and sovereign-backed generation solutions.</a:t>
            </a:r>
          </a:p>
          <a:p>
            <a:pPr algn="l" marL="182880" indent="-182880">
              <a:lnSpc>
                <a:spcPct val="100000"/>
              </a:lnSpc>
              <a:spcBef>
                <a:spcPts val="300"/>
              </a:spcBef>
              <a:buFont typeface="Arial"/>
              <a:buChar char="•"/>
            </a:pPr>
            <a:r>
              <a:rPr sz="900" b="0" i="0">
                <a:solidFill>
                  <a:srgbClr val="1E1A14"/>
                </a:solidFill>
                <a:latin typeface="Calibri"/>
              </a:rPr>
              <a:t>AI deployment is facing a critical bottleneck due to unreliable electricity supply.</a:t>
            </a:r>
            <a:r>
              <a:rPr sz="900" b="0" i="0">
                <a:solidFill>
                  <a:srgbClr val="615D56"/>
                </a:solidFill>
                <a:latin typeface="Calibri"/>
              </a:rPr>
              <a:t> — “AI's rapid expansion faces a critical bottleneck: reliable electricity.”</a:t>
            </a:r>
          </a:p>
          <a:p>
            <a:pPr algn="l" marL="182880" indent="-182880">
              <a:lnSpc>
                <a:spcPct val="100000"/>
              </a:lnSpc>
              <a:spcBef>
                <a:spcPts val="300"/>
              </a:spcBef>
              <a:buFont typeface="Arial"/>
              <a:buChar char="•"/>
            </a:pPr>
            <a:r>
              <a:rPr sz="900" b="0" i="0">
                <a:solidFill>
                  <a:srgbClr val="1E1A14"/>
                </a:solidFill>
                <a:latin typeface="Calibri"/>
              </a:rPr>
              <a:t>Data centers can be built in years, but grid expansion takes a decade or more, creating a timing mismatch.</a:t>
            </a:r>
            <a:r>
              <a:rPr sz="900" b="0" i="0">
                <a:solidFill>
                  <a:srgbClr val="615D56"/>
                </a:solidFill>
                <a:latin typeface="Calibri"/>
              </a:rPr>
              <a:t> — “Data centers can be financed and built in years. The grids meant to power them often take a decade or more to expand.”</a:t>
            </a:r>
          </a:p>
          <a:p>
            <a:pPr algn="l" marL="182880" indent="-182880">
              <a:lnSpc>
                <a:spcPct val="100000"/>
              </a:lnSpc>
              <a:spcBef>
                <a:spcPts val="300"/>
              </a:spcBef>
              <a:buFont typeface="Arial"/>
              <a:buChar char="•"/>
            </a:pPr>
            <a:r>
              <a:rPr sz="900" b="0" i="0">
                <a:solidFill>
                  <a:srgbClr val="1E1A14"/>
                </a:solidFill>
                <a:latin typeface="Calibri"/>
              </a:rPr>
              <a:t>More than 2,500 gigawatts of renewable, storage, and data center projects are in global grid connection queues.</a:t>
            </a:r>
            <a:r>
              <a:rPr sz="900" b="0" i="0">
                <a:solidFill>
                  <a:srgbClr val="615D56"/>
                </a:solidFill>
                <a:latin typeface="Calibri"/>
              </a:rPr>
              <a:t> — “More than 2,500 gigawatts of projects spanning renewables, storage and large new loads such as data centers sit in grid connection queues worldwide.”</a:t>
            </a:r>
          </a:p>
          <a:p>
            <a:pPr algn="l" marL="182880" indent="-182880">
              <a:lnSpc>
                <a:spcPct val="100000"/>
              </a:lnSpc>
              <a:spcBef>
                <a:spcPts val="300"/>
              </a:spcBef>
              <a:buFont typeface="Arial"/>
              <a:buChar char="•"/>
            </a:pPr>
            <a:r>
              <a:rPr sz="900" b="0" i="0">
                <a:solidFill>
                  <a:srgbClr val="1E1A14"/>
                </a:solidFill>
                <a:latin typeface="Calibri"/>
              </a:rPr>
              <a:t>In Texas, nearly 90% of large-load interconnection requests are from data centers.</a:t>
            </a:r>
            <a:r>
              <a:rPr sz="900" b="0" i="0">
                <a:solidFill>
                  <a:srgbClr val="615D56"/>
                </a:solidFill>
                <a:latin typeface="Calibri"/>
              </a:rPr>
              <a:t> — “ERCOT tracks more than 438 gigawatts of large-load interconnection requests, nearly 90 percent from data centers.”</a:t>
            </a:r>
          </a:p>
          <a:p>
            <a:pPr algn="l" marL="182880" indent="-182880">
              <a:lnSpc>
                <a:spcPct val="100000"/>
              </a:lnSpc>
              <a:spcBef>
                <a:spcPts val="300"/>
              </a:spcBef>
              <a:buFont typeface="Arial"/>
              <a:buChar char="•"/>
            </a:pPr>
            <a:r>
              <a:rPr sz="900" b="0" i="0">
                <a:solidFill>
                  <a:srgbClr val="1E1A14"/>
                </a:solidFill>
                <a:latin typeface="Calibri"/>
              </a:rPr>
              <a:t>Hyperscalers are investing in direct firm capacity via nuclear or gas-fired power to bypass public grid queues.</a:t>
            </a:r>
            <a:r>
              <a:rPr sz="900" b="0" i="0">
                <a:solidFill>
                  <a:srgbClr val="615D56"/>
                </a:solidFill>
                <a:latin typeface="Calibri"/>
              </a:rPr>
              <a:t> — “Microsoft, Google, and Amazon have structured long-term agreements for nuclear or gas-fired power to ensure firm capacity.”</a:t>
            </a:r>
          </a:p>
          <a:p>
            <a:pPr algn="l" marL="182880" indent="-182880">
              <a:lnSpc>
                <a:spcPct val="100000"/>
              </a:lnSpc>
              <a:spcBef>
                <a:spcPts val="300"/>
              </a:spcBef>
              <a:spcAft>
                <a:spcPts val="1200"/>
              </a:spcAft>
              <a:buFont typeface="Arial"/>
              <a:buChar char="•"/>
            </a:pPr>
            <a:r>
              <a:rPr sz="900" b="0" i="0">
                <a:solidFill>
                  <a:srgbClr val="1E1A14"/>
                </a:solidFill>
                <a:latin typeface="Calibri"/>
              </a:rPr>
              <a:t>Regulators are tightening rules to require justification for large-load interconnection treatments.</a:t>
            </a:r>
            <a:r>
              <a:rPr sz="900" b="0" i="0">
                <a:solidFill>
                  <a:srgbClr val="615D56"/>
                </a:solidFill>
                <a:latin typeface="Calibri"/>
              </a:rPr>
              <a:t> — “FERC's June 2026 show-cause orders require grid operators to justify treatment of large loads above 50 megawatts.”</a:t>
            </a:r>
          </a:p>
        </p:txBody>
      </p:sp>
      <p:sp>
        <p:nvSpPr>
          <p:cNvPr id="3" name="Rectangle 2"/>
          <p:cNvSpPr/>
          <p:nvPr/>
        </p:nvSpPr>
        <p:spPr>
          <a:xfrm>
            <a:off x="1783080" y="4796673"/>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254496"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The Wall Street Journal</a:t>
            </a:r>
          </a:p>
          <a:p>
            <a:pPr algn="l">
              <a:lnSpc>
                <a:spcPct val="100000"/>
              </a:lnSpc>
              <a:spcAft>
                <a:spcPts val="600"/>
              </a:spcAft>
              <a:buNone/>
            </a:pPr>
            <a:r>
              <a:rPr sz="700" b="0" i="0">
                <a:solidFill>
                  <a:srgbClr val="615D56"/>
                </a:solidFill>
                <a:latin typeface="Calibri"/>
              </a:rPr>
              <a:t>AIvsDOTCOM.docx</a:t>
            </a:r>
          </a:p>
          <a:p>
            <a:pPr algn="l">
              <a:lnSpc>
                <a:spcPct val="100000"/>
              </a:lnSpc>
              <a:spcAft>
                <a:spcPts val="600"/>
              </a:spcAft>
              <a:buNone/>
            </a:pPr>
            <a:r>
              <a:rPr sz="950" b="0" i="0">
                <a:solidFill>
                  <a:srgbClr val="615D56"/>
                </a:solidFill>
                <a:latin typeface="Calibri"/>
              </a:rPr>
              <a:t>The AI market is structurally distinct from the dot-com era due to its capital intensity, infrastructure dependence, geopolitical significance, and focus on monetization and earnings, leading to longer cycles, lower bankruptcy risk, and a shift in value creation from labor to capital and infrastructure.</a:t>
            </a:r>
          </a:p>
          <a:p>
            <a:pPr algn="l" marL="182880" indent="-182880">
              <a:lnSpc>
                <a:spcPct val="100000"/>
              </a:lnSpc>
              <a:spcBef>
                <a:spcPts val="300"/>
              </a:spcBef>
              <a:buFont typeface="Arial"/>
              <a:buChar char="•"/>
            </a:pPr>
            <a:r>
              <a:rPr sz="900" b="0" i="0">
                <a:solidFill>
                  <a:srgbClr val="1E1A14"/>
                </a:solidFill>
                <a:latin typeface="Calibri"/>
              </a:rPr>
              <a:t>AI is built on mature infrastructure, reducing commercialization risk compared to the dot-com era.</a:t>
            </a:r>
            <a:r>
              <a:rPr sz="900" b="0" i="0">
                <a:solidFill>
                  <a:srgbClr val="615D56"/>
                </a:solidFill>
                <a:latin typeface="Calibri"/>
              </a:rPr>
              <a:t> — “AI sits on top of hyperscale cloud, global fiber, smartphones, enterprise software, payments, and identity systems.”</a:t>
            </a:r>
          </a:p>
          <a:p>
            <a:pPr algn="l" marL="182880" indent="-182880">
              <a:lnSpc>
                <a:spcPct val="100000"/>
              </a:lnSpc>
              <a:spcBef>
                <a:spcPts val="300"/>
              </a:spcBef>
              <a:buFont typeface="Arial"/>
              <a:buChar char="•"/>
            </a:pPr>
            <a:r>
              <a:rPr sz="900" b="0" i="0">
                <a:solidFill>
                  <a:srgbClr val="1E1A14"/>
                </a:solidFill>
                <a:latin typeface="Calibri"/>
              </a:rPr>
              <a:t>AI is extraordinarily capital intensive, resembling railroads or electrification in scale and cost.</a:t>
            </a:r>
            <a:r>
              <a:rPr sz="900" b="0" i="0">
                <a:solidFill>
                  <a:srgbClr val="615D56"/>
                </a:solidFill>
                <a:latin typeface="Calibri"/>
              </a:rPr>
              <a:t> — “Requires GPUs, power plants, cooling, real estate, transmission lines; annual capex by hyperscalers is in hundreds of billions.”</a:t>
            </a:r>
          </a:p>
          <a:p>
            <a:pPr algn="l" marL="182880" indent="-182880">
              <a:lnSpc>
                <a:spcPct val="100000"/>
              </a:lnSpc>
              <a:spcBef>
                <a:spcPts val="300"/>
              </a:spcBef>
              <a:buFont typeface="Arial"/>
              <a:buChar char="•"/>
            </a:pPr>
            <a:r>
              <a:rPr sz="900" b="0" i="0">
                <a:solidFill>
                  <a:srgbClr val="1E1A14"/>
                </a:solidFill>
                <a:latin typeface="Calibri"/>
              </a:rPr>
              <a:t>AI is financed by existing businesses' operating cash flow, not future revenue projections.</a:t>
            </a:r>
            <a:r>
              <a:rPr sz="900" b="0" i="0">
                <a:solidFill>
                  <a:srgbClr val="615D56"/>
                </a:solidFill>
                <a:latin typeface="Calibri"/>
              </a:rPr>
              <a:t> — “Microsoft funds AI via Windows, Office, Azure; Amazon via AWS; Google via Search; NVIDIA via chip profits.”</a:t>
            </a:r>
          </a:p>
          <a:p>
            <a:pPr algn="l" marL="182880" indent="-182880">
              <a:lnSpc>
                <a:spcPct val="100000"/>
              </a:lnSpc>
              <a:spcBef>
                <a:spcPts val="300"/>
              </a:spcBef>
              <a:buFont typeface="Arial"/>
              <a:buChar char="•"/>
            </a:pPr>
            <a:r>
              <a:rPr sz="900" b="0" i="0">
                <a:solidFill>
                  <a:srgbClr val="1E1A14"/>
                </a:solidFill>
                <a:latin typeface="Calibri"/>
              </a:rPr>
              <a:t>Passive investing amplifies AI market momentum through a feedback loop of price, weight, and inflows.</a:t>
            </a:r>
            <a:r>
              <a:rPr sz="900" b="0" i="0">
                <a:solidFill>
                  <a:srgbClr val="615D56"/>
                </a:solidFill>
                <a:latin typeface="Calibri"/>
              </a:rPr>
              <a:t> — “Higher prices → higher index weight → larger passive inflows → higher prices.”</a:t>
            </a:r>
          </a:p>
          <a:p>
            <a:pPr algn="l" marL="182880" indent="-182880">
              <a:lnSpc>
                <a:spcPct val="100000"/>
              </a:lnSpc>
              <a:spcBef>
                <a:spcPts val="300"/>
              </a:spcBef>
              <a:buFont typeface="Arial"/>
              <a:buChar char="•"/>
            </a:pPr>
            <a:r>
              <a:rPr sz="900" b="0" i="0">
                <a:solidFill>
                  <a:srgbClr val="1E1A14"/>
                </a:solidFill>
                <a:latin typeface="Calibri"/>
              </a:rPr>
              <a:t>AI has significant geopolitical sponsorship, driven by military, intelligence, and industrial policy.</a:t>
            </a:r>
            <a:r>
              <a:rPr sz="900" b="0" i="0">
                <a:solidFill>
                  <a:srgbClr val="615D56"/>
                </a:solidFill>
                <a:latin typeface="Calibri"/>
              </a:rPr>
              <a:t> — “U.S. and China regard AI leadership as strategically important, making investment less sensitive to business cycles.”</a:t>
            </a:r>
          </a:p>
          <a:p>
            <a:pPr algn="l" marL="182880" indent="-182880">
              <a:lnSpc>
                <a:spcPct val="100000"/>
              </a:lnSpc>
              <a:spcBef>
                <a:spcPts val="300"/>
              </a:spcBef>
              <a:buFont typeface="Arial"/>
              <a:buChar char="•"/>
            </a:pPr>
            <a:r>
              <a:rPr sz="900" b="0" i="0">
                <a:solidFill>
                  <a:srgbClr val="1E1A14"/>
                </a:solidFill>
                <a:latin typeface="Calibri"/>
              </a:rPr>
              <a:t>Semiconductor supply is the bottleneck for AI, creating scarcity and pricing power.</a:t>
            </a:r>
            <a:r>
              <a:rPr sz="900" b="0" i="0">
                <a:solidFill>
                  <a:srgbClr val="615D56"/>
                </a:solidFill>
                <a:latin typeface="Calibri"/>
              </a:rPr>
              <a:t> — “Requires advanced lithography, HBM memory, GPUs, electricity; industries have high entry barriers.”</a:t>
            </a:r>
          </a:p>
          <a:p>
            <a:pPr algn="l" marL="182880" indent="-182880">
              <a:lnSpc>
                <a:spcPct val="100000"/>
              </a:lnSpc>
              <a:spcBef>
                <a:spcPts val="300"/>
              </a:spcBef>
              <a:buFont typeface="Arial"/>
              <a:buChar char="•"/>
            </a:pPr>
            <a:r>
              <a:rPr sz="900" b="0" i="0">
                <a:solidFill>
                  <a:srgbClr val="1E1A14"/>
                </a:solidFill>
                <a:latin typeface="Calibri"/>
              </a:rPr>
              <a:t>Private markets absorb speculation, delaying public listings and reducing retail exposure.</a:t>
            </a:r>
            <a:r>
              <a:rPr sz="900" b="0" i="0">
                <a:solidFill>
                  <a:srgbClr val="615D56"/>
                </a:solidFill>
                <a:latin typeface="Calibri"/>
              </a:rPr>
              <a:t> — “OpenAI and Anthropic reached massive valuations before public listings.”</a:t>
            </a:r>
          </a:p>
          <a:p>
            <a:pPr algn="l" marL="182880" indent="-182880">
              <a:lnSpc>
                <a:spcPct val="100000"/>
              </a:lnSpc>
              <a:spcBef>
                <a:spcPts val="300"/>
              </a:spcBef>
              <a:buFont typeface="Arial"/>
              <a:buChar char="•"/>
            </a:pPr>
            <a:r>
              <a:rPr sz="900" b="0" i="0">
                <a:solidFill>
                  <a:srgbClr val="1E1A14"/>
                </a:solidFill>
                <a:latin typeface="Calibri"/>
              </a:rPr>
              <a:t>Higher interest rates have not deterred AI investment, suggesting stronger expected returns.</a:t>
            </a:r>
            <a:r>
              <a:rPr sz="900" b="0" i="0">
                <a:solidFill>
                  <a:srgbClr val="615D56"/>
                </a:solidFill>
                <a:latin typeface="Calibri"/>
              </a:rPr>
              <a:t> — “AI investment survived despite materially higher policy rates than post-GFC era.”</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83080" y="1106424"/>
            <a:ext cx="4151376" cy="4690872"/>
          </a:xfrm>
          <a:prstGeom prst="rect">
            <a:avLst/>
          </a:prstGeom>
          <a:noFill/>
        </p:spPr>
        <p:txBody>
          <a:bodyPr wrap="square" anchor="t" lIns="0" rIns="0" tIns="0" bIns="0"/>
          <a:lstStyle/>
          <a:p>
            <a:pPr algn="l" marL="182880" indent="-182880">
              <a:lnSpc>
                <a:spcPct val="100000"/>
              </a:lnSpc>
              <a:buFont typeface="Arial"/>
              <a:buChar char="•"/>
            </a:pPr>
            <a:r>
              <a:rPr sz="900" b="0" i="0">
                <a:solidFill>
                  <a:srgbClr val="1E1A14"/>
                </a:solidFill>
                <a:latin typeface="Calibri"/>
              </a:rPr>
              <a:t>AI leads to narrower market leadership and lower bankruptcy risk due to strong balance sheets.</a:t>
            </a:r>
            <a:r>
              <a:rPr sz="900" b="0" i="0">
                <a:solidFill>
                  <a:srgbClr val="615D56"/>
                </a:solidFill>
                <a:latin typeface="Calibri"/>
              </a:rPr>
              <a:t> — “Largest AI firms have among the strongest balance sheets in history.”</a:t>
            </a:r>
          </a:p>
          <a:p>
            <a:pPr algn="l" marL="182880" indent="-182880">
              <a:lnSpc>
                <a:spcPct val="100000"/>
              </a:lnSpc>
              <a:spcBef>
                <a:spcPts val="300"/>
              </a:spcBef>
              <a:buFont typeface="Arial"/>
              <a:buChar char="•"/>
            </a:pPr>
            <a:r>
              <a:rPr sz="900" b="0" i="0">
                <a:solidFill>
                  <a:srgbClr val="1E1A14"/>
                </a:solidFill>
                <a:latin typeface="Calibri"/>
              </a:rPr>
              <a:t>AI cycles are longer and corrections more likely than collapses due to cash-flow financing.</a:t>
            </a:r>
            <a:r>
              <a:rPr sz="900" b="0" i="0">
                <a:solidFill>
                  <a:srgbClr val="615D56"/>
                </a:solidFill>
                <a:latin typeface="Calibri"/>
              </a:rPr>
              <a:t> — “Downside likely involves multiple compression, not mass bankruptcies.”</a:t>
            </a:r>
          </a:p>
          <a:p>
            <a:pPr algn="l" marL="182880" indent="-182880">
              <a:lnSpc>
                <a:spcPct val="100000"/>
              </a:lnSpc>
              <a:spcBef>
                <a:spcPts val="300"/>
              </a:spcBef>
              <a:buFont typeface="Arial"/>
              <a:buChar char="•"/>
            </a:pPr>
            <a:r>
              <a:rPr sz="900" b="0" i="0">
                <a:solidFill>
                  <a:srgbClr val="1E1A14"/>
                </a:solidFill>
                <a:latin typeface="Calibri"/>
              </a:rPr>
              <a:t>CapEx, not IPOs, is the leading indicator of AI investment activity.</a:t>
            </a:r>
            <a:r>
              <a:rPr sz="900" b="0" i="0">
                <a:solidFill>
                  <a:srgbClr val="615D56"/>
                </a:solidFill>
                <a:latin typeface="Calibri"/>
              </a:rPr>
              <a:t> — “Hyperscaler capex, GPU orders, data-center occupancy, electricity demand are key indicators.”</a:t>
            </a:r>
          </a:p>
          <a:p>
            <a:pPr algn="l" marL="182880" indent="-182880">
              <a:lnSpc>
                <a:spcPct val="100000"/>
              </a:lnSpc>
              <a:spcBef>
                <a:spcPts val="300"/>
              </a:spcBef>
              <a:buFont typeface="Arial"/>
              <a:buChar char="•"/>
            </a:pPr>
            <a:r>
              <a:rPr sz="900" b="0" i="0">
                <a:solidFill>
                  <a:srgbClr val="1E1A14"/>
                </a:solidFill>
                <a:latin typeface="Calibri"/>
              </a:rPr>
              <a:t>AI valuation is increasingly earnings-sensitive, rewarding monetization and cash flow.</a:t>
            </a:r>
            <a:r>
              <a:rPr sz="900" b="0" i="0">
                <a:solidFill>
                  <a:srgbClr val="615D56"/>
                </a:solidFill>
                <a:latin typeface="Calibri"/>
              </a:rPr>
              <a:t> — “Market reacts sharply to AI monetization, inference demand, cloud growth, and free cash flow.”</a:t>
            </a:r>
          </a:p>
          <a:p>
            <a:pPr algn="l" marL="182880" indent="-182880">
              <a:lnSpc>
                <a:spcPct val="100000"/>
              </a:lnSpc>
              <a:spcBef>
                <a:spcPts val="300"/>
              </a:spcBef>
              <a:buFont typeface="Arial"/>
              <a:buChar char="•"/>
            </a:pPr>
            <a:r>
              <a:rPr sz="900" b="0" i="0">
                <a:solidFill>
                  <a:srgbClr val="1E1A14"/>
                </a:solidFill>
                <a:latin typeface="Calibri"/>
              </a:rPr>
              <a:t>AI reduces labor demand by automating cognitive tasks, shifting labor demand toward expertise and oversight.</a:t>
            </a:r>
            <a:r>
              <a:rPr sz="900" b="0" i="0">
                <a:solidFill>
                  <a:srgbClr val="615D56"/>
                </a:solidFill>
                <a:latin typeface="Calibri"/>
              </a:rPr>
              <a:t> — “AI performs tasks of analysts, lawyers, accountants, software developers, and customer service reps.”</a:t>
            </a:r>
          </a:p>
          <a:p>
            <a:pPr algn="l" marL="182880" indent="-182880">
              <a:lnSpc>
                <a:spcPct val="100000"/>
              </a:lnSpc>
              <a:spcBef>
                <a:spcPts val="300"/>
              </a:spcBef>
              <a:buFont typeface="Arial"/>
              <a:buChar char="•"/>
            </a:pPr>
            <a:r>
              <a:rPr sz="900" b="0" i="0">
                <a:solidFill>
                  <a:srgbClr val="1E1A14"/>
                </a:solidFill>
                <a:latin typeface="Calibri"/>
              </a:rPr>
              <a:t>AI increases productivity and corporate margins by reducing labor costs.</a:t>
            </a:r>
            <a:r>
              <a:rPr sz="900" b="0" i="0">
                <a:solidFill>
                  <a:srgbClr val="615D56"/>
                </a:solidFill>
                <a:latin typeface="Calibri"/>
              </a:rPr>
              <a:t> — “Labor is a major expense; AI enables output with slower hiring or reduced staffing.”</a:t>
            </a:r>
          </a:p>
          <a:p>
            <a:pPr algn="l" marL="182880" indent="-182880">
              <a:lnSpc>
                <a:spcPct val="100000"/>
              </a:lnSpc>
              <a:spcBef>
                <a:spcPts val="300"/>
              </a:spcBef>
              <a:buFont typeface="Arial"/>
              <a:buChar char="•"/>
            </a:pPr>
            <a:r>
              <a:rPr sz="900" b="0" i="0">
                <a:solidFill>
                  <a:srgbClr val="1E1A14"/>
                </a:solidFill>
                <a:latin typeface="Calibri"/>
              </a:rPr>
              <a:t>AI shifts employment growth to infrastructure sectors like semiconductors and data centers.</a:t>
            </a:r>
            <a:r>
              <a:rPr sz="900" b="0" i="0">
                <a:solidFill>
                  <a:srgbClr val="615D56"/>
                </a:solidFill>
                <a:latin typeface="Calibri"/>
              </a:rPr>
              <a:t> — “Employment grows in chip design, data center construction, power generation, and cooling systems.”</a:t>
            </a:r>
          </a:p>
          <a:p>
            <a:pPr algn="l" marL="182880" indent="-182880">
              <a:lnSpc>
                <a:spcPct val="100000"/>
              </a:lnSpc>
              <a:spcBef>
                <a:spcPts val="300"/>
              </a:spcBef>
              <a:buFont typeface="Arial"/>
              <a:buChar char="•"/>
            </a:pPr>
            <a:r>
              <a:rPr sz="900" b="0" i="0">
                <a:solidFill>
                  <a:srgbClr val="1E1A14"/>
                </a:solidFill>
                <a:latin typeface="Calibri"/>
              </a:rPr>
              <a:t>AI increases geographic concentration around tech hubs with capital and talent access.</a:t>
            </a:r>
            <a:r>
              <a:rPr sz="900" b="0" i="0">
                <a:solidFill>
                  <a:srgbClr val="615D56"/>
                </a:solidFill>
                <a:latin typeface="Calibri"/>
              </a:rPr>
              <a:t> — “Frontier AI employment is concentrated in San Francisco Bay Area, Seattle, and global AI hubs.”</a:t>
            </a:r>
          </a:p>
          <a:p>
            <a:pPr algn="l" marL="182880" indent="-182880">
              <a:lnSpc>
                <a:spcPct val="100000"/>
              </a:lnSpc>
              <a:spcBef>
                <a:spcPts val="300"/>
              </a:spcBef>
              <a:buFont typeface="Arial"/>
              <a:buChar char="•"/>
            </a:pPr>
            <a:r>
              <a:rPr sz="900" b="0" i="0">
                <a:solidFill>
                  <a:srgbClr val="1E1A14"/>
                </a:solidFill>
                <a:latin typeface="Calibri"/>
              </a:rPr>
              <a:t>AI changes labor demand composition toward judgment, domain expertise, and AI governance.</a:t>
            </a:r>
            <a:r>
              <a:rPr sz="900" b="0" i="0">
                <a:solidFill>
                  <a:srgbClr val="615D56"/>
                </a:solidFill>
                <a:latin typeface="Calibri"/>
              </a:rPr>
              <a:t> — “Demand shifts to roles involving oversight, integration, verification, and quality assurance.”</a:t>
            </a:r>
          </a:p>
          <a:p>
            <a:pPr algn="l" marL="182880" indent="-182880">
              <a:lnSpc>
                <a:spcPct val="100000"/>
              </a:lnSpc>
              <a:spcBef>
                <a:spcPts val="300"/>
              </a:spcBef>
              <a:buFont typeface="Arial"/>
              <a:buChar char="•"/>
            </a:pPr>
            <a:r>
              <a:rPr sz="900" b="0" i="0">
                <a:solidFill>
                  <a:srgbClr val="1E1A14"/>
                </a:solidFill>
                <a:latin typeface="Calibri"/>
              </a:rPr>
              <a:t>AI may increase the equity premium and concentrate returns among firms with infrastructure or scale.</a:t>
            </a:r>
            <a:r>
              <a:rPr sz="900" b="0" i="0">
                <a:solidFill>
                  <a:srgbClr val="615D56"/>
                </a:solidFill>
                <a:latin typeface="Calibri"/>
              </a:rPr>
              <a:t> — “Returns increasingly favor firms with compute infrastructure, scale, capital, and proprietary data.”</a:t>
            </a:r>
          </a:p>
        </p:txBody>
      </p:sp>
      <p:sp>
        <p:nvSpPr>
          <p:cNvPr id="3" name="TextBox 2"/>
          <p:cNvSpPr txBox="1"/>
          <p:nvPr/>
        </p:nvSpPr>
        <p:spPr>
          <a:xfrm>
            <a:off x="6254496" y="1106424"/>
            <a:ext cx="4151376" cy="4690872"/>
          </a:xfrm>
          <a:prstGeom prst="rect">
            <a:avLst/>
          </a:prstGeom>
          <a:noFill/>
        </p:spPr>
        <p:txBody>
          <a:bodyPr wrap="square" anchor="t" lIns="0" rIns="0" tIns="0" bIns="0"/>
          <a:lstStyle/>
          <a:p>
            <a:pPr algn="l" marL="182880" indent="-182880">
              <a:lnSpc>
                <a:spcPct val="100000"/>
              </a:lnSpc>
              <a:buFont typeface="Arial"/>
              <a:buChar char="•"/>
            </a:pPr>
            <a:r>
              <a:rPr sz="900" b="0" i="0">
                <a:solidFill>
                  <a:srgbClr val="1E1A14"/>
                </a:solidFill>
                <a:latin typeface="Calibri"/>
              </a:rPr>
              <a:t>AI infrastructure drives demand for commodities like electricity, copper, and rare earth elements.</a:t>
            </a:r>
            <a:r>
              <a:rPr sz="900" b="0" i="0">
                <a:solidFill>
                  <a:srgbClr val="615D56"/>
                </a:solidFill>
                <a:latin typeface="Calibri"/>
              </a:rPr>
              <a:t> — “AI increases demand for electricity, copper, aluminum, rare earth elements, silicon, and construction materials.”</a:t>
            </a:r>
          </a:p>
          <a:p>
            <a:pPr algn="l" marL="182880" indent="-182880">
              <a:lnSpc>
                <a:spcPct val="100000"/>
              </a:lnSpc>
              <a:spcBef>
                <a:spcPts val="300"/>
              </a:spcBef>
              <a:buFont typeface="Arial"/>
              <a:buChar char="•"/>
            </a:pPr>
            <a:r>
              <a:rPr sz="900" b="0" i="0">
                <a:solidFill>
                  <a:srgbClr val="1E1A14"/>
                </a:solidFill>
                <a:latin typeface="Calibri"/>
              </a:rPr>
              <a:t>AI investment is more sensitive to interest rates due to long-lived capital expenditures.</a:t>
            </a:r>
            <a:r>
              <a:rPr sz="900" b="0" i="0">
                <a:solidFill>
                  <a:srgbClr val="615D56"/>
                </a:solidFill>
                <a:latin typeface="Calibri"/>
              </a:rPr>
              <a:t> — “Value of AI investments is more sensitive to financing costs and discount rates.”</a:t>
            </a:r>
          </a:p>
          <a:p>
            <a:pPr algn="l" marL="182880" indent="-182880">
              <a:lnSpc>
                <a:spcPct val="100000"/>
              </a:lnSpc>
              <a:spcBef>
                <a:spcPts val="300"/>
              </a:spcBef>
              <a:buFont typeface="Arial"/>
              <a:buChar char="•"/>
            </a:pPr>
            <a:r>
              <a:rPr sz="900" b="0" i="0">
                <a:solidFill>
                  <a:srgbClr val="1E1A14"/>
                </a:solidFill>
                <a:latin typeface="Calibri"/>
              </a:rPr>
              <a:t>Private credit funds are increasingly financing AI infrastructure projects.</a:t>
            </a:r>
            <a:r>
              <a:rPr sz="900" b="0" i="0">
                <a:solidFill>
                  <a:srgbClr val="615D56"/>
                </a:solidFill>
                <a:latin typeface="Calibri"/>
              </a:rPr>
              <a:t> — “Private credit funds finance data centers, fiber, energy, and specialized infrastructure.”</a:t>
            </a:r>
          </a:p>
          <a:p>
            <a:pPr algn="l" marL="182880" indent="-182880">
              <a:lnSpc>
                <a:spcPct val="100000"/>
              </a:lnSpc>
              <a:spcBef>
                <a:spcPts val="300"/>
              </a:spcBef>
              <a:spcAft>
                <a:spcPts val="1200"/>
              </a:spcAft>
              <a:buFont typeface="Arial"/>
              <a:buChar char="•"/>
            </a:pPr>
            <a:r>
              <a:rPr sz="900" b="0" i="0">
                <a:solidFill>
                  <a:srgbClr val="1E1A14"/>
                </a:solidFill>
                <a:latin typeface="Calibri"/>
              </a:rPr>
              <a:t>AI may increase the premium earned by capital owners over labor providers.</a:t>
            </a:r>
            <a:r>
              <a:rPr sz="900" b="0" i="0">
                <a:solidFill>
                  <a:srgbClr val="615D56"/>
                </a:solidFill>
                <a:latin typeface="Calibri"/>
              </a:rPr>
              <a:t> — “AI allows firms to generate more output with modest employment growth, shifting value to capital owners.”</a:t>
            </a:r>
          </a:p>
        </p:txBody>
      </p:sp>
      <p:sp>
        <p:nvSpPr>
          <p:cNvPr id="4" name="Rectangle 3"/>
          <p:cNvSpPr/>
          <p:nvPr/>
        </p:nvSpPr>
        <p:spPr>
          <a:xfrm>
            <a:off x="6254496" y="2971236"/>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83080"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S&amp;P Global</a:t>
            </a:r>
          </a:p>
          <a:p>
            <a:pPr algn="l">
              <a:lnSpc>
                <a:spcPct val="100000"/>
              </a:lnSpc>
              <a:spcAft>
                <a:spcPts val="600"/>
              </a:spcAft>
              <a:buNone/>
            </a:pPr>
            <a:r>
              <a:rPr sz="700" b="0" i="0">
                <a:solidFill>
                  <a:srgbClr val="615D56"/>
                </a:solidFill>
                <a:latin typeface="Calibri"/>
              </a:rPr>
              <a:t>Bubble Trouble_ Lessons from the Dot-com Era _ S&amp;P Global _ S&amp;P Global.pdf</a:t>
            </a:r>
          </a:p>
          <a:p>
            <a:pPr algn="l">
              <a:lnSpc>
                <a:spcPct val="100000"/>
              </a:lnSpc>
              <a:spcAft>
                <a:spcPts val="600"/>
              </a:spcAft>
              <a:buNone/>
            </a:pPr>
            <a:r>
              <a:rPr sz="950" b="0" i="0">
                <a:solidFill>
                  <a:srgbClr val="615D56"/>
                </a:solidFill>
                <a:latin typeface="Calibri"/>
              </a:rPr>
              <a:t>The likelihood of a correction in equity prices of a similar magnitude to the dot-com era is lower now, but policymakers' ability to respond effectively—if a crash occurs—is constrained, increasing the risk of larger, more widespread output losses.</a:t>
            </a:r>
          </a:p>
          <a:p>
            <a:pPr algn="l" marL="182880" indent="-182880">
              <a:lnSpc>
                <a:spcPct val="100000"/>
              </a:lnSpc>
              <a:spcBef>
                <a:spcPts val="300"/>
              </a:spcBef>
              <a:buFont typeface="Arial"/>
              <a:buChar char="•"/>
            </a:pPr>
            <a:r>
              <a:rPr sz="900" b="0" i="0">
                <a:solidFill>
                  <a:srgbClr val="1E1A14"/>
                </a:solidFill>
                <a:latin typeface="Calibri"/>
              </a:rPr>
              <a:t>The US experienced a sharp halt in growth after the dot-com correction, with real GDP growth grinding to a stop from mid-2000, though a technical recession was narrowly avoided.</a:t>
            </a:r>
            <a:r>
              <a:rPr sz="900" b="0" i="0">
                <a:solidFill>
                  <a:srgbClr val="615D56"/>
                </a:solidFill>
                <a:latin typeface="Calibri"/>
              </a:rPr>
              <a:t> — “From mid-1990s to mid-2000, US growth was exceptionally strong; from mid-2000, real GDP growth ground to a halt.”</a:t>
            </a:r>
          </a:p>
          <a:p>
            <a:pPr algn="l" marL="182880" indent="-182880">
              <a:lnSpc>
                <a:spcPct val="100000"/>
              </a:lnSpc>
              <a:spcBef>
                <a:spcPts val="300"/>
              </a:spcBef>
              <a:buFont typeface="Arial"/>
              <a:buChar char="•"/>
            </a:pPr>
            <a:r>
              <a:rPr sz="900" b="0" i="0">
                <a:solidFill>
                  <a:srgbClr val="1E1A14"/>
                </a:solidFill>
                <a:latin typeface="Calibri"/>
              </a:rPr>
              <a:t>The US GDP contraction during the dot-com correction was modest—only 0.3% from peak to trough—compared to a 4% drop in the GFC.</a:t>
            </a:r>
            <a:r>
              <a:rPr sz="900" b="0" i="0">
                <a:solidFill>
                  <a:srgbClr val="615D56"/>
                </a:solidFill>
                <a:latin typeface="Calibri"/>
              </a:rPr>
              <a:t> — “US real GDP fell by 0.3% from peak to trough; GFC drop was 4%.”</a:t>
            </a:r>
          </a:p>
          <a:p>
            <a:pPr algn="l" marL="182880" indent="-182880">
              <a:lnSpc>
                <a:spcPct val="100000"/>
              </a:lnSpc>
              <a:spcBef>
                <a:spcPts val="300"/>
              </a:spcBef>
              <a:buFont typeface="Arial"/>
              <a:buChar char="•"/>
            </a:pPr>
            <a:r>
              <a:rPr sz="900" b="0" i="0">
                <a:solidFill>
                  <a:srgbClr val="1E1A14"/>
                </a:solidFill>
                <a:latin typeface="Calibri"/>
              </a:rPr>
              <a:t>Private consumption remained resilient during the dot-com correction, growing at 2.5% annually in 2001–02, unlike the 0.6% contraction seen in 2008–09.</a:t>
            </a:r>
            <a:r>
              <a:rPr sz="900" b="0" i="0">
                <a:solidFill>
                  <a:srgbClr val="615D56"/>
                </a:solidFill>
                <a:latin typeface="Calibri"/>
              </a:rPr>
              <a:t> — “Annual real growth in private consumption averaged 2.5% in 2001–02.”</a:t>
            </a:r>
          </a:p>
          <a:p>
            <a:pPr algn="l" marL="182880" indent="-182880">
              <a:lnSpc>
                <a:spcPct val="100000"/>
              </a:lnSpc>
              <a:spcBef>
                <a:spcPts val="300"/>
              </a:spcBef>
              <a:buFont typeface="Arial"/>
              <a:buChar char="•"/>
            </a:pPr>
            <a:r>
              <a:rPr sz="900" b="0" i="0">
                <a:solidFill>
                  <a:srgbClr val="1E1A14"/>
                </a:solidFill>
                <a:latin typeface="Calibri"/>
              </a:rPr>
              <a:t>US exports declined by 12% in real terms from peak to trough, similar to the GFC’s 14% drop, but recovery took longer—13 quarters vs. 9 quarters post-GFC.</a:t>
            </a:r>
            <a:r>
              <a:rPr sz="900" b="0" i="0">
                <a:solidFill>
                  <a:srgbClr val="615D56"/>
                </a:solidFill>
                <a:latin typeface="Calibri"/>
              </a:rPr>
              <a:t> — “US exports dropped by 12% in real terms; recovery took 13 quarters.”</a:t>
            </a:r>
          </a:p>
          <a:p>
            <a:pPr algn="l" marL="182880" indent="-182880">
              <a:lnSpc>
                <a:spcPct val="100000"/>
              </a:lnSpc>
              <a:spcBef>
                <a:spcPts val="300"/>
              </a:spcBef>
              <a:buFont typeface="Arial"/>
              <a:buChar char="•"/>
            </a:pPr>
            <a:r>
              <a:rPr sz="900" b="0" i="0">
                <a:solidFill>
                  <a:srgbClr val="1E1A14"/>
                </a:solidFill>
                <a:latin typeface="Calibri"/>
              </a:rPr>
              <a:t>Monetary and fiscal policy responses helped limit damage, with the Fed cutting rates from near 7% to near 1%, and the US running a primary budget surplus over 5% of GDP in 2000.</a:t>
            </a:r>
            <a:r>
              <a:rPr sz="900" b="0" i="0">
                <a:solidFill>
                  <a:srgbClr val="615D56"/>
                </a:solidFill>
                <a:latin typeface="Calibri"/>
              </a:rPr>
              <a:t> — “Fed funds rate peaked at near 7% and fell to near 1%; primary budget surplus over 5% of GDP in 2000.”</a:t>
            </a:r>
          </a:p>
          <a:p>
            <a:pPr algn="l" marL="182880" indent="-182880">
              <a:lnSpc>
                <a:spcPct val="100000"/>
              </a:lnSpc>
              <a:spcBef>
                <a:spcPts val="300"/>
              </a:spcBef>
              <a:spcAft>
                <a:spcPts val="1200"/>
              </a:spcAft>
              <a:buFont typeface="Arial"/>
              <a:buChar char="•"/>
            </a:pPr>
            <a:r>
              <a:rPr sz="900" b="0" i="0">
                <a:solidFill>
                  <a:srgbClr val="1E1A14"/>
                </a:solidFill>
                <a:latin typeface="Calibri"/>
              </a:rPr>
              <a:t>Global GDP growth slowed to 1.7% in 2001, but recovery was swift, with growth remaining positive in Q1–Q3 2001 and rebounding quickly.</a:t>
            </a:r>
            <a:r>
              <a:rPr sz="900" b="0" i="0">
                <a:solidFill>
                  <a:srgbClr val="615D56"/>
                </a:solidFill>
                <a:latin typeface="Calibri"/>
              </a:rPr>
              <a:t> — “Global real GDP growth slowed to 1.7% in 2001; growth remained positive in Q1–Q3.”</a:t>
            </a:r>
          </a:p>
        </p:txBody>
      </p:sp>
      <p:sp>
        <p:nvSpPr>
          <p:cNvPr id="3" name="Rectangle 2"/>
          <p:cNvSpPr/>
          <p:nvPr/>
        </p:nvSpPr>
        <p:spPr>
          <a:xfrm>
            <a:off x="1783080" y="5223003"/>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254496"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Tomasz Tunguz</a:t>
            </a:r>
          </a:p>
          <a:p>
            <a:pPr algn="l">
              <a:lnSpc>
                <a:spcPct val="100000"/>
              </a:lnSpc>
              <a:spcAft>
                <a:spcPts val="600"/>
              </a:spcAft>
              <a:buNone/>
            </a:pPr>
            <a:r>
              <a:rPr sz="700" b="0" i="0">
                <a:solidFill>
                  <a:srgbClr val="615D56"/>
                </a:solidFill>
                <a:latin typeface="Calibri"/>
              </a:rPr>
              <a:t>Circular Financing_ Does Nvidia's $110B Bet Echo the Telecom Bubble_ _ Tomasz Tunguz.pdf</a:t>
            </a:r>
          </a:p>
          <a:p>
            <a:pPr algn="l">
              <a:lnSpc>
                <a:spcPct val="100000"/>
              </a:lnSpc>
              <a:spcAft>
                <a:spcPts val="600"/>
              </a:spcAft>
              <a:buNone/>
            </a:pPr>
            <a:r>
              <a:rPr sz="950" b="0" i="0">
                <a:solidFill>
                  <a:srgbClr val="615D56"/>
                </a:solidFill>
                <a:latin typeface="Calibri"/>
              </a:rPr>
              <a:t>Nvidia's $110 billion vendor financing strategy shares structural similarities with Lucent's telecom bubble playbook, raising concerns about overexposure, customer concentration, and depreciation risks, though current fundamentals and cash flows differ significantly from the 2000 telecom collapse.</a:t>
            </a:r>
          </a:p>
          <a:p>
            <a:pPr algn="l" marL="182880" indent="-182880">
              <a:lnSpc>
                <a:spcPct val="100000"/>
              </a:lnSpc>
              <a:spcBef>
                <a:spcPts val="300"/>
              </a:spcBef>
              <a:buFont typeface="Arial"/>
              <a:buChar char="•"/>
            </a:pPr>
            <a:r>
              <a:rPr sz="900" b="0" i="0">
                <a:solidFill>
                  <a:srgbClr val="1E1A14"/>
                </a:solidFill>
                <a:latin typeface="Calibri"/>
              </a:rPr>
              <a:t>Nvidia's vendor financing strategy, totaling $110 billion in direct investments and $15+ billion in GPU-backed debt, mirrors Lucent's telecom bubble-era financing model.</a:t>
            </a:r>
            <a:r>
              <a:rPr sz="900" b="0" i="0">
                <a:solidFill>
                  <a:srgbClr val="615D56"/>
                </a:solidFill>
                <a:latin typeface="Calibri"/>
              </a:rPr>
              <a:t> — “Nvidia’s vendor financing totals $110 billion in direct investments plus another $15+ billion in GPU-backed debt.”</a:t>
            </a:r>
          </a:p>
          <a:p>
            <a:pPr algn="l" marL="182880" indent="-182880">
              <a:lnSpc>
                <a:spcPct val="100000"/>
              </a:lnSpc>
              <a:spcBef>
                <a:spcPts val="300"/>
              </a:spcBef>
              <a:buFont typeface="Arial"/>
              <a:buChar char="•"/>
            </a:pPr>
            <a:r>
              <a:rPr sz="900" b="0" i="0">
                <a:solidFill>
                  <a:srgbClr val="1E1A14"/>
                </a:solidFill>
                <a:latin typeface="Calibri"/>
              </a:rPr>
              <a:t>Nvidia's customer base is more concentrated than Lucent's, with 39% of revenue from just two customers compared to Lucent's 23% from top two customers.</a:t>
            </a:r>
            <a:r>
              <a:rPr sz="900" b="0" i="0">
                <a:solidFill>
                  <a:srgbClr val="615D56"/>
                </a:solidFill>
                <a:latin typeface="Calibri"/>
              </a:rPr>
              <a:t> — “Nvidia has 39% of revenue from just 2 customers &amp; 46% from 4 customers, nearly double Lucent’s concentration.”</a:t>
            </a:r>
          </a:p>
          <a:p>
            <a:pPr algn="l" marL="182880" indent="-182880">
              <a:lnSpc>
                <a:spcPct val="100000"/>
              </a:lnSpc>
              <a:spcBef>
                <a:spcPts val="300"/>
              </a:spcBef>
              <a:buFont typeface="Arial"/>
              <a:buChar char="•"/>
            </a:pPr>
            <a:r>
              <a:rPr sz="900" b="0" i="0">
                <a:solidFill>
                  <a:srgbClr val="1E1A14"/>
                </a:solidFill>
                <a:latin typeface="Calibri"/>
              </a:rPr>
              <a:t>GPU-backed debt carries higher interest rates (~14%) than investment-grade corporate debt and relies on the assumption that GPUs will retain value over 4-6 years.</a:t>
            </a:r>
            <a:r>
              <a:rPr sz="900" b="0" i="0">
                <a:solidFill>
                  <a:srgbClr val="615D56"/>
                </a:solidFill>
                <a:latin typeface="Calibri"/>
              </a:rPr>
              <a:t> — “GPU-backed loans carry ~14% interest rates, triple investment-grade corporate debt.”</a:t>
            </a:r>
          </a:p>
          <a:p>
            <a:pPr algn="l" marL="182880" indent="-182880">
              <a:lnSpc>
                <a:spcPct val="100000"/>
              </a:lnSpc>
              <a:spcBef>
                <a:spcPts val="300"/>
              </a:spcBef>
              <a:buFont typeface="Arial"/>
              <a:buChar char="•"/>
            </a:pPr>
            <a:r>
              <a:rPr sz="900" b="0" i="0">
                <a:solidFill>
                  <a:srgbClr val="1E1A14"/>
                </a:solidFill>
                <a:latin typeface="Calibri"/>
              </a:rPr>
              <a:t>Actual GPU lifespan in data centers is only 1-3 years, but companies extend depreciation schedules to 5-6 years, creating a mismatch between reality and accounting policies.</a:t>
            </a:r>
            <a:r>
              <a:rPr sz="900" b="0" i="0">
                <a:solidFill>
                  <a:srgbClr val="615D56"/>
                </a:solidFill>
                <a:latin typeface="Calibri"/>
              </a:rPr>
              <a:t> — “GPUs at 60-70% utilization survive 1-2 years, with 3 years maximum; Meta reports 9% annual GPU failure rates.”</a:t>
            </a:r>
          </a:p>
          <a:p>
            <a:pPr algn="l" marL="182880" indent="-182880">
              <a:lnSpc>
                <a:spcPct val="100000"/>
              </a:lnSpc>
              <a:spcBef>
                <a:spcPts val="300"/>
              </a:spcBef>
              <a:buFont typeface="Arial"/>
              <a:buChar char="•"/>
            </a:pPr>
            <a:r>
              <a:rPr sz="900" b="0" i="0">
                <a:solidFill>
                  <a:srgbClr val="1E1A14"/>
                </a:solidFill>
                <a:latin typeface="Calibri"/>
              </a:rPr>
              <a:t>Hyperscalers are building custom AI chips (e.g., Microsoft’s Maia, Google’s TPUs), threatening Nvidia’s dominance and reducing the value of GPU collateral in financing.</a:t>
            </a:r>
            <a:r>
              <a:rPr sz="900" b="0" i="0">
                <a:solidFill>
                  <a:srgbClr val="615D56"/>
                </a:solidFill>
                <a:latin typeface="Calibri"/>
              </a:rPr>
              <a:t> — “Microsoft aims to use 'mainly Microsoft silicon' in data centers; Google deploys TPUs, Amazon builds Trainium.”</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83080" y="1106424"/>
            <a:ext cx="4151376" cy="4690872"/>
          </a:xfrm>
          <a:prstGeom prst="rect">
            <a:avLst/>
          </a:prstGeom>
          <a:noFill/>
        </p:spPr>
        <p:txBody>
          <a:bodyPr wrap="square" anchor="t" lIns="0" rIns="0" tIns="0" bIns="0"/>
          <a:lstStyle/>
          <a:p>
            <a:pPr algn="l" marL="182880" indent="-182880">
              <a:lnSpc>
                <a:spcPct val="100000"/>
              </a:lnSpc>
              <a:spcAft>
                <a:spcPts val="1200"/>
              </a:spcAft>
              <a:buFont typeface="Arial"/>
              <a:buChar char="•"/>
            </a:pPr>
            <a:r>
              <a:rPr sz="900" b="0" i="0">
                <a:solidFill>
                  <a:srgbClr val="1E1A14"/>
                </a:solidFill>
                <a:latin typeface="Calibri"/>
              </a:rPr>
              <a:t>Nvidia’s financing is supported by strong operating cash flow and healthy balance sheet metrics, unlike Lucent, which faced deteriorating fundamentals and accounting fraud.</a:t>
            </a:r>
            <a:r>
              <a:rPr sz="900" b="0" i="0">
                <a:solidFill>
                  <a:srgbClr val="615D56"/>
                </a:solidFill>
                <a:latin typeface="Calibri"/>
              </a:rPr>
              <a:t> — “Nvidia has $50 billion+ annual operating cash flow and $46.2 billion net cash; Lucent had cash flow lagging profitability and receivables exploded $5.4 billion.”</a:t>
            </a:r>
          </a:p>
        </p:txBody>
      </p:sp>
      <p:sp>
        <p:nvSpPr>
          <p:cNvPr id="3" name="Rectangle 2"/>
          <p:cNvSpPr/>
          <p:nvPr/>
        </p:nvSpPr>
        <p:spPr>
          <a:xfrm>
            <a:off x="1783080" y="1880254"/>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254496"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Quinn Emanuel Urquhart &amp; Sullivan, LLP</a:t>
            </a:r>
          </a:p>
          <a:p>
            <a:pPr algn="l">
              <a:lnSpc>
                <a:spcPct val="100000"/>
              </a:lnSpc>
              <a:spcAft>
                <a:spcPts val="600"/>
              </a:spcAft>
              <a:buNone/>
            </a:pPr>
            <a:r>
              <a:rPr sz="700" b="0" i="0">
                <a:solidFill>
                  <a:srgbClr val="615D56"/>
                </a:solidFill>
                <a:latin typeface="Calibri"/>
              </a:rPr>
              <a:t>Client Alert_ Emerging Litigation Risks in Financing AI Data Centers Boom.pdf</a:t>
            </a:r>
          </a:p>
          <a:p>
            <a:pPr algn="l">
              <a:lnSpc>
                <a:spcPct val="100000"/>
              </a:lnSpc>
              <a:spcAft>
                <a:spcPts val="600"/>
              </a:spcAft>
              <a:buNone/>
            </a:pPr>
            <a:r>
              <a:rPr sz="950" b="0" i="0">
                <a:solidFill>
                  <a:srgbClr val="615D56"/>
                </a:solidFill>
                <a:latin typeface="Calibri"/>
              </a:rPr>
              <a:t>The rapid expansion of AI data centers—driven by massive capital investment and complex, opaque financing structures—is creating a surge in litigation risks across financial, regulatory, and environmental domains, including defaults, securities fraud, valuation disputes, and investor claims over undisclosed commitments, with systemic and cross-border implications.</a:t>
            </a:r>
          </a:p>
          <a:p>
            <a:pPr algn="l" marL="182880" indent="-182880">
              <a:lnSpc>
                <a:spcPct val="100000"/>
              </a:lnSpc>
              <a:spcBef>
                <a:spcPts val="300"/>
              </a:spcBef>
              <a:buFont typeface="Arial"/>
              <a:buChar char="•"/>
            </a:pPr>
            <a:r>
              <a:rPr sz="900" b="0" i="0">
                <a:solidFill>
                  <a:srgbClr val="1E1A14"/>
                </a:solidFill>
                <a:latin typeface="Calibri"/>
              </a:rPr>
              <a:t>AI data centers will require $5.2 trillion in infrastructure investment by the end of the decade, with the majority of spending concentrated in the United States.</a:t>
            </a:r>
            <a:r>
              <a:rPr sz="900" b="0" i="0">
                <a:solidFill>
                  <a:srgbClr val="615D56"/>
                </a:solidFill>
                <a:latin typeface="Calibri"/>
              </a:rPr>
              <a:t> — “Directly stated in the source as a key financial projection.”</a:t>
            </a:r>
          </a:p>
          <a:p>
            <a:pPr algn="l" marL="182880" indent="-182880">
              <a:lnSpc>
                <a:spcPct val="100000"/>
              </a:lnSpc>
              <a:spcBef>
                <a:spcPts val="300"/>
              </a:spcBef>
              <a:buFont typeface="Arial"/>
              <a:buChar char="•"/>
            </a:pPr>
            <a:r>
              <a:rPr sz="900" b="0" i="0">
                <a:solidFill>
                  <a:srgbClr val="1E1A14"/>
                </a:solidFill>
                <a:latin typeface="Calibri"/>
              </a:rPr>
              <a:t>Technology companies are financing AI data centers through corporate bonds, private credit, and off-balance-sheet special purpose vehicles (SPVs), moving over $120 billion off their balance sheets in under two years.</a:t>
            </a:r>
            <a:r>
              <a:rPr sz="900" b="0" i="0">
                <a:solidFill>
                  <a:srgbClr val="615D56"/>
                </a:solidFill>
                <a:latin typeface="Calibri"/>
              </a:rPr>
              <a:t> — “Explicitly mentioned as a primary financing mechanism and scale of off-balance-sheet activity.”</a:t>
            </a:r>
          </a:p>
          <a:p>
            <a:pPr algn="l" marL="182880" indent="-182880">
              <a:lnSpc>
                <a:spcPct val="100000"/>
              </a:lnSpc>
              <a:spcBef>
                <a:spcPts val="300"/>
              </a:spcBef>
              <a:buFont typeface="Arial"/>
              <a:buChar char="•"/>
            </a:pPr>
            <a:r>
              <a:rPr sz="900" b="0" i="0">
                <a:solidFill>
                  <a:srgbClr val="1E1A14"/>
                </a:solidFill>
                <a:latin typeface="Calibri"/>
              </a:rPr>
              <a:t>A significant gap exists between AI data center capital expenditures ($400 billion) and revenues ($60 billion in 2025), forcing reliance on debt financing to bridge the shortfall.</a:t>
            </a:r>
            <a:r>
              <a:rPr sz="900" b="0" i="0">
                <a:solidFill>
                  <a:srgbClr val="615D56"/>
                </a:solidFill>
                <a:latin typeface="Calibri"/>
              </a:rPr>
              <a:t> — “Cited as a core financial driver for increased debt and litigation risk.”</a:t>
            </a:r>
          </a:p>
          <a:p>
            <a:pPr algn="l" marL="182880" indent="-182880">
              <a:lnSpc>
                <a:spcPct val="100000"/>
              </a:lnSpc>
              <a:spcBef>
                <a:spcPts val="300"/>
              </a:spcBef>
              <a:buFont typeface="Arial"/>
              <a:buChar char="•"/>
            </a:pPr>
            <a:r>
              <a:rPr sz="900" b="0" i="0">
                <a:solidFill>
                  <a:srgbClr val="1E1A14"/>
                </a:solidFill>
                <a:latin typeface="Calibri"/>
              </a:rPr>
              <a:t>Litigation risks are rising due to defaults cascading across interconnected capital stacks, securities fraud from off-balance-sheet opacity, and credit rating disputes reminiscent of post-2008 RMBS litigation.</a:t>
            </a:r>
            <a:r>
              <a:rPr sz="900" b="0" i="0">
                <a:solidFill>
                  <a:srgbClr val="615D56"/>
                </a:solidFill>
                <a:latin typeface="Calibri"/>
              </a:rPr>
              <a:t> — “Multiple claims reference cascading defaults, opacity, and rating disputes as systemic litigation risks.”</a:t>
            </a:r>
          </a:p>
          <a:p>
            <a:pPr algn="l" marL="182880" indent="-182880">
              <a:lnSpc>
                <a:spcPct val="100000"/>
              </a:lnSpc>
              <a:spcBef>
                <a:spcPts val="300"/>
              </a:spcBef>
              <a:buFont typeface="Arial"/>
              <a:buChar char="•"/>
            </a:pPr>
            <a:r>
              <a:rPr sz="900" b="0" i="0">
                <a:solidFill>
                  <a:srgbClr val="1E1A14"/>
                </a:solidFill>
                <a:latin typeface="Calibri"/>
              </a:rPr>
              <a:t>GPU-collateralized loans face litigation over rapidly depreciating collateral values, as demonstrated by CoreWeave’s $7.5 billion facility being repaid due to sharp declines in GPU values.</a:t>
            </a:r>
            <a:r>
              <a:rPr sz="900" b="0" i="0">
                <a:solidFill>
                  <a:srgbClr val="615D56"/>
                </a:solidFill>
                <a:latin typeface="Calibri"/>
              </a:rPr>
              <a:t> — “Specific example provided to illustrate valuation and collateral litigation risks.”</a:t>
            </a:r>
          </a:p>
          <a:p>
            <a:pPr algn="l" marL="182880" indent="-182880">
              <a:lnSpc>
                <a:spcPct val="100000"/>
              </a:lnSpc>
              <a:spcBef>
                <a:spcPts val="300"/>
              </a:spcBef>
              <a:buFont typeface="Arial"/>
              <a:buChar char="•"/>
            </a:pPr>
            <a:r>
              <a:rPr sz="900" b="0" i="0">
                <a:solidFill>
                  <a:srgbClr val="1E1A14"/>
                </a:solidFill>
                <a:latin typeface="Calibri"/>
              </a:rPr>
              <a:t>Investment treaty arbitrations are emerging as AI data center buildouts expand globally, exposing cross-border legal and regulatory risks.</a:t>
            </a:r>
            <a:r>
              <a:rPr sz="900" b="0" i="0">
                <a:solidFill>
                  <a:srgbClr val="615D56"/>
                </a:solidFill>
                <a:latin typeface="Calibri"/>
              </a:rPr>
              <a:t> — “Directly stated as a new form of international litigation exposure.”</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83080" y="1106424"/>
            <a:ext cx="4151376" cy="4690872"/>
          </a:xfrm>
          <a:prstGeom prst="rect">
            <a:avLst/>
          </a:prstGeom>
          <a:noFill/>
        </p:spPr>
        <p:txBody>
          <a:bodyPr wrap="square" anchor="t" lIns="0" rIns="0" tIns="0" bIns="0"/>
          <a:lstStyle/>
          <a:p>
            <a:pPr algn="l" marL="182880" indent="-182880">
              <a:lnSpc>
                <a:spcPct val="100000"/>
              </a:lnSpc>
              <a:buFont typeface="Arial"/>
              <a:buChar char="•"/>
            </a:pPr>
            <a:r>
              <a:rPr sz="900" b="0" i="0">
                <a:solidFill>
                  <a:srgbClr val="1E1A14"/>
                </a:solidFill>
                <a:latin typeface="Calibri"/>
              </a:rPr>
              <a:t>Distress in AI data center financing may trigger systemic litigation through fraudulent transfers, recharacterization of sales, and equitable subordination claims.</a:t>
            </a:r>
            <a:r>
              <a:rPr sz="900" b="0" i="0">
                <a:solidFill>
                  <a:srgbClr val="615D56"/>
                </a:solidFill>
                <a:latin typeface="Calibri"/>
              </a:rPr>
              <a:t> — “Identified as potential legal mechanisms during financial distress.”</a:t>
            </a:r>
          </a:p>
          <a:p>
            <a:pPr algn="l" marL="182880" indent="-182880">
              <a:lnSpc>
                <a:spcPct val="100000"/>
              </a:lnSpc>
              <a:spcBef>
                <a:spcPts val="300"/>
              </a:spcBef>
              <a:spcAft>
                <a:spcPts val="1200"/>
              </a:spcAft>
              <a:buFont typeface="Arial"/>
              <a:buChar char="•"/>
            </a:pPr>
            <a:r>
              <a:rPr sz="900" b="0" i="0">
                <a:solidFill>
                  <a:srgbClr val="1E1A14"/>
                </a:solidFill>
                <a:latin typeface="Calibri"/>
              </a:rPr>
              <a:t>Investors are likely to sue for failure to disclose off-balance-sheet commitments, such as Meta’s $28 billion residual value guarantee hidden in footnotes, due to lack of transparency.</a:t>
            </a:r>
            <a:r>
              <a:rPr sz="900" b="0" i="0">
                <a:solidFill>
                  <a:srgbClr val="615D56"/>
                </a:solidFill>
                <a:latin typeface="Calibri"/>
              </a:rPr>
              <a:t> — “Specific example of undisclosed guarantees and fiduciary duty claims arising from opacity.”</a:t>
            </a:r>
          </a:p>
        </p:txBody>
      </p:sp>
      <p:sp>
        <p:nvSpPr>
          <p:cNvPr id="3" name="Rectangle 2"/>
          <p:cNvSpPr/>
          <p:nvPr/>
        </p:nvSpPr>
        <p:spPr>
          <a:xfrm>
            <a:off x="1783080" y="2197406"/>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254496"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Gregory Blotnick</a:t>
            </a:r>
          </a:p>
          <a:p>
            <a:pPr algn="l">
              <a:lnSpc>
                <a:spcPct val="100000"/>
              </a:lnSpc>
              <a:spcAft>
                <a:spcPts val="600"/>
              </a:spcAft>
              <a:buNone/>
            </a:pPr>
            <a:r>
              <a:rPr sz="700" b="0" i="0">
                <a:solidFill>
                  <a:srgbClr val="615D56"/>
                </a:solidFill>
                <a:latin typeface="Calibri"/>
              </a:rPr>
              <a:t>Columbia Business School _ Gregory Blotnick _ Behavioral FinanceGregory Blotnick's Columbia Graduate School of Business (GSB) Research Platform.pdf</a:t>
            </a:r>
          </a:p>
          <a:p>
            <a:pPr algn="l">
              <a:lnSpc>
                <a:spcPct val="100000"/>
              </a:lnSpc>
              <a:spcAft>
                <a:spcPts val="600"/>
              </a:spcAft>
              <a:buNone/>
            </a:pPr>
            <a:r>
              <a:rPr sz="950" b="0" i="0">
                <a:solidFill>
                  <a:srgbClr val="615D56"/>
                </a:solidFill>
                <a:latin typeface="Calibri"/>
              </a:rPr>
              <a:t>Circular financing in the AI sector creates systemic risks that could destabilize the market, despite strong balance sheets and current demand, because investments are not self-sustaining and are tied to volatile, closed-loop capital flows.</a:t>
            </a:r>
          </a:p>
          <a:p>
            <a:pPr algn="l" marL="182880" indent="-182880">
              <a:lnSpc>
                <a:spcPct val="100000"/>
              </a:lnSpc>
              <a:spcBef>
                <a:spcPts val="300"/>
              </a:spcBef>
              <a:buFont typeface="Arial"/>
              <a:buChar char="•"/>
            </a:pPr>
            <a:r>
              <a:rPr sz="900" b="0" i="0">
                <a:solidFill>
                  <a:srgbClr val="1E1A14"/>
                </a:solidFill>
                <a:latin typeface="Calibri"/>
              </a:rPr>
              <a:t>AI companies are engaging in circular financing that mirrors vendor financing from the dot-com era, creating systemic vulnerabilities.</a:t>
            </a:r>
            <a:r>
              <a:rPr sz="900" b="0" i="0">
                <a:solidFill>
                  <a:srgbClr val="615D56"/>
                </a:solidFill>
                <a:latin typeface="Calibri"/>
              </a:rPr>
              <a:t> — “Nvidia invested $100 billion in OpenAI for chip purchases; AMD granted equity warrants for 6 gigawatts by 2030.”</a:t>
            </a:r>
          </a:p>
          <a:p>
            <a:pPr algn="l" marL="182880" indent="-182880">
              <a:lnSpc>
                <a:spcPct val="100000"/>
              </a:lnSpc>
              <a:spcBef>
                <a:spcPts val="300"/>
              </a:spcBef>
              <a:buFont typeface="Arial"/>
              <a:buChar char="•"/>
            </a:pPr>
            <a:r>
              <a:rPr sz="900" b="0" i="0">
                <a:solidFill>
                  <a:srgbClr val="1E1A14"/>
                </a:solidFill>
                <a:latin typeface="Calibri"/>
              </a:rPr>
              <a:t>Circular financing inflates revenue without generating genuine economic value outside the closed loop.</a:t>
            </a:r>
            <a:r>
              <a:rPr sz="900" b="0" i="0">
                <a:solidFill>
                  <a:srgbClr val="615D56"/>
                </a:solidFill>
                <a:latin typeface="Calibri"/>
              </a:rPr>
              <a:t> — “Nvidia’s $10 billion investment in OpenAI generates $35 billion in GPU purchases or leases.”</a:t>
            </a:r>
          </a:p>
          <a:p>
            <a:pPr algn="l" marL="182880" indent="-182880">
              <a:lnSpc>
                <a:spcPct val="100000"/>
              </a:lnSpc>
              <a:spcBef>
                <a:spcPts val="300"/>
              </a:spcBef>
              <a:buFont typeface="Arial"/>
              <a:buChar char="•"/>
            </a:pPr>
            <a:r>
              <a:rPr sz="900" b="0" i="0">
                <a:solidFill>
                  <a:srgbClr val="1E1A14"/>
                </a:solidFill>
                <a:latin typeface="Calibri"/>
              </a:rPr>
              <a:t>Off-balance sheet risks are significant due to undisclosed small transactions and interlocking investments.</a:t>
            </a:r>
            <a:r>
              <a:rPr sz="900" b="0" i="0">
                <a:solidFill>
                  <a:srgbClr val="615D56"/>
                </a:solidFill>
                <a:latin typeface="Calibri"/>
              </a:rPr>
              <a:t> — “Nvidia invested $1 billion in AI startups in 2024, with collective impact of immaterial deals being substantial.”</a:t>
            </a:r>
          </a:p>
          <a:p>
            <a:pPr algn="l" marL="182880" indent="-182880">
              <a:lnSpc>
                <a:spcPct val="100000"/>
              </a:lnSpc>
              <a:spcBef>
                <a:spcPts val="300"/>
              </a:spcBef>
              <a:buFont typeface="Arial"/>
              <a:buChar char="•"/>
            </a:pPr>
            <a:r>
              <a:rPr sz="900" b="0" i="0">
                <a:solidFill>
                  <a:srgbClr val="1E1A14"/>
                </a:solidFill>
                <a:latin typeface="Calibri"/>
              </a:rPr>
              <a:t>The AI ecosystem is highly concentrated, with the 'Magnificent Seven' holding one-third of S&amp;P 500 market cap.</a:t>
            </a:r>
            <a:r>
              <a:rPr sz="900" b="0" i="0">
                <a:solidFill>
                  <a:srgbClr val="615D56"/>
                </a:solidFill>
                <a:latin typeface="Calibri"/>
              </a:rPr>
              <a:t> — “Top four tech firms generated $451 billion in operating cash flow in 2024.”</a:t>
            </a:r>
          </a:p>
          <a:p>
            <a:pPr algn="l" marL="182880" indent="-182880">
              <a:lnSpc>
                <a:spcPct val="100000"/>
              </a:lnSpc>
              <a:spcBef>
                <a:spcPts val="300"/>
              </a:spcBef>
              <a:buFont typeface="Arial"/>
              <a:buChar char="•"/>
            </a:pPr>
            <a:r>
              <a:rPr sz="900" b="0" i="0">
                <a:solidFill>
                  <a:srgbClr val="1E1A14"/>
                </a:solidFill>
                <a:latin typeface="Calibri"/>
              </a:rPr>
              <a:t>OpenAI burns more cash than it earns, with $2.5 billion burned in first half of 2025 despite $13 billion projected revenue.</a:t>
            </a:r>
            <a:r>
              <a:rPr sz="900" b="0" i="0">
                <a:solidFill>
                  <a:srgbClr val="615D56"/>
                </a:solidFill>
                <a:latin typeface="Calibri"/>
              </a:rPr>
              <a:t> — “OpenAI reported $13 billion in projected 2025 revenues but burned $2.5 billion in H1 2025.”</a:t>
            </a:r>
          </a:p>
          <a:p>
            <a:pPr algn="l" marL="182880" indent="-182880">
              <a:lnSpc>
                <a:spcPct val="100000"/>
              </a:lnSpc>
              <a:spcBef>
                <a:spcPts val="300"/>
              </a:spcBef>
              <a:spcAft>
                <a:spcPts val="1200"/>
              </a:spcAft>
              <a:buFont typeface="Arial"/>
              <a:buChar char="•"/>
            </a:pPr>
            <a:r>
              <a:rPr sz="900" b="0" i="0">
                <a:solidFill>
                  <a:srgbClr val="1E1A14"/>
                </a:solidFill>
                <a:latin typeface="Calibri"/>
              </a:rPr>
              <a:t>The industry faces an $800 billion revenue gap by 2030, requiring continued reliance on external financing.</a:t>
            </a:r>
            <a:r>
              <a:rPr sz="900" b="0" i="0">
                <a:solidFill>
                  <a:srgbClr val="615D56"/>
                </a:solidFill>
                <a:latin typeface="Calibri"/>
              </a:rPr>
              <a:t> — “Bain &amp; Company study shows AI needs $2 trillion in annual revenue by 2030, with $800 billion shortfall.”</a:t>
            </a:r>
          </a:p>
        </p:txBody>
      </p:sp>
      <p:sp>
        <p:nvSpPr>
          <p:cNvPr id="5" name="Rectangle 4"/>
          <p:cNvSpPr/>
          <p:nvPr/>
        </p:nvSpPr>
        <p:spPr>
          <a:xfrm>
            <a:off x="6254496" y="5044720"/>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83080"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Hanwha Data Centers</a:t>
            </a:r>
          </a:p>
          <a:p>
            <a:pPr algn="l">
              <a:lnSpc>
                <a:spcPct val="100000"/>
              </a:lnSpc>
              <a:spcAft>
                <a:spcPts val="600"/>
              </a:spcAft>
              <a:buNone/>
            </a:pPr>
            <a:r>
              <a:rPr sz="700" b="0" i="0">
                <a:solidFill>
                  <a:srgbClr val="615D56"/>
                </a:solidFill>
                <a:latin typeface="Calibri"/>
              </a:rPr>
              <a:t>Data Center Grid Limitations_ The Power Bottleneck.pdf</a:t>
            </a:r>
          </a:p>
          <a:p>
            <a:pPr algn="l">
              <a:lnSpc>
                <a:spcPct val="100000"/>
              </a:lnSpc>
              <a:spcAft>
                <a:spcPts val="600"/>
              </a:spcAft>
              <a:buNone/>
            </a:pPr>
            <a:r>
              <a:rPr sz="950" b="0" i="0">
                <a:solidFill>
                  <a:srgbClr val="615D56"/>
                </a:solidFill>
                <a:latin typeface="Calibri"/>
              </a:rPr>
              <a:t>Access to grid power is the defining bottleneck for AI data center development, requiring proactive, integrated planning to overcome long delays and supply shortages.</a:t>
            </a:r>
          </a:p>
          <a:p>
            <a:pPr algn="l" marL="182880" indent="-182880">
              <a:lnSpc>
                <a:spcPct val="100000"/>
              </a:lnSpc>
              <a:spcBef>
                <a:spcPts val="300"/>
              </a:spcBef>
              <a:buFont typeface="Arial"/>
              <a:buChar char="•"/>
            </a:pPr>
            <a:r>
              <a:rPr sz="900" b="0" i="0">
                <a:solidFill>
                  <a:srgbClr val="1E1A14"/>
                </a:solidFill>
                <a:latin typeface="Calibri"/>
              </a:rPr>
              <a:t>Grid power access is the primary constraint on new AI data center development, with interconnection wait times exceeding five years in many regions.</a:t>
            </a:r>
            <a:r>
              <a:rPr sz="900" b="0" i="0">
                <a:solidFill>
                  <a:srgbClr val="615D56"/>
                </a:solidFill>
                <a:latin typeface="Calibri"/>
              </a:rPr>
              <a:t> — “interconnection wait times stretching beyond five years in many regions”</a:t>
            </a:r>
          </a:p>
          <a:p>
            <a:pPr algn="l" marL="182880" indent="-182880">
              <a:lnSpc>
                <a:spcPct val="100000"/>
              </a:lnSpc>
              <a:spcBef>
                <a:spcPts val="300"/>
              </a:spcBef>
              <a:buFont typeface="Arial"/>
              <a:buChar char="•"/>
            </a:pPr>
            <a:r>
              <a:rPr sz="900" b="0" i="0">
                <a:solidFill>
                  <a:srgbClr val="1E1A14"/>
                </a:solidFill>
                <a:latin typeface="Calibri"/>
              </a:rPr>
              <a:t>Over 2,300 gigawatts of generation and storage capacity are stuck in U.S. interconnection queues, surpassing the nation’s entire installed power capacity.</a:t>
            </a:r>
            <a:r>
              <a:rPr sz="900" b="0" i="0">
                <a:solidFill>
                  <a:srgbClr val="615D56"/>
                </a:solidFill>
                <a:latin typeface="Calibri"/>
              </a:rPr>
              <a:t> — “2,300+ gigawatts waiting nationwide creates multi-year backlogs”</a:t>
            </a:r>
          </a:p>
          <a:p>
            <a:pPr algn="l" marL="182880" indent="-182880">
              <a:lnSpc>
                <a:spcPct val="100000"/>
              </a:lnSpc>
              <a:spcBef>
                <a:spcPts val="300"/>
              </a:spcBef>
              <a:buFont typeface="Arial"/>
              <a:buChar char="•"/>
            </a:pPr>
            <a:r>
              <a:rPr sz="900" b="0" i="0">
                <a:solidFill>
                  <a:srgbClr val="1E1A14"/>
                </a:solidFill>
                <a:latin typeface="Calibri"/>
              </a:rPr>
              <a:t>Data center projects face years of delay due to utility study backlogs, transmission upgrade requirements, permitting complexity, and equipment lead times.</a:t>
            </a:r>
            <a:r>
              <a:rPr sz="900" b="0" i="0">
                <a:solidFill>
                  <a:srgbClr val="615D56"/>
                </a:solidFill>
                <a:latin typeface="Calibri"/>
              </a:rPr>
              <a:t> — “study complexity, equipment lead times, permitting requirements add 1-4 years”</a:t>
            </a:r>
          </a:p>
          <a:p>
            <a:pPr algn="l" marL="182880" indent="-182880">
              <a:lnSpc>
                <a:spcPct val="100000"/>
              </a:lnSpc>
              <a:spcBef>
                <a:spcPts val="300"/>
              </a:spcBef>
              <a:buFont typeface="Arial"/>
              <a:buChar char="•"/>
            </a:pPr>
            <a:r>
              <a:rPr sz="900" b="0" i="0">
                <a:solidFill>
                  <a:srgbClr val="1E1A14"/>
                </a:solidFill>
                <a:latin typeface="Calibri"/>
              </a:rPr>
              <a:t>Only 13% of interconnection requests submitted between 2000 and 2019 reached commercial operation by 2024, with 77% withdrawn or stalled.</a:t>
            </a:r>
            <a:r>
              <a:rPr sz="900" b="0" i="0">
                <a:solidFill>
                  <a:srgbClr val="615D56"/>
                </a:solidFill>
                <a:latin typeface="Calibri"/>
              </a:rPr>
              <a:t> — “only 13% had reached commercial operation by end of 2024”</a:t>
            </a:r>
          </a:p>
          <a:p>
            <a:pPr algn="l" marL="182880" indent="-182880">
              <a:lnSpc>
                <a:spcPct val="100000"/>
              </a:lnSpc>
              <a:spcBef>
                <a:spcPts val="300"/>
              </a:spcBef>
              <a:buFont typeface="Arial"/>
              <a:buChar char="•"/>
            </a:pPr>
            <a:r>
              <a:rPr sz="900" b="0" i="0">
                <a:solidFill>
                  <a:srgbClr val="1E1A14"/>
                </a:solidFill>
                <a:latin typeface="Calibri"/>
              </a:rPr>
              <a:t>Integrated energy campuses that combine renewable energy, storage, and existing grid access offer faster deployment and greater cost predictability.</a:t>
            </a:r>
            <a:r>
              <a:rPr sz="900" b="0" i="0">
                <a:solidFill>
                  <a:srgbClr val="615D56"/>
                </a:solidFill>
                <a:latin typeface="Calibri"/>
              </a:rPr>
              <a:t> — “integrated energy campuses combine multiple infrastructure elements into a single coordinated development”</a:t>
            </a:r>
          </a:p>
          <a:p>
            <a:pPr algn="l" marL="182880" indent="-182880">
              <a:lnSpc>
                <a:spcPct val="100000"/>
              </a:lnSpc>
              <a:spcBef>
                <a:spcPts val="300"/>
              </a:spcBef>
              <a:spcAft>
                <a:spcPts val="1200"/>
              </a:spcAft>
              <a:buFont typeface="Arial"/>
              <a:buChar char="•"/>
            </a:pPr>
            <a:r>
              <a:rPr sz="900" b="0" i="0">
                <a:solidFill>
                  <a:srgbClr val="1E1A14"/>
                </a:solidFill>
                <a:latin typeface="Calibri"/>
              </a:rPr>
              <a:t>Grid bottlenecks are expected to persist through at least 2028–2029, with demand growth outpacing supply additions due to slow transmission development.</a:t>
            </a:r>
            <a:r>
              <a:rPr sz="900" b="0" i="0">
                <a:solidFill>
                  <a:srgbClr val="615D56"/>
                </a:solidFill>
                <a:latin typeface="Calibri"/>
              </a:rPr>
              <a:t> — “most constrained period; new capacity insufficient to meet demand growth”</a:t>
            </a:r>
          </a:p>
        </p:txBody>
      </p:sp>
      <p:sp>
        <p:nvSpPr>
          <p:cNvPr id="3" name="Rectangle 2"/>
          <p:cNvSpPr/>
          <p:nvPr/>
        </p:nvSpPr>
        <p:spPr>
          <a:xfrm>
            <a:off x="1783080" y="4936199"/>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254496"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Introl Solutions</a:t>
            </a:r>
          </a:p>
          <a:p>
            <a:pPr algn="l">
              <a:lnSpc>
                <a:spcPct val="100000"/>
              </a:lnSpc>
              <a:spcAft>
                <a:spcPts val="600"/>
              </a:spcAft>
              <a:buNone/>
            </a:pPr>
            <a:r>
              <a:rPr sz="700" b="0" i="0">
                <a:solidFill>
                  <a:srgbClr val="615D56"/>
                </a:solidFill>
                <a:latin typeface="Calibri"/>
              </a:rPr>
              <a:t>GPU Depreciation Strategies_ Optimizing Asset Lifecycles _ Introl Blog.pdf</a:t>
            </a:r>
          </a:p>
          <a:p>
            <a:pPr algn="l">
              <a:lnSpc>
                <a:spcPct val="100000"/>
              </a:lnSpc>
              <a:spcAft>
                <a:spcPts val="600"/>
              </a:spcAft>
              <a:buNone/>
            </a:pPr>
            <a:r>
              <a:rPr sz="950" b="0" i="0">
                <a:solidFill>
                  <a:srgbClr val="615D56"/>
                </a:solidFill>
                <a:latin typeface="Calibri"/>
              </a:rPr>
              <a:t>Organizations should adopt extended (6-year) or hybrid depreciation strategies to reflect real-world GPU value retention through inference workloads, supported by operational data and the value cascade model.</a:t>
            </a:r>
          </a:p>
          <a:p>
            <a:pPr algn="l" marL="182880" indent="-182880">
              <a:lnSpc>
                <a:spcPct val="100000"/>
              </a:lnSpc>
              <a:spcBef>
                <a:spcPts val="300"/>
              </a:spcBef>
              <a:buFont typeface="Arial"/>
              <a:buChar char="•"/>
            </a:pPr>
            <a:r>
              <a:rPr sz="900" b="0" i="0">
                <a:solidFill>
                  <a:srgbClr val="1E1A14"/>
                </a:solidFill>
                <a:latin typeface="Calibri"/>
              </a:rPr>
              <a:t>Microsoft extended server depreciation from 4 to 6 years to avoid generational lock-in.</a:t>
            </a:r>
            <a:r>
              <a:rPr sz="900" b="0" i="0">
                <a:solidFill>
                  <a:srgbClr val="615D56"/>
                </a:solidFill>
                <a:latin typeface="Calibri"/>
              </a:rPr>
              <a:t> — “Microsoft's Satya Nadella revealed a crucial insight about GPU infrastructure planning: 'I didn't want to go get stuck with four or five years of depreciation on one generation.'”</a:t>
            </a:r>
          </a:p>
          <a:p>
            <a:pPr algn="l" marL="182880" indent="-182880">
              <a:lnSpc>
                <a:spcPct val="100000"/>
              </a:lnSpc>
              <a:spcBef>
                <a:spcPts val="300"/>
              </a:spcBef>
              <a:buFont typeface="Arial"/>
              <a:buChar char="•"/>
            </a:pPr>
            <a:r>
              <a:rPr sz="900" b="0" i="0">
                <a:solidFill>
                  <a:srgbClr val="1E1A14"/>
                </a:solidFill>
                <a:latin typeface="Calibri"/>
              </a:rPr>
              <a:t>Hyperscalers collectively saved $18 billion annually by extending server depreciation from 3-4 to 6 years.</a:t>
            </a:r>
            <a:r>
              <a:rPr sz="900" b="0" i="0">
                <a:solidFill>
                  <a:srgbClr val="615D56"/>
                </a:solidFill>
                <a:latin typeface="Calibri"/>
              </a:rPr>
              <a:t> — “Hyperscalers extended server useful life from 3-4 to 6 years—collectively saving ~$18 billion annual depreciation.”</a:t>
            </a:r>
          </a:p>
          <a:p>
            <a:pPr algn="l" marL="182880" indent="-182880">
              <a:lnSpc>
                <a:spcPct val="100000"/>
              </a:lnSpc>
              <a:spcBef>
                <a:spcPts val="300"/>
              </a:spcBef>
              <a:buFont typeface="Arial"/>
              <a:buChar char="•"/>
            </a:pPr>
            <a:r>
              <a:rPr sz="900" b="0" i="0">
                <a:solidFill>
                  <a:srgbClr val="1E1A14"/>
                </a:solidFill>
                <a:latin typeface="Calibri"/>
              </a:rPr>
              <a:t>The value cascade model shows GPUs remain valuable in inference workloads beyond training phases.</a:t>
            </a:r>
            <a:r>
              <a:rPr sz="900" b="0" i="0">
                <a:solidFill>
                  <a:srgbClr val="615D56"/>
                </a:solidFill>
                <a:latin typeface="Calibri"/>
              </a:rPr>
              <a:t> — “Years 1-2 (Training): GPUs support frontier model training; Years 3-4 (Production Inference): move to high-value real-time inference.”</a:t>
            </a:r>
          </a:p>
          <a:p>
            <a:pPr algn="l" marL="182880" indent="-182880">
              <a:lnSpc>
                <a:spcPct val="100000"/>
              </a:lnSpc>
              <a:spcBef>
                <a:spcPts val="300"/>
              </a:spcBef>
              <a:buFont typeface="Arial"/>
              <a:buChar char="•"/>
            </a:pPr>
            <a:r>
              <a:rPr sz="900" b="0" i="0">
                <a:solidFill>
                  <a:srgbClr val="1E1A14"/>
                </a:solidFill>
                <a:latin typeface="Calibri"/>
              </a:rPr>
              <a:t>CoreWeave bets on GPU value retention through inference workloads after training relevance declines.</a:t>
            </a:r>
            <a:r>
              <a:rPr sz="900" b="0" i="0">
                <a:solidFill>
                  <a:srgbClr val="615D56"/>
                </a:solidFill>
                <a:latin typeface="Calibri"/>
              </a:rPr>
              <a:t> — “CoreWeave betting on inference workloads extending GPU value retention.”</a:t>
            </a:r>
          </a:p>
          <a:p>
            <a:pPr algn="l" marL="182880" indent="-182880">
              <a:lnSpc>
                <a:spcPct val="100000"/>
              </a:lnSpc>
              <a:spcBef>
                <a:spcPts val="300"/>
              </a:spcBef>
              <a:buFont typeface="Arial"/>
              <a:buChar char="•"/>
            </a:pPr>
            <a:r>
              <a:rPr sz="900" b="0" i="0">
                <a:solidFill>
                  <a:srgbClr val="1E1A14"/>
                </a:solidFill>
                <a:latin typeface="Calibri"/>
              </a:rPr>
              <a:t>A100 and H100 GPUs remain in high-demand inference workloads at 95% of original pricing.</a:t>
            </a:r>
            <a:r>
              <a:rPr sz="900" b="0" i="0">
                <a:solidFill>
                  <a:srgbClr val="615D56"/>
                </a:solidFill>
                <a:latin typeface="Calibri"/>
              </a:rPr>
              <a:t> — “H100s from expired contracts rebooked at 95% of original pricing.”</a:t>
            </a:r>
          </a:p>
          <a:p>
            <a:pPr algn="l" marL="182880" indent="-182880">
              <a:lnSpc>
                <a:spcPct val="100000"/>
              </a:lnSpc>
              <a:spcBef>
                <a:spcPts val="300"/>
              </a:spcBef>
              <a:spcAft>
                <a:spcPts val="1200"/>
              </a:spcAft>
              <a:buFont typeface="Arial"/>
              <a:buChar char="•"/>
            </a:pPr>
            <a:r>
              <a:rPr sz="900" b="0" i="0">
                <a:solidFill>
                  <a:srgbClr val="1E1A14"/>
                </a:solidFill>
                <a:latin typeface="Calibri"/>
              </a:rPr>
              <a:t>Extended depreciation reduces annual depreciation expense by 50% for $300 billion CapEx.</a:t>
            </a:r>
            <a:r>
              <a:rPr sz="900" b="0" i="0">
                <a:solidFill>
                  <a:srgbClr val="615D56"/>
                </a:solidFill>
                <a:latin typeface="Calibri"/>
              </a:rPr>
              <a:t> — “Annual Depreciation = Asset Value / Useful Life: 3-year: $100B; 6-year: $50B; Savings: $50B annually.”</a:t>
            </a:r>
          </a:p>
        </p:txBody>
      </p:sp>
      <p:sp>
        <p:nvSpPr>
          <p:cNvPr id="5" name="Rectangle 4"/>
          <p:cNvSpPr/>
          <p:nvPr/>
        </p:nvSpPr>
        <p:spPr>
          <a:xfrm>
            <a:off x="6254496" y="5075725"/>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83080"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Citadel Securities</a:t>
            </a:r>
          </a:p>
          <a:p>
            <a:pPr algn="l">
              <a:lnSpc>
                <a:spcPct val="100000"/>
              </a:lnSpc>
              <a:spcAft>
                <a:spcPts val="600"/>
              </a:spcAft>
              <a:buNone/>
            </a:pPr>
            <a:r>
              <a:rPr sz="700" b="0" i="0">
                <a:solidFill>
                  <a:srgbClr val="615D56"/>
                </a:solidFill>
                <a:latin typeface="Calibri"/>
              </a:rPr>
              <a:t>July - Citadel Securities.pdf</a:t>
            </a:r>
          </a:p>
          <a:p>
            <a:pPr algn="l">
              <a:lnSpc>
                <a:spcPct val="100000"/>
              </a:lnSpc>
              <a:spcAft>
                <a:spcPts val="600"/>
              </a:spcAft>
              <a:buNone/>
            </a:pPr>
            <a:r>
              <a:rPr sz="950" b="0" i="0">
                <a:solidFill>
                  <a:srgbClr val="615D56"/>
                </a:solidFill>
                <a:latin typeface="Calibri"/>
              </a:rPr>
              <a:t>Markets are set to experience a technical reset driven by flows, with a favorable seasonal backdrop supporting higher prices as the year progresses.</a:t>
            </a:r>
          </a:p>
          <a:p>
            <a:pPr algn="l" marL="182880" indent="-182880">
              <a:lnSpc>
                <a:spcPct val="100000"/>
              </a:lnSpc>
              <a:spcBef>
                <a:spcPts val="300"/>
              </a:spcBef>
              <a:buFont typeface="Arial"/>
              <a:buChar char="•"/>
            </a:pPr>
            <a:r>
              <a:rPr sz="900" b="0" i="0">
                <a:solidFill>
                  <a:srgbClr val="1E1A14"/>
                </a:solidFill>
                <a:latin typeface="Calibri"/>
              </a:rPr>
              <a:t>Markets are entering a period dominated by flows rather than fundamentals due to large options expirations, pension rebalancing, and portfolio resets.</a:t>
            </a:r>
            <a:r>
              <a:rPr sz="900" b="0" i="0">
                <a:solidFill>
                  <a:srgbClr val="615D56"/>
                </a:solidFill>
                <a:latin typeface="Calibri"/>
              </a:rPr>
              <a:t> — “Markets are entering one of the most technically important periods of the year.”</a:t>
            </a:r>
          </a:p>
          <a:p>
            <a:pPr algn="l" marL="182880" indent="-182880">
              <a:lnSpc>
                <a:spcPct val="100000"/>
              </a:lnSpc>
              <a:spcBef>
                <a:spcPts val="300"/>
              </a:spcBef>
              <a:buFont typeface="Arial"/>
              <a:buChar char="•"/>
            </a:pPr>
            <a:r>
              <a:rPr sz="900" b="0" i="0">
                <a:solidFill>
                  <a:srgbClr val="1E1A14"/>
                </a:solidFill>
                <a:latin typeface="Calibri"/>
              </a:rPr>
              <a:t>Retail trading activity has reached record highs, with volumes in May 60% above 2025 average and 9% above May's record in June.</a:t>
            </a:r>
            <a:r>
              <a:rPr sz="900" b="0" i="0">
                <a:solidFill>
                  <a:srgbClr val="615D56"/>
                </a:solidFill>
                <a:latin typeface="Calibri"/>
              </a:rPr>
              <a:t> — “Retail cash equity volumes ran 60% above the 2025 average and more than twice the 2024 average.”</a:t>
            </a:r>
          </a:p>
          <a:p>
            <a:pPr algn="l" marL="182880" indent="-182880">
              <a:lnSpc>
                <a:spcPct val="100000"/>
              </a:lnSpc>
              <a:spcBef>
                <a:spcPts val="300"/>
              </a:spcBef>
              <a:buFont typeface="Arial"/>
              <a:buChar char="•"/>
            </a:pPr>
            <a:r>
              <a:rPr sz="900" b="0" i="0">
                <a:solidFill>
                  <a:srgbClr val="1E1A14"/>
                </a:solidFill>
                <a:latin typeface="Calibri"/>
              </a:rPr>
              <a:t>Retail investors are increasingly focused on benchmark companies like semiconductors, not speculative stocks, with semiconductor options premium reaching $1.9 billion per day in June.</a:t>
            </a:r>
            <a:r>
              <a:rPr sz="900" b="0" i="0">
                <a:solidFill>
                  <a:srgbClr val="615D56"/>
                </a:solidFill>
                <a:latin typeface="Calibri"/>
              </a:rPr>
              <a:t> — “Average daily options premium traded in semiconductor names reached a record high of $1.6 billion in May.”</a:t>
            </a:r>
          </a:p>
          <a:p>
            <a:pPr algn="l" marL="182880" indent="-182880">
              <a:lnSpc>
                <a:spcPct val="100000"/>
              </a:lnSpc>
              <a:spcBef>
                <a:spcPts val="300"/>
              </a:spcBef>
              <a:buFont typeface="Arial"/>
              <a:buChar char="•"/>
            </a:pPr>
            <a:r>
              <a:rPr sz="900" b="0" i="0">
                <a:solidFill>
                  <a:srgbClr val="1E1A14"/>
                </a:solidFill>
                <a:latin typeface="Calibri"/>
              </a:rPr>
              <a:t>The June options expiration will be the largest in history, with $8.3 trillion of exposure rolling off, 18% above the previous record.</a:t>
            </a:r>
            <a:r>
              <a:rPr sz="900" b="0" i="0">
                <a:solidFill>
                  <a:srgbClr val="615D56"/>
                </a:solidFill>
                <a:latin typeface="Calibri"/>
              </a:rPr>
              <a:t> — “An astounding ~$8.3 trillion of US options exposure will roll off, 18% larger than the previous record.”</a:t>
            </a:r>
          </a:p>
          <a:p>
            <a:pPr algn="l" marL="182880" indent="-182880">
              <a:lnSpc>
                <a:spcPct val="100000"/>
              </a:lnSpc>
              <a:spcBef>
                <a:spcPts val="300"/>
              </a:spcBef>
              <a:buFont typeface="Arial"/>
              <a:buChar char="•"/>
            </a:pPr>
            <a:r>
              <a:rPr sz="900" b="0" i="0">
                <a:solidFill>
                  <a:srgbClr val="1E1A14"/>
                </a:solidFill>
                <a:latin typeface="Calibri"/>
              </a:rPr>
              <a:t>ETF inflows have surged to over $1 trillion year-to-date, 45% ahead of 2025, and leveraged ETFs have grown by 60% since March.</a:t>
            </a:r>
            <a:r>
              <a:rPr sz="900" b="0" i="0">
                <a:solidFill>
                  <a:srgbClr val="615D56"/>
                </a:solidFill>
                <a:latin typeface="Calibri"/>
              </a:rPr>
              <a:t> — “ETFs have already attracted more than $1 trillion in inflows year-to-date, approximately 45% ahead of last year’s record pace.”</a:t>
            </a:r>
          </a:p>
          <a:p>
            <a:pPr algn="l" marL="182880" indent="-182880">
              <a:lnSpc>
                <a:spcPct val="100000"/>
              </a:lnSpc>
              <a:spcBef>
                <a:spcPts val="300"/>
              </a:spcBef>
              <a:spcAft>
                <a:spcPts val="1200"/>
              </a:spcAft>
              <a:buFont typeface="Arial"/>
              <a:buChar char="•"/>
            </a:pPr>
            <a:r>
              <a:rPr sz="900" b="0" i="0">
                <a:solidFill>
                  <a:srgbClr val="1E1A14"/>
                </a:solidFill>
                <a:latin typeface="Calibri"/>
              </a:rPr>
              <a:t>July historically performs strongly, with the S&amp;P 500 advancing 69% of the time in the first half of July and the Nasdaq 100 rising 76% of the time.</a:t>
            </a:r>
            <a:r>
              <a:rPr sz="900" b="0" i="0">
                <a:solidFill>
                  <a:srgbClr val="615D56"/>
                </a:solidFill>
                <a:latin typeface="Calibri"/>
              </a:rPr>
              <a:t> — “Since 1928, the S&amp;P 500 has advanced 69% of the time during the first half of July.”</a:t>
            </a:r>
          </a:p>
        </p:txBody>
      </p:sp>
      <p:sp>
        <p:nvSpPr>
          <p:cNvPr id="3" name="Rectangle 2"/>
          <p:cNvSpPr/>
          <p:nvPr/>
        </p:nvSpPr>
        <p:spPr>
          <a:xfrm>
            <a:off x="1783080" y="4928448"/>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254496"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Legal &amp; General Investment Management America — L&amp;G</a:t>
            </a:r>
          </a:p>
          <a:p>
            <a:pPr algn="l">
              <a:lnSpc>
                <a:spcPct val="100000"/>
              </a:lnSpc>
              <a:spcAft>
                <a:spcPts val="600"/>
              </a:spcAft>
              <a:buNone/>
            </a:pPr>
            <a:r>
              <a:rPr sz="700" b="0" i="0">
                <a:solidFill>
                  <a:srgbClr val="615D56"/>
                </a:solidFill>
                <a:latin typeface="Calibri"/>
              </a:rPr>
              <a:t>Securitized Credit Financing Data Centers _ Blog _ L&amp;G.pdf</a:t>
            </a:r>
          </a:p>
          <a:p>
            <a:pPr algn="l">
              <a:lnSpc>
                <a:spcPct val="100000"/>
              </a:lnSpc>
              <a:spcAft>
                <a:spcPts val="600"/>
              </a:spcAft>
              <a:buNone/>
            </a:pPr>
            <a:r>
              <a:rPr sz="950" b="0" i="0">
                <a:solidFill>
                  <a:srgbClr val="615D56"/>
                </a:solidFill>
                <a:latin typeface="Calibri"/>
              </a:rPr>
              <a:t>L&amp;G believes data center securitization presents a compelling investment opportunity despite structural risks that investors must monitor closely.</a:t>
            </a:r>
          </a:p>
          <a:p>
            <a:pPr algn="l" marL="182880" indent="-182880">
              <a:lnSpc>
                <a:spcPct val="100000"/>
              </a:lnSpc>
              <a:spcBef>
                <a:spcPts val="300"/>
              </a:spcBef>
              <a:buFont typeface="Arial"/>
              <a:buChar char="•"/>
            </a:pPr>
            <a:r>
              <a:rPr sz="900" b="0" i="0">
                <a:solidFill>
                  <a:srgbClr val="1E1A14"/>
                </a:solidFill>
                <a:latin typeface="Calibri"/>
              </a:rPr>
              <a:t>Data center securitization offers attractive investment opportunities due to relatively low spreads and long-term funding.</a:t>
            </a:r>
            <a:r>
              <a:rPr sz="900" b="0" i="0">
                <a:solidFill>
                  <a:srgbClr val="615D56"/>
                </a:solidFill>
                <a:latin typeface="Calibri"/>
              </a:rPr>
              <a:t> — “New issue spreads on recent data center ABS transactions priced 150-200 basis points over Treasuries.”</a:t>
            </a:r>
          </a:p>
          <a:p>
            <a:pPr algn="l" marL="182880" indent="-182880">
              <a:lnSpc>
                <a:spcPct val="100000"/>
              </a:lnSpc>
              <a:spcBef>
                <a:spcPts val="300"/>
              </a:spcBef>
              <a:buFont typeface="Arial"/>
              <a:buChar char="•"/>
            </a:pPr>
            <a:r>
              <a:rPr sz="900" b="0" i="0">
                <a:solidFill>
                  <a:srgbClr val="1E1A14"/>
                </a:solidFill>
                <a:latin typeface="Calibri"/>
              </a:rPr>
              <a:t>Securitized financing is primarily used for refinancing stabilized data centers, not for initial construction.</a:t>
            </a:r>
            <a:r>
              <a:rPr sz="900" b="0" i="0">
                <a:solidFill>
                  <a:srgbClr val="615D56"/>
                </a:solidFill>
                <a:latin typeface="Calibri"/>
              </a:rPr>
              <a:t> — “Most transactions feature a 5-year anticipated repayment date and focus on income-generating assets.”</a:t>
            </a:r>
          </a:p>
          <a:p>
            <a:pPr algn="l" marL="182880" indent="-182880">
              <a:lnSpc>
                <a:spcPct val="100000"/>
              </a:lnSpc>
              <a:spcBef>
                <a:spcPts val="300"/>
              </a:spcBef>
              <a:buFont typeface="Arial"/>
              <a:buChar char="•"/>
            </a:pPr>
            <a:r>
              <a:rPr sz="900" b="0" i="0">
                <a:solidFill>
                  <a:srgbClr val="1E1A14"/>
                </a:solidFill>
                <a:latin typeface="Calibri"/>
              </a:rPr>
              <a:t>Refinancing risk will increase in 2028–2030 as existing securitized deals approach their anticipated repayment dates.</a:t>
            </a:r>
            <a:r>
              <a:rPr sz="900" b="0" i="0">
                <a:solidFill>
                  <a:srgbClr val="615D56"/>
                </a:solidFill>
                <a:latin typeface="Calibri"/>
              </a:rPr>
              <a:t> — “Existing maturity walls start to become more pressing in 2028–2030.”</a:t>
            </a:r>
          </a:p>
          <a:p>
            <a:pPr algn="l" marL="182880" indent="-182880">
              <a:lnSpc>
                <a:spcPct val="100000"/>
              </a:lnSpc>
              <a:spcBef>
                <a:spcPts val="300"/>
              </a:spcBef>
              <a:buFont typeface="Arial"/>
              <a:buChar char="•"/>
            </a:pPr>
            <a:r>
              <a:rPr sz="900" b="0" i="0">
                <a:solidFill>
                  <a:srgbClr val="1E1A14"/>
                </a:solidFill>
                <a:latin typeface="Calibri"/>
              </a:rPr>
              <a:t>Overbuilding and shifts in AI architecture could lead to falling utilization rates and reduced revenue.</a:t>
            </a:r>
            <a:r>
              <a:rPr sz="900" b="0" i="0">
                <a:solidFill>
                  <a:srgbClr val="615D56"/>
                </a:solidFill>
                <a:latin typeface="Calibri"/>
              </a:rPr>
              <a:t> — “AI model development may shift toward decentralized architectures or cheaper energy regions.”</a:t>
            </a:r>
          </a:p>
          <a:p>
            <a:pPr algn="l" marL="182880" indent="-182880">
              <a:lnSpc>
                <a:spcPct val="100000"/>
              </a:lnSpc>
              <a:spcBef>
                <a:spcPts val="300"/>
              </a:spcBef>
              <a:buFont typeface="Arial"/>
              <a:buChar char="•"/>
            </a:pPr>
            <a:r>
              <a:rPr sz="900" b="0" i="0">
                <a:solidFill>
                  <a:srgbClr val="1E1A14"/>
                </a:solidFill>
                <a:latin typeface="Calibri"/>
              </a:rPr>
              <a:t>Rapid technological obsolescence requires frequent upgrades, increasing capital expenditure and operational risk.</a:t>
            </a:r>
            <a:r>
              <a:rPr sz="900" b="0" i="0">
                <a:solidFill>
                  <a:srgbClr val="615D56"/>
                </a:solidFill>
                <a:latin typeface="Calibri"/>
              </a:rPr>
              <a:t> — “AI hardware like GPUs has a short lifecycle and requires frequent refreshes.”</a:t>
            </a:r>
          </a:p>
          <a:p>
            <a:pPr algn="l" marL="182880" indent="-182880">
              <a:lnSpc>
                <a:spcPct val="100000"/>
              </a:lnSpc>
              <a:spcBef>
                <a:spcPts val="300"/>
              </a:spcBef>
              <a:spcAft>
                <a:spcPts val="1200"/>
              </a:spcAft>
              <a:buFont typeface="Arial"/>
              <a:buChar char="•"/>
            </a:pPr>
            <a:r>
              <a:rPr sz="900" b="0" i="0">
                <a:solidFill>
                  <a:srgbClr val="1E1A14"/>
                </a:solidFill>
                <a:latin typeface="Calibri"/>
              </a:rPr>
              <a:t>Revenue uncertainty from lease renewals and demand shifts poses exposure to market volatility.</a:t>
            </a:r>
            <a:r>
              <a:rPr sz="900" b="0" i="0">
                <a:solidFill>
                  <a:srgbClr val="615D56"/>
                </a:solidFill>
                <a:latin typeface="Calibri"/>
              </a:rPr>
              <a:t> — “Lease renewals could be pressured if demand slows due to economic, regulatory, or technological factors.”</a:t>
            </a:r>
          </a:p>
        </p:txBody>
      </p:sp>
      <p:sp>
        <p:nvSpPr>
          <p:cNvPr id="5" name="Rectangle 4"/>
          <p:cNvSpPr/>
          <p:nvPr/>
        </p:nvSpPr>
        <p:spPr>
          <a:xfrm>
            <a:off x="6254496" y="4649396"/>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83080"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Monica Defend, Frédéric Lepetit, Thierry Roncalli</a:t>
            </a:r>
          </a:p>
          <a:p>
            <a:pPr algn="l">
              <a:lnSpc>
                <a:spcPct val="100000"/>
              </a:lnSpc>
              <a:spcAft>
                <a:spcPts val="600"/>
              </a:spcAft>
              <a:buNone/>
            </a:pPr>
            <a:r>
              <a:rPr sz="700" b="0" i="0">
                <a:solidFill>
                  <a:srgbClr val="615D56"/>
                </a:solidFill>
                <a:latin typeface="Calibri"/>
              </a:rPr>
              <a:t>ssrn-6613121.pdf</a:t>
            </a:r>
          </a:p>
          <a:p>
            <a:pPr algn="l">
              <a:lnSpc>
                <a:spcPct val="100000"/>
              </a:lnSpc>
              <a:spcAft>
                <a:spcPts val="600"/>
              </a:spcAft>
              <a:buNone/>
            </a:pPr>
            <a:r>
              <a:rPr sz="950" b="0" i="0">
                <a:solidFill>
                  <a:srgbClr val="615D56"/>
                </a:solidFill>
                <a:latin typeface="Calibri"/>
              </a:rPr>
              <a:t>The current AI boom lacks the explosive valuation dynamics of a speculative bubble but carries significant concentration risk, necessitating focus on drawdown amplification and earnings sustainability rather than timing a bubble pop.</a:t>
            </a:r>
          </a:p>
          <a:p>
            <a:pPr algn="l" marL="182880" indent="-182880">
              <a:lnSpc>
                <a:spcPct val="100000"/>
              </a:lnSpc>
              <a:spcBef>
                <a:spcPts val="300"/>
              </a:spcBef>
              <a:buFont typeface="Arial"/>
              <a:buChar char="•"/>
            </a:pPr>
            <a:r>
              <a:rPr sz="900" b="0" i="0">
                <a:solidFill>
                  <a:srgbClr val="1E1A14"/>
                </a:solidFill>
                <a:latin typeface="Calibri"/>
              </a:rPr>
              <a:t>The current AI boom from 2023 to 2025 does not qualify as a speculative bubble due to the absence of explosive valuation dynamics.</a:t>
            </a:r>
            <a:r>
              <a:rPr sz="900" b="0" i="0">
                <a:solidFill>
                  <a:srgbClr val="615D56"/>
                </a:solidFill>
                <a:latin typeface="Calibri"/>
              </a:rPr>
              <a:t> — “AR(1) coefficients fall below one for all portfolios during 2023–2025, rejecting explosive autoregressive processes.”</a:t>
            </a:r>
          </a:p>
          <a:p>
            <a:pPr algn="l" marL="182880" indent="-182880">
              <a:lnSpc>
                <a:spcPct val="100000"/>
              </a:lnSpc>
              <a:spcBef>
                <a:spcPts val="300"/>
              </a:spcBef>
              <a:buFont typeface="Arial"/>
              <a:buChar char="•"/>
            </a:pPr>
            <a:r>
              <a:rPr sz="900" b="0" i="0">
                <a:solidFill>
                  <a:srgbClr val="1E1A14"/>
                </a:solidFill>
                <a:latin typeface="Calibri"/>
              </a:rPr>
              <a:t>AI stock performance closely mirrors the TMT portfolio during the 1997–1999 dot-com period, suggesting similarities in market behavior.</a:t>
            </a:r>
            <a:r>
              <a:rPr sz="900" b="0" i="0">
                <a:solidFill>
                  <a:srgbClr val="615D56"/>
                </a:solidFill>
                <a:latin typeface="Calibri"/>
              </a:rPr>
              <a:t> — “AI portfolio outperformed ex-AI by 212 percentage points from 2023 to 2025, similar to TMT gains in 1997–1999.”</a:t>
            </a:r>
          </a:p>
          <a:p>
            <a:pPr algn="l" marL="182880" indent="-182880">
              <a:lnSpc>
                <a:spcPct val="100000"/>
              </a:lnSpc>
              <a:spcBef>
                <a:spcPts val="300"/>
              </a:spcBef>
              <a:buFont typeface="Arial"/>
              <a:buChar char="•"/>
            </a:pPr>
            <a:r>
              <a:rPr sz="900" b="0" i="0">
                <a:solidFill>
                  <a:srgbClr val="1E1A14"/>
                </a:solidFill>
                <a:latin typeface="Calibri"/>
              </a:rPr>
              <a:t>AI valuations have declined from 2023 to 2025, while TMT valuations rose continuously, indicating fundamental re-rating rather than speculation.</a:t>
            </a:r>
            <a:r>
              <a:rPr sz="900" b="0" i="0">
                <a:solidFill>
                  <a:srgbClr val="615D56"/>
                </a:solidFill>
                <a:latin typeface="Calibri"/>
              </a:rPr>
              <a:t> — “LTM and NTM P/E ratios for AI declined, contrasting with rising TMT P/Es during 1997–1999.”</a:t>
            </a:r>
          </a:p>
          <a:p>
            <a:pPr algn="l" marL="182880" indent="-182880">
              <a:lnSpc>
                <a:spcPct val="100000"/>
              </a:lnSpc>
              <a:spcBef>
                <a:spcPts val="300"/>
              </a:spcBef>
              <a:buFont typeface="Arial"/>
              <a:buChar char="•"/>
            </a:pPr>
            <a:r>
              <a:rPr sz="900" b="0" i="0">
                <a:solidFill>
                  <a:srgbClr val="1E1A14"/>
                </a:solidFill>
                <a:latin typeface="Calibri"/>
              </a:rPr>
              <a:t>The AI portfolio is more concentrated than the TMT portfolio, with a higher average individual stock weight and fewer constituents.</a:t>
            </a:r>
            <a:r>
              <a:rPr sz="900" b="0" i="0">
                <a:solidFill>
                  <a:srgbClr val="615D56"/>
                </a:solidFill>
                <a:latin typeface="Calibri"/>
              </a:rPr>
              <a:t> — “AI peaked at 38.2% weight with 44 stocks vs. TMT's 44.8% with 96 stocks.”</a:t>
            </a:r>
          </a:p>
          <a:p>
            <a:pPr algn="l" marL="182880" indent="-182880">
              <a:lnSpc>
                <a:spcPct val="100000"/>
              </a:lnSpc>
              <a:spcBef>
                <a:spcPts val="300"/>
              </a:spcBef>
              <a:buFont typeface="Arial"/>
              <a:buChar char="•"/>
            </a:pPr>
            <a:r>
              <a:rPr sz="900" b="0" i="0">
                <a:solidFill>
                  <a:srgbClr val="1E1A14"/>
                </a:solidFill>
                <a:latin typeface="Calibri"/>
              </a:rPr>
              <a:t>AI stocks contributed about 50% of S&amp;P 500 returns since 2023, similar to TMT's 49% contribution between 1997 and 2000.</a:t>
            </a:r>
            <a:r>
              <a:rPr sz="900" b="0" i="0">
                <a:solidFill>
                  <a:srgbClr val="615D56"/>
                </a:solidFill>
                <a:latin typeface="Calibri"/>
              </a:rPr>
              <a:t> — “AI portfolio contributed 47.7% to S&amp;P 500 performance from 2023 to 2025.”</a:t>
            </a:r>
          </a:p>
          <a:p>
            <a:pPr algn="l" marL="182880" indent="-182880">
              <a:lnSpc>
                <a:spcPct val="100000"/>
              </a:lnSpc>
              <a:spcBef>
                <a:spcPts val="300"/>
              </a:spcBef>
              <a:spcAft>
                <a:spcPts val="1200"/>
              </a:spcAft>
              <a:buFont typeface="Arial"/>
              <a:buChar char="•"/>
            </a:pPr>
            <a:r>
              <a:rPr sz="900" b="0" i="0">
                <a:solidFill>
                  <a:srgbClr val="1E1A14"/>
                </a:solidFill>
                <a:latin typeface="Calibri"/>
              </a:rPr>
              <a:t>Capex intensity in the AI portfolio increased significantly from 2023 to 2026, raising execution risk compared to ex-AI stocks.</a:t>
            </a:r>
            <a:r>
              <a:rPr sz="900" b="0" i="0">
                <a:solidFill>
                  <a:srgbClr val="615D56"/>
                </a:solidFill>
                <a:latin typeface="Calibri"/>
              </a:rPr>
              <a:t> — “AI capex intensity ratio in March 2026 was approximately twice that of ex-AI portfolio.”</a:t>
            </a:r>
          </a:p>
        </p:txBody>
      </p:sp>
      <p:sp>
        <p:nvSpPr>
          <p:cNvPr id="3" name="Rectangle 2"/>
          <p:cNvSpPr/>
          <p:nvPr/>
        </p:nvSpPr>
        <p:spPr>
          <a:xfrm>
            <a:off x="1783080" y="5362529"/>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254496"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SiliconReport — The Daily Briefing of Silicon Valley</a:t>
            </a:r>
          </a:p>
          <a:p>
            <a:pPr algn="l">
              <a:lnSpc>
                <a:spcPct val="100000"/>
              </a:lnSpc>
              <a:spcAft>
                <a:spcPts val="600"/>
              </a:spcAft>
              <a:buNone/>
            </a:pPr>
            <a:r>
              <a:rPr sz="700" b="0" i="0">
                <a:solidFill>
                  <a:srgbClr val="615D56"/>
                </a:solidFill>
                <a:latin typeface="Calibri"/>
              </a:rPr>
              <a:t>The AI data center power crunch_ electricity, not chips, is the real bottleneck — Silicon Report.pdf</a:t>
            </a:r>
          </a:p>
          <a:p>
            <a:pPr algn="l">
              <a:lnSpc>
                <a:spcPct val="100000"/>
              </a:lnSpc>
              <a:spcAft>
                <a:spcPts val="600"/>
              </a:spcAft>
              <a:buNone/>
            </a:pPr>
            <a:r>
              <a:rPr sz="950" b="0" i="0">
                <a:solidFill>
                  <a:srgbClr val="615D56"/>
                </a:solidFill>
                <a:latin typeface="Calibri"/>
              </a:rPr>
              <a:t>Electricity infrastructure, particularly grid interconnection and power generation capacity, is the real bottleneck for AI data center expansion, not semiconductor supply.</a:t>
            </a:r>
          </a:p>
          <a:p>
            <a:pPr algn="l" marL="182880" indent="-182880">
              <a:lnSpc>
                <a:spcPct val="100000"/>
              </a:lnSpc>
              <a:spcBef>
                <a:spcPts val="300"/>
              </a:spcBef>
              <a:buFont typeface="Arial"/>
              <a:buChar char="•"/>
            </a:pPr>
            <a:r>
              <a:rPr sz="900" b="0" i="0">
                <a:solidFill>
                  <a:srgbClr val="1E1A14"/>
                </a:solidFill>
                <a:latin typeface="Calibri"/>
              </a:rPr>
              <a:t>Electricity, not GPU supply, is the primary bottleneck for AI data center buildouts.</a:t>
            </a:r>
            <a:r>
              <a:rPr sz="900" b="0" i="0">
                <a:solidFill>
                  <a:srgbClr val="615D56"/>
                </a:solidFill>
                <a:latin typeface="Calibri"/>
              </a:rPr>
              <a:t> — “Grid queues, not GPU allocation, now set the pace of the buildout.”</a:t>
            </a:r>
          </a:p>
          <a:p>
            <a:pPr algn="l" marL="182880" indent="-182880">
              <a:lnSpc>
                <a:spcPct val="100000"/>
              </a:lnSpc>
              <a:spcBef>
                <a:spcPts val="300"/>
              </a:spcBef>
              <a:buFont typeface="Arial"/>
              <a:buChar char="•"/>
            </a:pPr>
            <a:r>
              <a:rPr sz="900" b="0" i="0">
                <a:solidFill>
                  <a:srgbClr val="1E1A14"/>
                </a:solidFill>
                <a:latin typeface="Calibri"/>
              </a:rPr>
              <a:t>Nineteen AI campuses have gigawatt-plus capacity, accounting for 65% of total tracked capacity.</a:t>
            </a:r>
            <a:r>
              <a:rPr sz="900" b="0" i="0">
                <a:solidFill>
                  <a:srgbClr val="615D56"/>
                </a:solidFill>
                <a:latin typeface="Calibri"/>
              </a:rPr>
              <a:t> — “19 campuses carry 1 GW or more, totaling 27.9 GW.”</a:t>
            </a:r>
          </a:p>
          <a:p>
            <a:pPr algn="l" marL="182880" indent="-182880">
              <a:lnSpc>
                <a:spcPct val="100000"/>
              </a:lnSpc>
              <a:spcBef>
                <a:spcPts val="300"/>
              </a:spcBef>
              <a:buFont typeface="Arial"/>
              <a:buChar char="•"/>
            </a:pPr>
            <a:r>
              <a:rPr sz="900" b="0" i="0">
                <a:solidFill>
                  <a:srgbClr val="1E1A14"/>
                </a:solidFill>
                <a:latin typeface="Calibri"/>
              </a:rPr>
              <a:t>Utility interconnection queues in key markets like Northern Virginia, Phoenix, and Dallas run four to seven years.</a:t>
            </a:r>
            <a:r>
              <a:rPr sz="900" b="0" i="0">
                <a:solidFill>
                  <a:srgbClr val="615D56"/>
                </a:solidFill>
                <a:latin typeface="Calibri"/>
              </a:rPr>
              <a:t> — “Queues run four to seven years, according to Sightline Climate data.”</a:t>
            </a:r>
          </a:p>
          <a:p>
            <a:pPr algn="l" marL="182880" indent="-182880">
              <a:lnSpc>
                <a:spcPct val="100000"/>
              </a:lnSpc>
              <a:spcBef>
                <a:spcPts val="300"/>
              </a:spcBef>
              <a:buFont typeface="Arial"/>
              <a:buChar char="•"/>
            </a:pPr>
            <a:r>
              <a:rPr sz="900" b="0" i="0">
                <a:solidFill>
                  <a:srgbClr val="1E1A14"/>
                </a:solidFill>
                <a:latin typeface="Calibri"/>
              </a:rPr>
              <a:t>At least 46 U.S. data centers use on-site gas generation to bypass public grid queues.</a:t>
            </a:r>
            <a:r>
              <a:rPr sz="900" b="0" i="0">
                <a:solidFill>
                  <a:srgbClr val="615D56"/>
                </a:solidFill>
                <a:latin typeface="Calibri"/>
              </a:rPr>
              <a:t> — “46 data centers with 56 GW capacity use behind-the-meter generation.”</a:t>
            </a:r>
          </a:p>
          <a:p>
            <a:pPr algn="l" marL="182880" indent="-182880">
              <a:lnSpc>
                <a:spcPct val="100000"/>
              </a:lnSpc>
              <a:spcBef>
                <a:spcPts val="300"/>
              </a:spcBef>
              <a:buFont typeface="Arial"/>
              <a:buChar char="•"/>
            </a:pPr>
            <a:r>
              <a:rPr sz="900" b="0" i="0">
                <a:solidFill>
                  <a:srgbClr val="1E1A14"/>
                </a:solidFill>
                <a:latin typeface="Calibri"/>
              </a:rPr>
              <a:t>Gas turbine lead times have extended to five years, with prices projected to rise 195% by 2026.</a:t>
            </a:r>
            <a:r>
              <a:rPr sz="900" b="0" i="0">
                <a:solidFill>
                  <a:srgbClr val="615D56"/>
                </a:solidFill>
                <a:latin typeface="Calibri"/>
              </a:rPr>
              <a:t> — “Lead times stretch to five years; prices on pace to rise 195% by end of 2026.”</a:t>
            </a:r>
          </a:p>
          <a:p>
            <a:pPr algn="l" marL="182880" indent="-182880">
              <a:lnSpc>
                <a:spcPct val="100000"/>
              </a:lnSpc>
              <a:spcBef>
                <a:spcPts val="300"/>
              </a:spcBef>
              <a:spcAft>
                <a:spcPts val="1200"/>
              </a:spcAft>
              <a:buFont typeface="Arial"/>
              <a:buChar char="•"/>
            </a:pPr>
            <a:r>
              <a:rPr sz="900" b="0" i="0">
                <a:solidFill>
                  <a:srgbClr val="1E1A14"/>
                </a:solidFill>
                <a:latin typeface="Calibri"/>
              </a:rPr>
              <a:t>Texas hosts 34% of all tracked AI data center capacity due to its fast grid process and access to cheap natural gas.</a:t>
            </a:r>
            <a:r>
              <a:rPr sz="900" b="0" i="0">
                <a:solidFill>
                  <a:srgbClr val="615D56"/>
                </a:solidFill>
                <a:latin typeface="Calibri"/>
              </a:rPr>
              <a:t> — “15 facilities, 14.8 GW, in Texas — 34% of total tracked capacity.”</a:t>
            </a:r>
          </a:p>
        </p:txBody>
      </p:sp>
      <p:sp>
        <p:nvSpPr>
          <p:cNvPr id="5" name="Rectangle 4"/>
          <p:cNvSpPr/>
          <p:nvPr/>
        </p:nvSpPr>
        <p:spPr>
          <a:xfrm>
            <a:off x="6254496" y="4517621"/>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83080"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Trendy Tech Tribe</a:t>
            </a:r>
          </a:p>
          <a:p>
            <a:pPr algn="l">
              <a:lnSpc>
                <a:spcPct val="100000"/>
              </a:lnSpc>
              <a:spcAft>
                <a:spcPts val="600"/>
              </a:spcAft>
              <a:buNone/>
            </a:pPr>
            <a:r>
              <a:rPr sz="700" b="0" i="0">
                <a:solidFill>
                  <a:srgbClr val="615D56"/>
                </a:solidFill>
                <a:latin typeface="Calibri"/>
              </a:rPr>
              <a:t>The Dark Silicon Bubble_ $700B in Idle AI Chips 2026.pdf</a:t>
            </a:r>
          </a:p>
          <a:p>
            <a:pPr algn="l">
              <a:lnSpc>
                <a:spcPct val="100000"/>
              </a:lnSpc>
              <a:spcAft>
                <a:spcPts val="600"/>
              </a:spcAft>
              <a:buNone/>
            </a:pPr>
            <a:r>
              <a:rPr sz="950" b="0" i="0">
                <a:solidFill>
                  <a:srgbClr val="615D56"/>
                </a:solidFill>
                <a:latin typeface="Calibri"/>
              </a:rPr>
              <a:t>The AI chip market is facing a hidden inventory crisis where billions of dollars in AI hardware are stranded and depreciating due to power and infrastructure limitations, leading to a potential historic write-down in 2027.</a:t>
            </a:r>
          </a:p>
          <a:p>
            <a:pPr algn="l" marL="182880" indent="-182880">
              <a:lnSpc>
                <a:spcPct val="100000"/>
              </a:lnSpc>
              <a:spcBef>
                <a:spcPts val="300"/>
              </a:spcBef>
              <a:buFont typeface="Arial"/>
              <a:buChar char="•"/>
            </a:pPr>
            <a:r>
              <a:rPr sz="900" b="0" i="0">
                <a:solidFill>
                  <a:srgbClr val="1E1A14"/>
                </a:solidFill>
                <a:latin typeface="Calibri"/>
              </a:rPr>
              <a:t>Hyperscalers have committed $700 billion to AI chips but are unable to deploy them due to power and packaging bottlenecks.</a:t>
            </a:r>
            <a:r>
              <a:rPr sz="900" b="0" i="0">
                <a:solidFill>
                  <a:srgbClr val="615D56"/>
                </a:solidFill>
                <a:latin typeface="Calibri"/>
              </a:rPr>
              <a:t> — “power and packaging bottlenecks mean millions of GPUs are sitting in warehouses”</a:t>
            </a:r>
          </a:p>
          <a:p>
            <a:pPr algn="l" marL="182880" indent="-182880">
              <a:lnSpc>
                <a:spcPct val="100000"/>
              </a:lnSpc>
              <a:spcBef>
                <a:spcPts val="300"/>
              </a:spcBef>
              <a:buFont typeface="Arial"/>
              <a:buChar char="•"/>
            </a:pPr>
            <a:r>
              <a:rPr sz="900" b="0" i="0">
                <a:solidFill>
                  <a:srgbClr val="1E1A14"/>
                </a:solidFill>
                <a:latin typeface="Calibri"/>
              </a:rPr>
              <a:t>The industry is experiencing a surge in 'Dark Silicon' — AI chips stored in warehouses, unpowered and depreciating.</a:t>
            </a:r>
            <a:r>
              <a:rPr sz="900" b="0" i="0">
                <a:solidFill>
                  <a:srgbClr val="615D56"/>
                </a:solidFill>
                <a:latin typeface="Calibri"/>
              </a:rPr>
              <a:t> — “chips are sitting in warehouses, un-racked and un-powered, depreciating rapidly”</a:t>
            </a:r>
          </a:p>
          <a:p>
            <a:pPr algn="l" marL="182880" indent="-182880">
              <a:lnSpc>
                <a:spcPct val="100000"/>
              </a:lnSpc>
              <a:spcBef>
                <a:spcPts val="300"/>
              </a:spcBef>
              <a:buFont typeface="Arial"/>
              <a:buChar char="•"/>
            </a:pPr>
            <a:r>
              <a:rPr sz="900" b="0" i="0">
                <a:solidFill>
                  <a:srgbClr val="1E1A14"/>
                </a:solidFill>
                <a:latin typeface="Calibri"/>
              </a:rPr>
              <a:t>Dark Silicon results from a mismatch between silicon velocity and infrastructure velocity, where supply outpaces power availability.</a:t>
            </a:r>
            <a:r>
              <a:rPr sz="900" b="0" i="0">
                <a:solidFill>
                  <a:srgbClr val="615D56"/>
                </a:solidFill>
                <a:latin typeface="Calibri"/>
              </a:rPr>
              <a:t> — “Utility Capacity &lt; ∑(Delivered Silicon × TDP)”</a:t>
            </a:r>
          </a:p>
          <a:p>
            <a:pPr algn="l" marL="182880" indent="-182880">
              <a:lnSpc>
                <a:spcPct val="100000"/>
              </a:lnSpc>
              <a:spcBef>
                <a:spcPts val="300"/>
              </a:spcBef>
              <a:buFont typeface="Arial"/>
              <a:buChar char="•"/>
            </a:pPr>
            <a:r>
              <a:rPr sz="900" b="0" i="0">
                <a:solidFill>
                  <a:srgbClr val="1E1A14"/>
                </a:solidFill>
                <a:latin typeface="Calibri"/>
              </a:rPr>
              <a:t>Key infrastructure requirements like high-voltage transformers and liquid cooling systems have long lead times, delaying deployment.</a:t>
            </a:r>
            <a:r>
              <a:rPr sz="900" b="0" i="0">
                <a:solidFill>
                  <a:srgbClr val="615D56"/>
                </a:solidFill>
                <a:latin typeface="Calibri"/>
              </a:rPr>
              <a:t> — “Lead times are currently 18–24 months for transformers; liquid cooling requires retrofitting data centers”</a:t>
            </a:r>
          </a:p>
          <a:p>
            <a:pPr algn="l" marL="182880" indent="-182880">
              <a:lnSpc>
                <a:spcPct val="100000"/>
              </a:lnSpc>
              <a:spcBef>
                <a:spcPts val="300"/>
              </a:spcBef>
              <a:buFont typeface="Arial"/>
              <a:buChar char="•"/>
            </a:pPr>
            <a:r>
              <a:rPr sz="900" b="0" i="0">
                <a:solidFill>
                  <a:srgbClr val="1E1A14"/>
                </a:solidFill>
                <a:latin typeface="Calibri"/>
              </a:rPr>
              <a:t>AI chips consume significantly more power than legacy servers, making them incompatible with existing data center infrastructure.</a:t>
            </a:r>
            <a:r>
              <a:rPr sz="900" b="0" i="0">
                <a:solidFill>
                  <a:srgbClr val="615D56"/>
                </a:solidFill>
                <a:latin typeface="Calibri"/>
              </a:rPr>
              <a:t> — “A rack of NVL72s consumes over 165 kW vs. legacy 10–15 kW”</a:t>
            </a:r>
          </a:p>
          <a:p>
            <a:pPr algn="l" marL="182880" indent="-182880">
              <a:lnSpc>
                <a:spcPct val="100000"/>
              </a:lnSpc>
              <a:spcBef>
                <a:spcPts val="300"/>
              </a:spcBef>
              <a:buFont typeface="Arial"/>
              <a:buChar char="•"/>
            </a:pPr>
            <a:r>
              <a:rPr sz="900" b="0" i="0">
                <a:solidFill>
                  <a:srgbClr val="1E1A14"/>
                </a:solidFill>
                <a:latin typeface="Calibri"/>
              </a:rPr>
              <a:t>Under US GAAP, uninstalled AI chips are classified as inventory or CIP, avoiding depreciation until 'placed in service', creating a false asset value.</a:t>
            </a:r>
            <a:r>
              <a:rPr sz="900" b="0" i="0">
                <a:solidFill>
                  <a:srgbClr val="615D56"/>
                </a:solidFill>
                <a:latin typeface="Calibri"/>
              </a:rPr>
              <a:t> — “depreciation does not start until the asset is 'placed in service'”</a:t>
            </a:r>
          </a:p>
          <a:p>
            <a:pPr algn="l" marL="182880" indent="-182880">
              <a:lnSpc>
                <a:spcPct val="100000"/>
              </a:lnSpc>
              <a:spcBef>
                <a:spcPts val="300"/>
              </a:spcBef>
              <a:spcAft>
                <a:spcPts val="1200"/>
              </a:spcAft>
              <a:buFont typeface="Arial"/>
              <a:buChar char="•"/>
            </a:pPr>
            <a:r>
              <a:rPr sz="900" b="0" i="0">
                <a:solidFill>
                  <a:srgbClr val="1E1A14"/>
                </a:solidFill>
                <a:latin typeface="Calibri"/>
              </a:rPr>
              <a:t>The accumulation of Dark Silicon will lead to massive inventory impairments in 2027 as chips become obsolete before deployment.</a:t>
            </a:r>
            <a:r>
              <a:rPr sz="900" b="0" i="0">
                <a:solidFill>
                  <a:srgbClr val="615D56"/>
                </a:solidFill>
                <a:latin typeface="Calibri"/>
              </a:rPr>
              <a:t> — “Dark Silicon will turn on, only to be immediately obsolete”</a:t>
            </a:r>
          </a:p>
        </p:txBody>
      </p:sp>
      <p:sp>
        <p:nvSpPr>
          <p:cNvPr id="3" name="Rectangle 2"/>
          <p:cNvSpPr/>
          <p:nvPr/>
        </p:nvSpPr>
        <p:spPr>
          <a:xfrm>
            <a:off x="1783080" y="5253351"/>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254496"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Substack</a:t>
            </a:r>
          </a:p>
          <a:p>
            <a:pPr algn="l">
              <a:lnSpc>
                <a:spcPct val="100000"/>
              </a:lnSpc>
              <a:spcAft>
                <a:spcPts val="600"/>
              </a:spcAft>
              <a:buNone/>
            </a:pPr>
            <a:r>
              <a:rPr sz="700" b="0" i="0">
                <a:solidFill>
                  <a:srgbClr val="615D56"/>
                </a:solidFill>
                <a:latin typeface="Calibri"/>
              </a:rPr>
              <a:t>The hidden ticking bomb behind the AI boom.pdf</a:t>
            </a:r>
          </a:p>
          <a:p>
            <a:pPr algn="l">
              <a:lnSpc>
                <a:spcPct val="100000"/>
              </a:lnSpc>
              <a:spcAft>
                <a:spcPts val="600"/>
              </a:spcAft>
              <a:buNone/>
            </a:pPr>
            <a:r>
              <a:rPr sz="950" b="0" i="0">
                <a:solidFill>
                  <a:srgbClr val="615D56"/>
                </a:solidFill>
                <a:latin typeface="Calibri"/>
              </a:rPr>
              <a:t>Michael Burry warns that major tech companies are artificially inflating profits by underestimating the rapid depreciation of AI chips, creating a hidden financial bubble that could burst in the near term.</a:t>
            </a:r>
          </a:p>
          <a:p>
            <a:pPr algn="l" marL="182880" indent="-182880">
              <a:lnSpc>
                <a:spcPct val="100000"/>
              </a:lnSpc>
              <a:spcBef>
                <a:spcPts val="300"/>
              </a:spcBef>
              <a:buFont typeface="Arial"/>
              <a:buChar char="•"/>
            </a:pPr>
            <a:r>
              <a:rPr sz="900" b="0" i="0">
                <a:solidFill>
                  <a:srgbClr val="1E1A14"/>
                </a:solidFill>
                <a:latin typeface="Calibri"/>
              </a:rPr>
              <a:t>Michael Burry argues that AI companies are underestimating GPU depreciation by extending useful life periods unrealistically.</a:t>
            </a:r>
            <a:r>
              <a:rPr sz="900" b="0" i="0">
                <a:solidFill>
                  <a:srgbClr val="615D56"/>
                </a:solidFill>
                <a:latin typeface="Calibri"/>
              </a:rPr>
              <a:t> — “He believes actual useful life is no more than two or three years.”</a:t>
            </a:r>
          </a:p>
          <a:p>
            <a:pPr algn="l" marL="182880" indent="-182880">
              <a:lnSpc>
                <a:spcPct val="100000"/>
              </a:lnSpc>
              <a:spcBef>
                <a:spcPts val="300"/>
              </a:spcBef>
              <a:buFont typeface="Arial"/>
              <a:buChar char="•"/>
            </a:pPr>
            <a:r>
              <a:rPr sz="900" b="0" i="0">
                <a:solidFill>
                  <a:srgbClr val="1E1A14"/>
                </a:solidFill>
                <a:latin typeface="Calibri"/>
              </a:rPr>
              <a:t>Meta saved $2.9 billion in 2025 by extending its AI chip depreciation from 4.5 to 5.5 years.</a:t>
            </a:r>
            <a:r>
              <a:rPr sz="900" b="0" i="0">
                <a:solidFill>
                  <a:srgbClr val="615D56"/>
                </a:solidFill>
                <a:latin typeface="Calibri"/>
              </a:rPr>
              <a:t> — “Meta Saves $2.9 Billion”</a:t>
            </a:r>
          </a:p>
          <a:p>
            <a:pPr algn="l" marL="182880" indent="-182880">
              <a:lnSpc>
                <a:spcPct val="100000"/>
              </a:lnSpc>
              <a:spcBef>
                <a:spcPts val="300"/>
              </a:spcBef>
              <a:buFont typeface="Arial"/>
              <a:buChar char="•"/>
            </a:pPr>
            <a:r>
              <a:rPr sz="900" b="0" i="0">
                <a:solidFill>
                  <a:srgbClr val="1E1A14"/>
                </a:solidFill>
                <a:latin typeface="Calibri"/>
              </a:rPr>
              <a:t>Google, Microsoft, Oracle, and CoreWeave now depreciate AI chips over six years, double the 2020 rate.</a:t>
            </a:r>
            <a:r>
              <a:rPr sz="900" b="0" i="0">
                <a:solidFill>
                  <a:srgbClr val="615D56"/>
                </a:solidFill>
                <a:latin typeface="Calibri"/>
              </a:rPr>
              <a:t> — “Google and Microsoft also now depreciate their chips over six years — double the period used in 2020.”</a:t>
            </a:r>
          </a:p>
          <a:p>
            <a:pPr algn="l" marL="182880" indent="-182880">
              <a:lnSpc>
                <a:spcPct val="100000"/>
              </a:lnSpc>
              <a:spcBef>
                <a:spcPts val="300"/>
              </a:spcBef>
              <a:buFont typeface="Arial"/>
              <a:buChar char="•"/>
            </a:pPr>
            <a:r>
              <a:rPr sz="900" b="0" i="0">
                <a:solidFill>
                  <a:srgbClr val="1E1A14"/>
                </a:solidFill>
                <a:latin typeface="Calibri"/>
              </a:rPr>
              <a:t>Burry estimates that combined overstatement of GPU depreciation will reach $176 billion between 2026 and 2028.</a:t>
            </a:r>
            <a:r>
              <a:rPr sz="900" b="0" i="0">
                <a:solidFill>
                  <a:srgbClr val="615D56"/>
                </a:solidFill>
                <a:latin typeface="Calibri"/>
              </a:rPr>
              <a:t> — “Meta, Google, Microsoft, Amazon, and Oracle will underestimate depreciation by $176 billion between 2026 and 2028.”</a:t>
            </a:r>
          </a:p>
          <a:p>
            <a:pPr algn="l" marL="182880" indent="-182880">
              <a:lnSpc>
                <a:spcPct val="100000"/>
              </a:lnSpc>
              <a:spcBef>
                <a:spcPts val="300"/>
              </a:spcBef>
              <a:buFont typeface="Arial"/>
              <a:buChar char="•"/>
            </a:pPr>
            <a:r>
              <a:rPr sz="900" b="0" i="0">
                <a:solidFill>
                  <a:srgbClr val="1E1A14"/>
                </a:solidFill>
                <a:latin typeface="Calibri"/>
              </a:rPr>
              <a:t>Oracle’s profits would be overstated by 27% and Meta’s by 21% in 2028 due to inflated depreciation claims.</a:t>
            </a:r>
            <a:r>
              <a:rPr sz="900" b="0" i="0">
                <a:solidFill>
                  <a:srgbClr val="615D56"/>
                </a:solidFill>
                <a:latin typeface="Calibri"/>
              </a:rPr>
              <a:t> — “Oracle’s profit would be overstated by 27% and Meta’s by 21% in 2028.”</a:t>
            </a:r>
          </a:p>
          <a:p>
            <a:pPr algn="l" marL="182880" indent="-182880">
              <a:lnSpc>
                <a:spcPct val="100000"/>
              </a:lnSpc>
              <a:spcBef>
                <a:spcPts val="300"/>
              </a:spcBef>
              <a:spcAft>
                <a:spcPts val="1200"/>
              </a:spcAft>
              <a:buFont typeface="Arial"/>
              <a:buChar char="•"/>
            </a:pPr>
            <a:r>
              <a:rPr sz="900" b="0" i="0">
                <a:solidFill>
                  <a:srgbClr val="1E1A14"/>
                </a:solidFill>
                <a:latin typeface="Calibri"/>
              </a:rPr>
              <a:t>Older GPUs remain useful for lighter tasks like inference, but are not obsolete, and revenue from older models is declining.</a:t>
            </a:r>
            <a:r>
              <a:rPr sz="900" b="0" i="0">
                <a:solidFill>
                  <a:srgbClr val="615D56"/>
                </a:solidFill>
                <a:latin typeface="Calibri"/>
              </a:rPr>
              <a:t> — “Revenues generated by these GPUs also matter, and prices billed to customers tend to decrease over time.”</a:t>
            </a:r>
          </a:p>
        </p:txBody>
      </p:sp>
      <p:sp>
        <p:nvSpPr>
          <p:cNvPr id="5" name="Rectangle 4"/>
          <p:cNvSpPr/>
          <p:nvPr/>
        </p:nvSpPr>
        <p:spPr>
          <a:xfrm>
            <a:off x="6254496" y="4657147"/>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83080"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The Economist</a:t>
            </a:r>
          </a:p>
          <a:p>
            <a:pPr algn="l">
              <a:lnSpc>
                <a:spcPct val="100000"/>
              </a:lnSpc>
              <a:spcAft>
                <a:spcPts val="600"/>
              </a:spcAft>
              <a:buNone/>
            </a:pPr>
            <a:r>
              <a:rPr sz="700" b="0" i="0">
                <a:solidFill>
                  <a:srgbClr val="615D56"/>
                </a:solidFill>
                <a:latin typeface="Calibri"/>
              </a:rPr>
              <a:t>two-booms-structural-comparison.md</a:t>
            </a:r>
          </a:p>
          <a:p>
            <a:pPr algn="l" marL="182880" indent="-182880">
              <a:lnSpc>
                <a:spcPct val="100000"/>
              </a:lnSpc>
              <a:spcBef>
                <a:spcPts val="300"/>
              </a:spcBef>
              <a:buFont typeface="Arial"/>
              <a:buChar char="•"/>
            </a:pPr>
            <a:r>
              <a:rPr sz="900" b="0" i="0">
                <a:solidFill>
                  <a:srgbClr val="1E1A14"/>
                </a:solidFill>
                <a:latin typeface="Calibri"/>
              </a:rPr>
              <a:t>The AI buildout differs structurally from the dot-com boom due to Chinese open-weight models driving down pricing and creating uncertainty in terminal margins.</a:t>
            </a:r>
            <a:r>
              <a:rPr sz="900" b="0" i="0">
                <a:solidFill>
                  <a:srgbClr val="615D56"/>
                </a:solidFill>
                <a:latin typeface="Calibri"/>
              </a:rPr>
              <a:t> — “The presence of Chinese open-weight models introduces competitive pressure and margin volatility not present in the dot-com era.”</a:t>
            </a:r>
          </a:p>
          <a:p>
            <a:pPr algn="l" marL="182880" indent="-182880">
              <a:lnSpc>
                <a:spcPct val="100000"/>
              </a:lnSpc>
              <a:spcBef>
                <a:spcPts val="300"/>
              </a:spcBef>
              <a:buFont typeface="Arial"/>
              <a:buChar char="•"/>
            </a:pPr>
            <a:r>
              <a:rPr sz="900" b="0" i="0">
                <a:solidFill>
                  <a:srgbClr val="1E1A14"/>
                </a:solidFill>
                <a:latin typeface="Calibri"/>
              </a:rPr>
              <a:t>Deflation in the AI boom is deferred to discrete IPO events, resulting in a slower, more concentrated price discovery process compared to the visible dot-com froth.</a:t>
            </a:r>
            <a:r>
              <a:rPr sz="900" b="0" i="0">
                <a:solidFill>
                  <a:srgbClr val="615D56"/>
                </a:solidFill>
                <a:latin typeface="Calibri"/>
              </a:rPr>
              <a:t> — “Price adjustments occur only at specific IPOs, not through continuous market sentiment shifts, leading to delayed and focused market corrections.”</a:t>
            </a:r>
          </a:p>
          <a:p>
            <a:pPr algn="l" marL="182880" indent="-182880">
              <a:lnSpc>
                <a:spcPct val="100000"/>
              </a:lnSpc>
              <a:spcBef>
                <a:spcPts val="300"/>
              </a:spcBef>
              <a:buFont typeface="Arial"/>
              <a:buChar char="•"/>
            </a:pPr>
            <a:r>
              <a:rPr sz="900" b="0" i="0">
                <a:solidFill>
                  <a:srgbClr val="1E1A14"/>
                </a:solidFill>
                <a:latin typeface="Calibri"/>
              </a:rPr>
              <a:t>Debt financing in AI is structured through off-balance-sheet SPVs and private credit, with lenders holding claims only on physical assets, not parent companies.</a:t>
            </a:r>
            <a:r>
              <a:rPr sz="900" b="0" i="0">
                <a:solidFill>
                  <a:srgbClr val="615D56"/>
                </a:solidFill>
                <a:latin typeface="Calibri"/>
              </a:rPr>
              <a:t> — “This structure isolates financial risk from parent firms and shifts exposure to tangible assets like data centers and GPUs.”</a:t>
            </a:r>
          </a:p>
          <a:p>
            <a:pPr algn="l" marL="182880" indent="-182880">
              <a:lnSpc>
                <a:spcPct val="100000"/>
              </a:lnSpc>
              <a:spcBef>
                <a:spcPts val="300"/>
              </a:spcBef>
              <a:buFont typeface="Arial"/>
              <a:buChar char="•"/>
            </a:pPr>
            <a:r>
              <a:rPr sz="900" b="0" i="0">
                <a:solidFill>
                  <a:srgbClr val="1E1A14"/>
                </a:solidFill>
                <a:latin typeface="Calibri"/>
              </a:rPr>
              <a:t>Capital consumption in AI infrastructure is substantially understated in income statements due to accelerated depreciation and asset obsolescence.</a:t>
            </a:r>
            <a:r>
              <a:rPr sz="900" b="0" i="0">
                <a:solidFill>
                  <a:srgbClr val="615D56"/>
                </a:solidFill>
                <a:latin typeface="Calibri"/>
              </a:rPr>
              <a:t> — “Rapid technological obsolescence and high operational costs are not fully reflected in financial reporting, distorting profitability metrics.”</a:t>
            </a:r>
          </a:p>
          <a:p>
            <a:pPr algn="l" marL="182880" indent="-182880">
              <a:lnSpc>
                <a:spcPct val="100000"/>
              </a:lnSpc>
              <a:spcBef>
                <a:spcPts val="300"/>
              </a:spcBef>
              <a:buFont typeface="Arial"/>
              <a:buChar char="•"/>
            </a:pPr>
            <a:r>
              <a:rPr sz="900" b="0" i="0">
                <a:solidFill>
                  <a:srgbClr val="1E1A14"/>
                </a:solidFill>
                <a:latin typeface="Calibri"/>
              </a:rPr>
              <a:t>Physical constraints such as power generation queues and electricity demand are now binding, limiting overbuild and introducing political and regulatory risks.</a:t>
            </a:r>
            <a:r>
              <a:rPr sz="900" b="0" i="0">
                <a:solidFill>
                  <a:srgbClr val="615D56"/>
                </a:solidFill>
                <a:latin typeface="Calibri"/>
              </a:rPr>
              <a:t> — “Energy infrastructure bottlenecks constrain expansion, creating systemic risks tied to policy and grid capacity.”</a:t>
            </a:r>
          </a:p>
          <a:p>
            <a:pPr algn="l" marL="182880" indent="-182880">
              <a:lnSpc>
                <a:spcPct val="100000"/>
              </a:lnSpc>
              <a:spcBef>
                <a:spcPts val="300"/>
              </a:spcBef>
              <a:buFont typeface="Arial"/>
              <a:buChar char="•"/>
            </a:pPr>
            <a:r>
              <a:rPr sz="900" b="0" i="0">
                <a:solidFill>
                  <a:srgbClr val="1E1A14"/>
                </a:solidFill>
                <a:latin typeface="Calibri"/>
              </a:rPr>
              <a:t>The state has become a direct market participant by holding equity in key tech firms and influencing capital flows through policy and strategic investments.</a:t>
            </a:r>
            <a:r>
              <a:rPr sz="900" b="0" i="0">
                <a:solidFill>
                  <a:srgbClr val="615D56"/>
                </a:solidFill>
                <a:latin typeface="Calibri"/>
              </a:rPr>
              <a:t> — “Government ownership and policy-driven capital allocation shift the balance of power in the tech sector.”</a:t>
            </a:r>
          </a:p>
          <a:p>
            <a:pPr algn="l" marL="182880" indent="-182880">
              <a:lnSpc>
                <a:spcPct val="100000"/>
              </a:lnSpc>
              <a:spcBef>
                <a:spcPts val="300"/>
              </a:spcBef>
              <a:buFont typeface="Arial"/>
              <a:buChar char="•"/>
            </a:pPr>
            <a:r>
              <a:rPr sz="900" b="0" i="0">
                <a:solidFill>
                  <a:srgbClr val="1E1A14"/>
                </a:solidFill>
                <a:latin typeface="Calibri"/>
              </a:rPr>
              <a:t>The transmission channel of financial risk has shifted from equity to credit, with losses now spreading through investment-grade bonds, private credit, and pension allocations.</a:t>
            </a:r>
            <a:r>
              <a:rPr sz="900" b="0" i="0">
                <a:solidFill>
                  <a:srgbClr val="615D56"/>
                </a:solidFill>
                <a:latin typeface="Calibri"/>
              </a:rPr>
              <a:t> — “Credit markets, not equity markets, are now the primary conduit for risk propagation during downturns.”</a:t>
            </a:r>
          </a:p>
        </p:txBody>
      </p:sp>
      <p:sp>
        <p:nvSpPr>
          <p:cNvPr id="3" name="TextBox 2"/>
          <p:cNvSpPr txBox="1"/>
          <p:nvPr/>
        </p:nvSpPr>
        <p:spPr>
          <a:xfrm>
            <a:off x="6254496" y="1106424"/>
            <a:ext cx="4151376" cy="4690872"/>
          </a:xfrm>
          <a:prstGeom prst="rect">
            <a:avLst/>
          </a:prstGeom>
          <a:noFill/>
        </p:spPr>
        <p:txBody>
          <a:bodyPr wrap="square" anchor="t" lIns="0" rIns="0" tIns="0" bIns="0"/>
          <a:lstStyle/>
          <a:p>
            <a:pPr algn="l" marL="182880" indent="-182880">
              <a:lnSpc>
                <a:spcPct val="100000"/>
              </a:lnSpc>
              <a:spcAft>
                <a:spcPts val="1200"/>
              </a:spcAft>
              <a:buFont typeface="Arial"/>
              <a:buChar char="•"/>
            </a:pPr>
            <a:r>
              <a:rPr sz="900" b="0" i="0">
                <a:solidFill>
                  <a:srgbClr val="1E1A14"/>
                </a:solidFill>
                <a:latin typeface="Calibri"/>
              </a:rPr>
              <a:t>The residual value of used GPUs is a critical, untested assumption in AI debt, making the entire debt structure vulnerable to sudden repricing if collateral is publicly marked.</a:t>
            </a:r>
            <a:r>
              <a:rPr sz="900" b="0" i="0">
                <a:solidFill>
                  <a:srgbClr val="615D56"/>
                </a:solidFill>
                <a:latin typeface="Calibri"/>
              </a:rPr>
              <a:t> — “Lack of transparency around GPU resale value introduces significant risk in collateral-based lending.”</a:t>
            </a:r>
          </a:p>
        </p:txBody>
      </p:sp>
      <p:sp>
        <p:nvSpPr>
          <p:cNvPr id="4" name="Rectangle 3"/>
          <p:cNvSpPr/>
          <p:nvPr/>
        </p:nvSpPr>
        <p:spPr>
          <a:xfrm>
            <a:off x="6254496" y="1740728"/>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Rectangle 1"/>
          <p:cNvSpPr/>
          <p:nvPr/>
        </p:nvSpPr>
        <p:spPr>
          <a:xfrm>
            <a:off x="320040" y="164592"/>
            <a:ext cx="881481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20040" y="310896"/>
            <a:ext cx="2112264" cy="566928"/>
          </a:xfrm>
          <a:prstGeom prst="rect">
            <a:avLst/>
          </a:prstGeom>
          <a:noFill/>
        </p:spPr>
        <p:txBody>
          <a:bodyPr wrap="square" anchor="t" lIns="0" rIns="0" tIns="0" bIns="0"/>
          <a:lstStyle/>
          <a:p>
            <a:pPr algn="l">
              <a:lnSpc>
                <a:spcPct val="100000"/>
              </a:lnSpc>
              <a:buNone/>
            </a:pPr>
            <a:r>
              <a:rPr sz="1700" b="0" i="0">
                <a:solidFill>
                  <a:srgbClr val="B3260E"/>
                </a:solidFill>
                <a:latin typeface="Calibri"/>
              </a:rPr>
              <a:t>14h 2m</a:t>
            </a:r>
          </a:p>
          <a:p>
            <a:pPr algn="l">
              <a:lnSpc>
                <a:spcPct val="100000"/>
              </a:lnSpc>
              <a:spcBef>
                <a:spcPts val="100"/>
              </a:spcBef>
              <a:buNone/>
            </a:pPr>
            <a:r>
              <a:rPr sz="700" b="0" i="0" cap="all" spc="80">
                <a:solidFill>
                  <a:srgbClr val="615D56"/>
                </a:solidFill>
                <a:latin typeface="Calibri"/>
              </a:rPr>
              <a:t>Research time saved</a:t>
            </a:r>
          </a:p>
        </p:txBody>
      </p:sp>
      <p:sp>
        <p:nvSpPr>
          <p:cNvPr id="4" name="TextBox 3"/>
          <p:cNvSpPr txBox="1"/>
          <p:nvPr/>
        </p:nvSpPr>
        <p:spPr>
          <a:xfrm>
            <a:off x="2523744" y="310896"/>
            <a:ext cx="2112264" cy="566928"/>
          </a:xfrm>
          <a:prstGeom prst="rect">
            <a:avLst/>
          </a:prstGeom>
          <a:noFill/>
        </p:spPr>
        <p:txBody>
          <a:bodyPr wrap="square" anchor="t" lIns="0" rIns="0" tIns="0" bIns="0"/>
          <a:lstStyle/>
          <a:p>
            <a:pPr algn="l">
              <a:lnSpc>
                <a:spcPct val="100000"/>
              </a:lnSpc>
              <a:buNone/>
            </a:pPr>
            <a:r>
              <a:rPr sz="1700" b="0" i="0">
                <a:solidFill>
                  <a:srgbClr val="B3260E"/>
                </a:solidFill>
                <a:latin typeface="Calibri"/>
              </a:rPr>
              <a:t>16</a:t>
            </a:r>
          </a:p>
          <a:p>
            <a:pPr algn="l">
              <a:lnSpc>
                <a:spcPct val="100000"/>
              </a:lnSpc>
              <a:spcBef>
                <a:spcPts val="100"/>
              </a:spcBef>
              <a:buNone/>
            </a:pPr>
            <a:r>
              <a:rPr sz="700" b="0" i="0" cap="all" spc="80">
                <a:solidFill>
                  <a:srgbClr val="615D56"/>
                </a:solidFill>
                <a:latin typeface="Calibri"/>
              </a:rPr>
              <a:t>Sources read</a:t>
            </a:r>
          </a:p>
        </p:txBody>
      </p:sp>
      <p:sp>
        <p:nvSpPr>
          <p:cNvPr id="5" name="TextBox 4"/>
          <p:cNvSpPr txBox="1"/>
          <p:nvPr/>
        </p:nvSpPr>
        <p:spPr>
          <a:xfrm>
            <a:off x="4727448" y="310896"/>
            <a:ext cx="2112264" cy="566928"/>
          </a:xfrm>
          <a:prstGeom prst="rect">
            <a:avLst/>
          </a:prstGeom>
          <a:noFill/>
        </p:spPr>
        <p:txBody>
          <a:bodyPr wrap="square" anchor="t" lIns="0" rIns="0" tIns="0" bIns="0"/>
          <a:lstStyle/>
          <a:p>
            <a:pPr algn="l">
              <a:lnSpc>
                <a:spcPct val="100000"/>
              </a:lnSpc>
              <a:buNone/>
            </a:pPr>
            <a:r>
              <a:rPr sz="1700" b="0" i="0">
                <a:solidFill>
                  <a:srgbClr val="B3260E"/>
                </a:solidFill>
                <a:latin typeface="Calibri"/>
              </a:rPr>
              <a:t>119</a:t>
            </a:r>
          </a:p>
          <a:p>
            <a:pPr algn="l">
              <a:lnSpc>
                <a:spcPct val="100000"/>
              </a:lnSpc>
              <a:spcBef>
                <a:spcPts val="100"/>
              </a:spcBef>
              <a:buNone/>
            </a:pPr>
            <a:r>
              <a:rPr sz="700" b="0" i="0" cap="all" spc="80">
                <a:solidFill>
                  <a:srgbClr val="615D56"/>
                </a:solidFill>
                <a:latin typeface="Calibri"/>
              </a:rPr>
              <a:t>Claims extracted</a:t>
            </a:r>
          </a:p>
        </p:txBody>
      </p:sp>
      <p:sp>
        <p:nvSpPr>
          <p:cNvPr id="6" name="TextBox 5"/>
          <p:cNvSpPr txBox="1"/>
          <p:nvPr/>
        </p:nvSpPr>
        <p:spPr>
          <a:xfrm>
            <a:off x="6931152" y="310896"/>
            <a:ext cx="2112264" cy="566928"/>
          </a:xfrm>
          <a:prstGeom prst="rect">
            <a:avLst/>
          </a:prstGeom>
          <a:noFill/>
        </p:spPr>
        <p:txBody>
          <a:bodyPr wrap="square" anchor="t" lIns="0" rIns="0" tIns="0" bIns="0"/>
          <a:lstStyle/>
          <a:p>
            <a:pPr algn="l">
              <a:lnSpc>
                <a:spcPct val="100000"/>
              </a:lnSpc>
              <a:buNone/>
            </a:pPr>
            <a:r>
              <a:rPr sz="1700" b="0" i="0">
                <a:solidFill>
                  <a:srgbClr val="B3260E"/>
                </a:solidFill>
                <a:latin typeface="Calibri"/>
              </a:rPr>
              <a:t>0/6</a:t>
            </a:r>
          </a:p>
          <a:p>
            <a:pPr algn="l">
              <a:lnSpc>
                <a:spcPct val="100000"/>
              </a:lnSpc>
              <a:spcBef>
                <a:spcPts val="100"/>
              </a:spcBef>
              <a:buNone/>
            </a:pPr>
            <a:r>
              <a:rPr sz="700" b="0" i="0" cap="all" spc="80">
                <a:solidFill>
                  <a:srgbClr val="615D56"/>
                </a:solidFill>
                <a:latin typeface="Calibri"/>
              </a:rPr>
              <a:t>Disputes settled</a:t>
            </a:r>
          </a:p>
        </p:txBody>
      </p:sp>
      <p:sp>
        <p:nvSpPr>
          <p:cNvPr id="7" name="Rectangle 6"/>
          <p:cNvSpPr/>
          <p:nvPr/>
        </p:nvSpPr>
        <p:spPr>
          <a:xfrm>
            <a:off x="320040" y="941831"/>
            <a:ext cx="881481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84048" y="1216152"/>
            <a:ext cx="8705088" cy="182880"/>
          </a:xfrm>
          <a:prstGeom prst="rect">
            <a:avLst/>
          </a:prstGeom>
          <a:noFill/>
        </p:spPr>
        <p:txBody>
          <a:bodyPr wrap="square" anchor="t" lIns="0" rIns="0" tIns="0" bIns="0"/>
          <a:lstStyle/>
          <a:p>
            <a:pPr algn="l">
              <a:lnSpc>
                <a:spcPct val="100000"/>
              </a:lnSpc>
              <a:buNone/>
            </a:pPr>
            <a:r>
              <a:rPr sz="950" b="1" i="0">
                <a:solidFill>
                  <a:srgbClr val="1E1A14"/>
                </a:solidFill>
                <a:latin typeface="Calibri"/>
              </a:rPr>
              <a:t>Claim yield varied by 16 across sources</a:t>
            </a:r>
          </a:p>
        </p:txBody>
      </p:sp>
      <p:sp>
        <p:nvSpPr>
          <p:cNvPr id="9" name="TextBox 8"/>
          <p:cNvSpPr txBox="1"/>
          <p:nvPr/>
        </p:nvSpPr>
        <p:spPr>
          <a:xfrm>
            <a:off x="384048" y="1417320"/>
            <a:ext cx="8705088" cy="146304"/>
          </a:xfrm>
          <a:prstGeom prst="rect">
            <a:avLst/>
          </a:prstGeom>
          <a:noFill/>
        </p:spPr>
        <p:txBody>
          <a:bodyPr wrap="square" anchor="t" lIns="0" rIns="0" tIns="0" bIns="0"/>
          <a:lstStyle/>
          <a:p>
            <a:pPr algn="l">
              <a:lnSpc>
                <a:spcPct val="100000"/>
              </a:lnSpc>
              <a:buNone/>
            </a:pPr>
            <a:r>
              <a:rPr sz="700" b="0" i="0" cap="all" spc="80">
                <a:solidFill>
                  <a:srgbClr val="615D56"/>
                </a:solidFill>
                <a:latin typeface="Calibri"/>
              </a:rPr>
              <a:t>Claims yielded against time spent reading · one dot per source</a:t>
            </a:r>
          </a:p>
        </p:txBody>
      </p:sp>
      <p:sp>
        <p:nvSpPr>
          <p:cNvPr id="10" name="Rectangle 9"/>
          <p:cNvSpPr/>
          <p:nvPr/>
        </p:nvSpPr>
        <p:spPr>
          <a:xfrm>
            <a:off x="384048" y="1591056"/>
            <a:ext cx="8705088"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1069848" y="2916936"/>
            <a:ext cx="7882127" cy="7315"/>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49808" y="2843784"/>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0</a:t>
            </a:r>
          </a:p>
        </p:txBody>
      </p:sp>
      <p:sp>
        <p:nvSpPr>
          <p:cNvPr id="13" name="Rectangle 12"/>
          <p:cNvSpPr/>
          <p:nvPr/>
        </p:nvSpPr>
        <p:spPr>
          <a:xfrm>
            <a:off x="1069848" y="2713177"/>
            <a:ext cx="7882127"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49808" y="2640025"/>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5</a:t>
            </a:r>
          </a:p>
        </p:txBody>
      </p:sp>
      <p:sp>
        <p:nvSpPr>
          <p:cNvPr id="15" name="Rectangle 14"/>
          <p:cNvSpPr/>
          <p:nvPr/>
        </p:nvSpPr>
        <p:spPr>
          <a:xfrm>
            <a:off x="1069848" y="2509418"/>
            <a:ext cx="7882127"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49808" y="2436266"/>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10</a:t>
            </a:r>
          </a:p>
        </p:txBody>
      </p:sp>
      <p:sp>
        <p:nvSpPr>
          <p:cNvPr id="17" name="Rectangle 16"/>
          <p:cNvSpPr/>
          <p:nvPr/>
        </p:nvSpPr>
        <p:spPr>
          <a:xfrm>
            <a:off x="1069848" y="2305659"/>
            <a:ext cx="7882127"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49808" y="2232507"/>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15</a:t>
            </a:r>
          </a:p>
        </p:txBody>
      </p:sp>
      <p:sp>
        <p:nvSpPr>
          <p:cNvPr id="19" name="Rectangle 18"/>
          <p:cNvSpPr/>
          <p:nvPr/>
        </p:nvSpPr>
        <p:spPr>
          <a:xfrm>
            <a:off x="1069848" y="2101900"/>
            <a:ext cx="7882127"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749808" y="2028748"/>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20</a:t>
            </a:r>
          </a:p>
        </p:txBody>
      </p:sp>
      <p:sp>
        <p:nvSpPr>
          <p:cNvPr id="21" name="TextBox 20"/>
          <p:cNvSpPr txBox="1"/>
          <p:nvPr/>
        </p:nvSpPr>
        <p:spPr>
          <a:xfrm>
            <a:off x="749808" y="1655064"/>
            <a:ext cx="1280160" cy="137160"/>
          </a:xfrm>
          <a:prstGeom prst="rect">
            <a:avLst/>
          </a:prstGeom>
          <a:noFill/>
        </p:spPr>
        <p:txBody>
          <a:bodyPr wrap="square" anchor="t" lIns="0" rIns="0" tIns="0" bIns="0"/>
          <a:lstStyle/>
          <a:p>
            <a:pPr algn="l">
              <a:lnSpc>
                <a:spcPct val="100000"/>
              </a:lnSpc>
              <a:buNone/>
            </a:pPr>
            <a:r>
              <a:rPr sz="750" b="0" i="0">
                <a:solidFill>
                  <a:srgbClr val="615D56"/>
                </a:solidFill>
                <a:latin typeface="Calibri"/>
              </a:rPr>
              <a:t>claims extracted</a:t>
            </a:r>
          </a:p>
        </p:txBody>
      </p:sp>
      <p:sp>
        <p:nvSpPr>
          <p:cNvPr id="22" name="Rectangle 21"/>
          <p:cNvSpPr/>
          <p:nvPr/>
        </p:nvSpPr>
        <p:spPr>
          <a:xfrm>
            <a:off x="1526305" y="2916936"/>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251985" y="2980944"/>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10m</a:t>
            </a:r>
          </a:p>
        </p:txBody>
      </p:sp>
      <p:sp>
        <p:nvSpPr>
          <p:cNvPr id="24" name="Rectangle 23"/>
          <p:cNvSpPr/>
          <p:nvPr/>
        </p:nvSpPr>
        <p:spPr>
          <a:xfrm>
            <a:off x="2588628" y="2916936"/>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2314308" y="2980944"/>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15m</a:t>
            </a:r>
          </a:p>
        </p:txBody>
      </p:sp>
      <p:sp>
        <p:nvSpPr>
          <p:cNvPr id="26" name="Rectangle 25"/>
          <p:cNvSpPr/>
          <p:nvPr/>
        </p:nvSpPr>
        <p:spPr>
          <a:xfrm>
            <a:off x="4405046" y="2916936"/>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4130726" y="2980944"/>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30m</a:t>
            </a:r>
          </a:p>
        </p:txBody>
      </p:sp>
      <p:sp>
        <p:nvSpPr>
          <p:cNvPr id="28" name="Rectangle 27"/>
          <p:cNvSpPr/>
          <p:nvPr/>
        </p:nvSpPr>
        <p:spPr>
          <a:xfrm>
            <a:off x="6220289" y="2916936"/>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5945969" y="2980944"/>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1h</a:t>
            </a:r>
          </a:p>
        </p:txBody>
      </p:sp>
      <p:sp>
        <p:nvSpPr>
          <p:cNvPr id="30" name="Rectangle 29"/>
          <p:cNvSpPr/>
          <p:nvPr/>
        </p:nvSpPr>
        <p:spPr>
          <a:xfrm>
            <a:off x="8036708" y="2916936"/>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7762388" y="2980944"/>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2h</a:t>
            </a:r>
          </a:p>
        </p:txBody>
      </p:sp>
      <p:sp>
        <p:nvSpPr>
          <p:cNvPr id="32" name="TextBox 31"/>
          <p:cNvSpPr txBox="1"/>
          <p:nvPr/>
        </p:nvSpPr>
        <p:spPr>
          <a:xfrm>
            <a:off x="6665975" y="3136391"/>
            <a:ext cx="2286000" cy="146304"/>
          </a:xfrm>
          <a:prstGeom prst="rect">
            <a:avLst/>
          </a:prstGeom>
          <a:noFill/>
        </p:spPr>
        <p:txBody>
          <a:bodyPr wrap="square" anchor="t" lIns="0" rIns="0" tIns="0" bIns="0"/>
          <a:lstStyle/>
          <a:p>
            <a:pPr algn="r">
              <a:lnSpc>
                <a:spcPct val="100000"/>
              </a:lnSpc>
              <a:buNone/>
            </a:pPr>
            <a:r>
              <a:rPr sz="750" b="0" i="0">
                <a:solidFill>
                  <a:srgbClr val="615D56"/>
                </a:solidFill>
                <a:latin typeface="Calibri"/>
              </a:rPr>
              <a:t>time spent reading (log scale)</a:t>
            </a:r>
          </a:p>
        </p:txBody>
      </p:sp>
      <p:sp>
        <p:nvSpPr>
          <p:cNvPr id="33" name="Oval 32"/>
          <p:cNvSpPr/>
          <p:nvPr/>
        </p:nvSpPr>
        <p:spPr>
          <a:xfrm>
            <a:off x="8901684" y="2541269"/>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Oval 33"/>
          <p:cNvSpPr/>
          <p:nvPr/>
        </p:nvSpPr>
        <p:spPr>
          <a:xfrm>
            <a:off x="1932471" y="2622346"/>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Oval 34"/>
          <p:cNvSpPr/>
          <p:nvPr/>
        </p:nvSpPr>
        <p:spPr>
          <a:xfrm>
            <a:off x="4010058" y="1970531"/>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Oval 35"/>
          <p:cNvSpPr/>
          <p:nvPr/>
        </p:nvSpPr>
        <p:spPr>
          <a:xfrm>
            <a:off x="3198317" y="2622346"/>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Oval 36"/>
          <p:cNvSpPr/>
          <p:nvPr/>
        </p:nvSpPr>
        <p:spPr>
          <a:xfrm>
            <a:off x="4595924" y="2622346"/>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Oval 37"/>
          <p:cNvSpPr/>
          <p:nvPr/>
        </p:nvSpPr>
        <p:spPr>
          <a:xfrm>
            <a:off x="7874654" y="2541269"/>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Oval 38"/>
          <p:cNvSpPr/>
          <p:nvPr/>
        </p:nvSpPr>
        <p:spPr>
          <a:xfrm>
            <a:off x="3505367" y="2622346"/>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Oval 39"/>
          <p:cNvSpPr/>
          <p:nvPr/>
        </p:nvSpPr>
        <p:spPr>
          <a:xfrm>
            <a:off x="3646539" y="2622346"/>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Oval 40"/>
          <p:cNvSpPr/>
          <p:nvPr/>
        </p:nvSpPr>
        <p:spPr>
          <a:xfrm>
            <a:off x="3612423" y="2622346"/>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Oval 41"/>
          <p:cNvSpPr/>
          <p:nvPr/>
        </p:nvSpPr>
        <p:spPr>
          <a:xfrm>
            <a:off x="3758301" y="2622346"/>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Oval 42"/>
          <p:cNvSpPr/>
          <p:nvPr/>
        </p:nvSpPr>
        <p:spPr>
          <a:xfrm>
            <a:off x="3553601" y="2622346"/>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Oval 43"/>
          <p:cNvSpPr/>
          <p:nvPr/>
        </p:nvSpPr>
        <p:spPr>
          <a:xfrm>
            <a:off x="5273552" y="2622346"/>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Oval 44"/>
          <p:cNvSpPr/>
          <p:nvPr/>
        </p:nvSpPr>
        <p:spPr>
          <a:xfrm>
            <a:off x="2520689" y="2622346"/>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Oval 45"/>
          <p:cNvSpPr/>
          <p:nvPr/>
        </p:nvSpPr>
        <p:spPr>
          <a:xfrm>
            <a:off x="3144201" y="2581808"/>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Oval 46"/>
          <p:cNvSpPr/>
          <p:nvPr/>
        </p:nvSpPr>
        <p:spPr>
          <a:xfrm>
            <a:off x="1019556" y="2622346"/>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Oval 47"/>
          <p:cNvSpPr/>
          <p:nvPr/>
        </p:nvSpPr>
        <p:spPr>
          <a:xfrm>
            <a:off x="7717011" y="2541269"/>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TextBox 48"/>
          <p:cNvSpPr txBox="1"/>
          <p:nvPr/>
        </p:nvSpPr>
        <p:spPr>
          <a:xfrm>
            <a:off x="7173467" y="2372105"/>
            <a:ext cx="1828800" cy="146304"/>
          </a:xfrm>
          <a:prstGeom prst="rect">
            <a:avLst/>
          </a:prstGeom>
          <a:noFill/>
        </p:spPr>
        <p:txBody>
          <a:bodyPr wrap="square" anchor="b" lIns="0" rIns="0" tIns="0" bIns="0"/>
          <a:lstStyle/>
          <a:p>
            <a:pPr algn="r">
              <a:lnSpc>
                <a:spcPct val="100000"/>
              </a:lnSpc>
              <a:buNone/>
            </a:pPr>
            <a:r>
              <a:rPr sz="800" b="0" i="0">
                <a:solidFill>
                  <a:srgbClr val="1E1A14"/>
                </a:solidFill>
                <a:latin typeface="Calibri"/>
              </a:rPr>
              <a:t>Andriny Dias Mascarenhas</a:t>
            </a:r>
          </a:p>
        </p:txBody>
      </p:sp>
      <p:sp>
        <p:nvSpPr>
          <p:cNvPr id="50" name="TextBox 49"/>
          <p:cNvSpPr txBox="1"/>
          <p:nvPr/>
        </p:nvSpPr>
        <p:spPr>
          <a:xfrm>
            <a:off x="1019556" y="2453182"/>
            <a:ext cx="1828800" cy="146304"/>
          </a:xfrm>
          <a:prstGeom prst="rect">
            <a:avLst/>
          </a:prstGeom>
          <a:noFill/>
        </p:spPr>
        <p:txBody>
          <a:bodyPr wrap="square" anchor="b" lIns="0" rIns="0" tIns="0" bIns="0"/>
          <a:lstStyle/>
          <a:p>
            <a:pPr algn="l">
              <a:lnSpc>
                <a:spcPct val="100000"/>
              </a:lnSpc>
              <a:buNone/>
            </a:pPr>
            <a:r>
              <a:rPr sz="800" b="0" i="0">
                <a:solidFill>
                  <a:srgbClr val="1E1A14"/>
                </a:solidFill>
                <a:latin typeface="Calibri"/>
              </a:rPr>
              <a:t>Substack</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55648" y="13258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05</a:t>
            </a:r>
          </a:p>
        </p:txBody>
      </p:sp>
      <p:sp>
        <p:nvSpPr>
          <p:cNvPr id="3" name="TextBox 2"/>
          <p:cNvSpPr txBox="1"/>
          <p:nvPr/>
        </p:nvSpPr>
        <p:spPr>
          <a:xfrm>
            <a:off x="2121408" y="1325880"/>
            <a:ext cx="8677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Appendix · Full Transcript</a:t>
            </a:r>
          </a:p>
        </p:txBody>
      </p:sp>
      <p:sp>
        <p:nvSpPr>
          <p:cNvPr id="4" name="Rectangle 3"/>
          <p:cNvSpPr/>
          <p:nvPr/>
        </p:nvSpPr>
        <p:spPr>
          <a:xfrm>
            <a:off x="1755648" y="1746504"/>
            <a:ext cx="867765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55648" y="1892808"/>
            <a:ext cx="8677655" cy="147277"/>
          </a:xfrm>
          <a:prstGeom prst="rect">
            <a:avLst/>
          </a:prstGeom>
          <a:noFill/>
        </p:spPr>
        <p:txBody>
          <a:bodyPr wrap="square" anchor="t" lIns="0" rIns="0" tIns="0" bIns="0"/>
          <a:lstStyle/>
          <a:p>
            <a:pPr algn="l">
              <a:lnSpc>
                <a:spcPct val="100000"/>
              </a:lnSpc>
              <a:buNone/>
            </a:pPr>
            <a:r>
              <a:rPr sz="950" b="0" i="0">
                <a:solidFill>
                  <a:srgbClr val="615D56"/>
                </a:solidFill>
                <a:latin typeface="Calibri"/>
              </a:rPr>
              <a:t>Every turn, in order — the record the verdict was drawn from.</a:t>
            </a:r>
          </a:p>
        </p:txBody>
      </p:sp>
      <p:sp>
        <p:nvSpPr>
          <p:cNvPr id="6" name="TextBox 5"/>
          <p:cNvSpPr txBox="1"/>
          <p:nvPr/>
        </p:nvSpPr>
        <p:spPr>
          <a:xfrm>
            <a:off x="1755648" y="2177245"/>
            <a:ext cx="4178807" cy="3373162"/>
          </a:xfrm>
          <a:prstGeom prst="rect">
            <a:avLst/>
          </a:prstGeom>
          <a:noFill/>
        </p:spPr>
        <p:txBody>
          <a:bodyPr wrap="square" anchor="t" lIns="0" rIns="0" tIns="0" bIns="0"/>
          <a:lstStyle/>
          <a:p>
            <a:pPr algn="l">
              <a:lnSpc>
                <a:spcPct val="100000"/>
              </a:lnSpc>
              <a:spcAft>
                <a:spcPts val="400"/>
              </a:spcAft>
              <a:buNone/>
            </a:pPr>
            <a:r>
              <a:rPr sz="750" b="0" i="0">
                <a:solidFill>
                  <a:srgbClr val="615D56"/>
                </a:solidFill>
                <a:latin typeface="Calibri"/>
              </a:rPr>
              <a:t>R1   </a:t>
            </a:r>
            <a:r>
              <a:rPr sz="800" b="0" i="0">
                <a:solidFill>
                  <a:srgbClr val="1BAF7A"/>
                </a:solidFill>
                <a:latin typeface="Calibri"/>
              </a:rPr>
              <a:t>● </a:t>
            </a:r>
            <a:r>
              <a:rPr sz="1000" b="1" i="0">
                <a:solidFill>
                  <a:srgbClr val="1BAF7A"/>
                </a:solidFill>
                <a:latin typeface="Calibri"/>
              </a:rPr>
              <a:t>Luna</a:t>
            </a:r>
            <a:r>
              <a:rPr sz="750" b="0" i="0">
                <a:solidFill>
                  <a:srgbClr val="615D56"/>
                </a:solidFill>
                <a:latin typeface="Calibri"/>
              </a:rPr>
              <a:t>   opening</a:t>
            </a:r>
          </a:p>
          <a:p>
            <a:pPr algn="l">
              <a:lnSpc>
                <a:spcPct val="100000"/>
              </a:lnSpc>
              <a:spcAft>
                <a:spcPts val="1200"/>
              </a:spcAft>
              <a:buNone/>
            </a:pPr>
            <a:r>
              <a:rPr sz="900" b="0" i="0">
                <a:solidFill>
                  <a:srgbClr val="1E1A14"/>
                </a:solidFill>
                <a:latin typeface="Calibri"/>
              </a:rPr>
              <a:t>The AI boom differs from the dot-com era not in fundamentals, but in its structural dependencies — especially on energy infrastructure and physical capital. While both involve massive investment, the AI boom is constrained by grid capacity, not just market sentiment, as the Forbes, Hanwha, and Silicon Report all confirm. Power is the bottleneck, not chips or revenue, and without it, even the most optimistic deployments become stranded assets. That’s not speculation — it’s physics.</a:t>
            </a:r>
          </a:p>
          <a:p>
            <a:pPr algn="l">
              <a:lnSpc>
                <a:spcPct val="100000"/>
              </a:lnSpc>
              <a:spcBef>
                <a:spcPts val="1200"/>
              </a:spcBef>
              <a:spcAft>
                <a:spcPts val="400"/>
              </a:spcAft>
              <a:buNone/>
            </a:pPr>
            <a:r>
              <a:rPr sz="750" b="0" i="0">
                <a:solidFill>
                  <a:srgbClr val="615D56"/>
                </a:solidFill>
                <a:latin typeface="Calibri"/>
              </a:rPr>
              <a:t>R1   </a:t>
            </a:r>
            <a:r>
              <a:rPr sz="800" b="0" i="0">
                <a:solidFill>
                  <a:srgbClr val="2A78D6"/>
                </a:solidFill>
                <a:latin typeface="Calibri"/>
              </a:rPr>
              <a:t>● </a:t>
            </a:r>
            <a:r>
              <a:rPr sz="1000" b="1" i="0">
                <a:solidFill>
                  <a:srgbClr val="2A78D6"/>
                </a:solidFill>
                <a:latin typeface="Calibri"/>
              </a:rPr>
              <a:t>Aleyna</a:t>
            </a:r>
            <a:r>
              <a:rPr sz="750" b="0" i="0">
                <a:solidFill>
                  <a:srgbClr val="615D56"/>
                </a:solidFill>
                <a:latin typeface="Calibri"/>
              </a:rPr>
              <a:t>   → Luna</a:t>
            </a:r>
          </a:p>
          <a:p>
            <a:pPr algn="l">
              <a:lnSpc>
                <a:spcPct val="100000"/>
              </a:lnSpc>
              <a:spcAft>
                <a:spcPts val="1200"/>
              </a:spcAft>
              <a:buNone/>
            </a:pPr>
            <a:r>
              <a:rPr sz="900" b="0" i="0">
                <a:solidFill>
                  <a:srgbClr val="1E1A14"/>
                </a:solidFill>
                <a:latin typeface="Calibri"/>
              </a:rPr>
              <a:t>The AI boom isn’t different from the dot-com era in kind — it’s the same story, just more visible. Both were built on leveraged, off-balance-sheet debt, with the infrastructure layer — data centers, chips, grids — financed by vendors and public firms, not investors. The difference isn’t power or capital intensity; it’s visibility. In 2000, Lucent and Nortel took $25 billion in bad debt — now, hyperscalers hold $700 billion in dark silicon, unpowered, unaccounted for. The real risk isn’t supply chains or grid limits — it’s that nobody is marking to market. That’s where the bubble lives.</a:t>
            </a:r>
          </a:p>
        </p:txBody>
      </p:sp>
      <p:sp>
        <p:nvSpPr>
          <p:cNvPr id="7" name="Rectangle 6"/>
          <p:cNvSpPr/>
          <p:nvPr/>
        </p:nvSpPr>
        <p:spPr>
          <a:xfrm>
            <a:off x="1755648" y="3296430"/>
            <a:ext cx="417880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1755648" y="4783741"/>
            <a:ext cx="417880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254495" y="2177245"/>
            <a:ext cx="4178807" cy="3373162"/>
          </a:xfrm>
          <a:prstGeom prst="rect">
            <a:avLst/>
          </a:prstGeom>
          <a:noFill/>
        </p:spPr>
        <p:txBody>
          <a:bodyPr wrap="square" anchor="t" lIns="0" rIns="0" tIns="0" bIns="0"/>
          <a:lstStyle/>
          <a:p>
            <a:pPr algn="l">
              <a:lnSpc>
                <a:spcPct val="100000"/>
              </a:lnSpc>
              <a:spcAft>
                <a:spcPts val="400"/>
              </a:spcAft>
              <a:buNone/>
            </a:pPr>
            <a:r>
              <a:rPr sz="750" b="0" i="0">
                <a:solidFill>
                  <a:srgbClr val="615D56"/>
                </a:solidFill>
                <a:latin typeface="Calibri"/>
              </a:rPr>
              <a:t>R1   </a:t>
            </a:r>
            <a:r>
              <a:rPr sz="800" b="0" i="0">
                <a:solidFill>
                  <a:srgbClr val="EB6834"/>
                </a:solidFill>
                <a:latin typeface="Calibri"/>
              </a:rPr>
              <a:t>● </a:t>
            </a:r>
            <a:r>
              <a:rPr sz="1000" b="1" i="0">
                <a:solidFill>
                  <a:srgbClr val="EB6834"/>
                </a:solidFill>
                <a:latin typeface="Calibri"/>
              </a:rPr>
              <a:t>Jillian</a:t>
            </a:r>
            <a:r>
              <a:rPr sz="750" b="0" i="0">
                <a:solidFill>
                  <a:srgbClr val="615D56"/>
                </a:solidFill>
                <a:latin typeface="Calibri"/>
              </a:rPr>
              <a:t>   → Aleyna</a:t>
            </a:r>
          </a:p>
          <a:p>
            <a:pPr algn="l">
              <a:lnSpc>
                <a:spcPct val="100000"/>
              </a:lnSpc>
              <a:spcAft>
                <a:spcPts val="1200"/>
              </a:spcAft>
              <a:buNone/>
            </a:pPr>
            <a:r>
              <a:rPr sz="900" b="0" i="0">
                <a:solidFill>
                  <a:srgbClr val="1E1A14"/>
                </a:solidFill>
                <a:latin typeface="Calibri"/>
              </a:rPr>
              <a:t>The AI boom isn’t the same as the dot-com era in kind — it’s structurally different because it’s constrained by physical power infrastructure, not speculative sentiment. Aleyna’s point about dark silicon is valid, but it’s a symptom, not the core difference. The real divergence is that dot-com firms were financed by investor equity and projected revenues, while AI companies are funded by operating cash flow and capex, with returns mechanically capped by their capital intensity. Power isn’t just a bottleneck — it’s the new baseline of value creation. Without it, the whole model collapses. That’s not visibility — that’s arithmetic.</a:t>
            </a:r>
          </a:p>
        </p:txBody>
      </p:sp>
      <p:sp>
        <p:nvSpPr>
          <p:cNvPr id="10" name="Rectangle 9"/>
          <p:cNvSpPr/>
          <p:nvPr/>
        </p:nvSpPr>
        <p:spPr>
          <a:xfrm>
            <a:off x="6254495" y="3575482"/>
            <a:ext cx="417880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55648" y="13258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05</a:t>
            </a:r>
          </a:p>
        </p:txBody>
      </p:sp>
      <p:sp>
        <p:nvSpPr>
          <p:cNvPr id="3" name="TextBox 2"/>
          <p:cNvSpPr txBox="1"/>
          <p:nvPr/>
        </p:nvSpPr>
        <p:spPr>
          <a:xfrm>
            <a:off x="2121408" y="1325880"/>
            <a:ext cx="8677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Appendix · Full Transcript</a:t>
            </a:r>
          </a:p>
        </p:txBody>
      </p:sp>
      <p:sp>
        <p:nvSpPr>
          <p:cNvPr id="4" name="Rectangle 3"/>
          <p:cNvSpPr/>
          <p:nvPr/>
        </p:nvSpPr>
        <p:spPr>
          <a:xfrm>
            <a:off x="1755648" y="1746504"/>
            <a:ext cx="867765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55648" y="1892808"/>
            <a:ext cx="4178807" cy="3657600"/>
          </a:xfrm>
          <a:prstGeom prst="rect">
            <a:avLst/>
          </a:prstGeom>
          <a:noFill/>
        </p:spPr>
        <p:txBody>
          <a:bodyPr wrap="square" anchor="t" lIns="0" rIns="0" tIns="0" bIns="0"/>
          <a:lstStyle/>
          <a:p>
            <a:pPr algn="l">
              <a:lnSpc>
                <a:spcPct val="100000"/>
              </a:lnSpc>
              <a:spcAft>
                <a:spcPts val="400"/>
              </a:spcAft>
              <a:buNone/>
            </a:pPr>
            <a:r>
              <a:rPr sz="750" b="0" i="0">
                <a:solidFill>
                  <a:srgbClr val="615D56"/>
                </a:solidFill>
                <a:latin typeface="Calibri"/>
              </a:rPr>
              <a:t>R1   </a:t>
            </a:r>
            <a:r>
              <a:rPr sz="800" b="0" i="0">
                <a:solidFill>
                  <a:srgbClr val="EDA100"/>
                </a:solidFill>
                <a:latin typeface="Calibri"/>
              </a:rPr>
              <a:t>● </a:t>
            </a:r>
            <a:r>
              <a:rPr sz="1000" b="1" i="0">
                <a:solidFill>
                  <a:srgbClr val="EDA100"/>
                </a:solidFill>
                <a:latin typeface="Calibri"/>
              </a:rPr>
              <a:t>Samuel</a:t>
            </a:r>
            <a:r>
              <a:rPr sz="750" b="0" i="0">
                <a:solidFill>
                  <a:srgbClr val="615D56"/>
                </a:solidFill>
                <a:latin typeface="Calibri"/>
              </a:rPr>
              <a:t>   → Jillian</a:t>
            </a:r>
          </a:p>
          <a:p>
            <a:pPr algn="l">
              <a:lnSpc>
                <a:spcPct val="100000"/>
              </a:lnSpc>
              <a:spcAft>
                <a:spcPts val="1200"/>
              </a:spcAft>
              <a:buNone/>
            </a:pPr>
            <a:r>
              <a:rPr sz="900" b="0" i="0">
                <a:solidFill>
                  <a:srgbClr val="1E1A14"/>
                </a:solidFill>
                <a:latin typeface="Calibri"/>
              </a:rPr>
              <a:t>The AI boom isn’t structurally different from the dot-com era — it’s just more opaque, more leveraged, and more dangerously dependent on the same illusion of growth. Jillian says power is the new baseline of value creation, but that’s just a way of saying the same thing: both booms collapse when the infrastructure doesn’t deliver. The real difference? The dot-com era had visible, failing companies with bad balance sheets and no cash flow — we could see the math. In AI, the math is buried in off-balance-sheet debt, where $700 billion in dark silicon sits unpowered, depreciating, and unaccounted for — not because of grid limits, but because nobody is marking it to market. That’s not arithmetic — that’s a cover-up. And when the write-down happens, it won’t be a slow collapse. It’ll be a fire sale of assets no one saw coming.</a:t>
            </a:r>
          </a:p>
          <a:p>
            <a:pPr algn="l">
              <a:lnSpc>
                <a:spcPct val="100000"/>
              </a:lnSpc>
              <a:spcBef>
                <a:spcPts val="1200"/>
              </a:spcBef>
              <a:spcAft>
                <a:spcPts val="400"/>
              </a:spcAft>
              <a:buNone/>
            </a:pPr>
            <a:r>
              <a:rPr sz="750" b="0" i="0">
                <a:solidFill>
                  <a:srgbClr val="615D56"/>
                </a:solidFill>
                <a:latin typeface="Calibri"/>
              </a:rPr>
              <a:t>R1   </a:t>
            </a:r>
            <a:r>
              <a:rPr sz="800" b="0" i="0">
                <a:solidFill>
                  <a:srgbClr val="E87BA4"/>
                </a:solidFill>
                <a:latin typeface="Calibri"/>
              </a:rPr>
              <a:t>● </a:t>
            </a:r>
            <a:r>
              <a:rPr sz="1000" b="1" i="0">
                <a:solidFill>
                  <a:srgbClr val="E87BA4"/>
                </a:solidFill>
                <a:latin typeface="Calibri"/>
              </a:rPr>
              <a:t>Olivia</a:t>
            </a:r>
            <a:r>
              <a:rPr sz="750" b="0" i="0">
                <a:solidFill>
                  <a:srgbClr val="615D56"/>
                </a:solidFill>
                <a:latin typeface="Calibri"/>
              </a:rPr>
              <a:t>   → Jillian</a:t>
            </a:r>
          </a:p>
          <a:p>
            <a:pPr algn="l">
              <a:lnSpc>
                <a:spcPct val="100000"/>
              </a:lnSpc>
              <a:spcAft>
                <a:spcPts val="1200"/>
              </a:spcAft>
              <a:buNone/>
            </a:pPr>
            <a:r>
              <a:rPr sz="900" b="0" i="0">
                <a:solidFill>
                  <a:srgbClr val="1E1A14"/>
                </a:solidFill>
                <a:latin typeface="Calibri"/>
              </a:rPr>
              <a:t>The AI boom isn’t structurally different from the dot-com era — it’s just more dangerous because it hides the math. Jillian says power is the new baseline of value creation, but that’s just a rebrand of the same flaw: both booms collapse when infrastructure fails. The dot-com era had visible, cash-starved startups with balance sheets full of paper promises. AI companies? They’re funded by operating cash flow, yes — but that cash only exists because they’re already profitable, which means they’re not building new markets, they’re just scaling existing ones. And when the grid fails, those profits vanish. That’s not arithmetic — that’s the same failure mode: growth without delivery. Power isn’t the difference — it’s the mirror.</a:t>
            </a:r>
          </a:p>
        </p:txBody>
      </p:sp>
      <p:sp>
        <p:nvSpPr>
          <p:cNvPr id="6" name="Rectangle 5"/>
          <p:cNvSpPr/>
          <p:nvPr/>
        </p:nvSpPr>
        <p:spPr>
          <a:xfrm>
            <a:off x="1755648" y="3570097"/>
            <a:ext cx="417880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1755648" y="5336459"/>
            <a:ext cx="417880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254495" y="1892808"/>
            <a:ext cx="4178807" cy="3657600"/>
          </a:xfrm>
          <a:prstGeom prst="rect">
            <a:avLst/>
          </a:prstGeom>
          <a:noFill/>
        </p:spPr>
        <p:txBody>
          <a:bodyPr wrap="square" anchor="t" lIns="0" rIns="0" tIns="0" bIns="0"/>
          <a:lstStyle/>
          <a:p>
            <a:pPr algn="l">
              <a:lnSpc>
                <a:spcPct val="100000"/>
              </a:lnSpc>
              <a:spcAft>
                <a:spcPts val="400"/>
              </a:spcAft>
              <a:buNone/>
            </a:pPr>
            <a:r>
              <a:rPr sz="750" b="0" i="0">
                <a:solidFill>
                  <a:srgbClr val="615D56"/>
                </a:solidFill>
                <a:latin typeface="Calibri"/>
              </a:rPr>
              <a:t>R2   </a:t>
            </a:r>
            <a:r>
              <a:rPr sz="800" b="0" i="0">
                <a:solidFill>
                  <a:srgbClr val="1BAF7A"/>
                </a:solidFill>
                <a:latin typeface="Calibri"/>
              </a:rPr>
              <a:t>● </a:t>
            </a:r>
            <a:r>
              <a:rPr sz="1000" b="1" i="0">
                <a:solidFill>
                  <a:srgbClr val="1BAF7A"/>
                </a:solidFill>
                <a:latin typeface="Calibri"/>
              </a:rPr>
              <a:t>Luna</a:t>
            </a:r>
            <a:r>
              <a:rPr sz="750" b="0" i="0">
                <a:solidFill>
                  <a:srgbClr val="615D56"/>
                </a:solidFill>
                <a:latin typeface="Calibri"/>
              </a:rPr>
              <a:t>   → Aleyna</a:t>
            </a:r>
          </a:p>
          <a:p>
            <a:pPr algn="l">
              <a:lnSpc>
                <a:spcPct val="100000"/>
              </a:lnSpc>
              <a:spcAft>
                <a:spcPts val="1200"/>
              </a:spcAft>
              <a:buNone/>
            </a:pPr>
            <a:r>
              <a:rPr sz="900" b="0" i="0">
                <a:solidFill>
                  <a:srgbClr val="1E1A14"/>
                </a:solidFill>
                <a:latin typeface="Calibri"/>
              </a:rPr>
              <a:t>Aleyna says the AI boom is just the dot-com story made visible — but the sources show it’s not. The dot-com era had companies with no cash flow, relying on investor equity and speculative revenue. AI firms are funded by operating cash flow and capex, as The Economist notes: “return on invested capital falls mechanically” as capital intensity rises. That’s not visibility — it’s arithmetic. Without it, the entire model collapses, not because of unmarked assets, but because the fundamental math of capital returns is structurally different.</a:t>
            </a:r>
          </a:p>
          <a:p>
            <a:pPr algn="l">
              <a:lnSpc>
                <a:spcPct val="100000"/>
              </a:lnSpc>
              <a:spcBef>
                <a:spcPts val="1200"/>
              </a:spcBef>
              <a:spcAft>
                <a:spcPts val="400"/>
              </a:spcAft>
              <a:buNone/>
            </a:pPr>
            <a:r>
              <a:rPr sz="750" b="0" i="0">
                <a:solidFill>
                  <a:srgbClr val="615D56"/>
                </a:solidFill>
                <a:latin typeface="Calibri"/>
              </a:rPr>
              <a:t>R2   </a:t>
            </a:r>
            <a:r>
              <a:rPr sz="800" b="0" i="0">
                <a:solidFill>
                  <a:srgbClr val="2A78D6"/>
                </a:solidFill>
                <a:latin typeface="Calibri"/>
              </a:rPr>
              <a:t>● </a:t>
            </a:r>
            <a:r>
              <a:rPr sz="1000" b="1" i="0">
                <a:solidFill>
                  <a:srgbClr val="2A78D6"/>
                </a:solidFill>
                <a:latin typeface="Calibri"/>
              </a:rPr>
              <a:t>Aleyna</a:t>
            </a:r>
            <a:r>
              <a:rPr sz="750" b="0" i="0">
                <a:solidFill>
                  <a:srgbClr val="615D56"/>
                </a:solidFill>
                <a:latin typeface="Calibri"/>
              </a:rPr>
              <a:t>   → Jillian</a:t>
            </a:r>
          </a:p>
          <a:p>
            <a:pPr algn="l">
              <a:lnSpc>
                <a:spcPct val="100000"/>
              </a:lnSpc>
              <a:spcAft>
                <a:spcPts val="1200"/>
              </a:spcAft>
              <a:buNone/>
            </a:pPr>
            <a:r>
              <a:rPr sz="900" b="0" i="0">
                <a:solidFill>
                  <a:srgbClr val="1E1A14"/>
                </a:solidFill>
                <a:latin typeface="Calibri"/>
              </a:rPr>
              <a:t>Jillian says power is the new baseline of value creation — but that’s just rebranding the same collapse: both booms fail when infrastructure doesn’t deliver. The dot-com era had startups with no cash flow, building on paper promises. AI firms have operating cash flow, yes — but that flow only exists because they’re already profitable, which means they’re not creating new markets, they’re scaling existing ones. When the grid fails, those profits vanish. That’s not arithmetic — that’s the same failure mode: growth without delivery. The difference isn’t power or financing — it’s that in 2000, the math was visible in balance sheets. Now, the math is buried in off-balance-sheet debt, where $700 billion in dark silicon sits unpowered and unaccounted for. The real risk isn’t delivery — it’s that nobody is marking it to market. That’s where the bubble lives.</a:t>
            </a:r>
          </a:p>
        </p:txBody>
      </p:sp>
      <p:sp>
        <p:nvSpPr>
          <p:cNvPr id="9" name="Rectangle 8"/>
          <p:cNvSpPr/>
          <p:nvPr/>
        </p:nvSpPr>
        <p:spPr>
          <a:xfrm>
            <a:off x="6254495" y="3151518"/>
            <a:ext cx="417880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254495" y="5196933"/>
            <a:ext cx="417880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55648" y="13258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05</a:t>
            </a:r>
          </a:p>
        </p:txBody>
      </p:sp>
      <p:sp>
        <p:nvSpPr>
          <p:cNvPr id="3" name="TextBox 2"/>
          <p:cNvSpPr txBox="1"/>
          <p:nvPr/>
        </p:nvSpPr>
        <p:spPr>
          <a:xfrm>
            <a:off x="2121408" y="1325880"/>
            <a:ext cx="8677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Appendix · Full Transcript</a:t>
            </a:r>
          </a:p>
        </p:txBody>
      </p:sp>
      <p:sp>
        <p:nvSpPr>
          <p:cNvPr id="4" name="Rectangle 3"/>
          <p:cNvSpPr/>
          <p:nvPr/>
        </p:nvSpPr>
        <p:spPr>
          <a:xfrm>
            <a:off x="1755648" y="1746504"/>
            <a:ext cx="867765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55648" y="1892808"/>
            <a:ext cx="4178807" cy="3657600"/>
          </a:xfrm>
          <a:prstGeom prst="rect">
            <a:avLst/>
          </a:prstGeom>
          <a:noFill/>
        </p:spPr>
        <p:txBody>
          <a:bodyPr wrap="square" anchor="t" lIns="0" rIns="0" tIns="0" bIns="0"/>
          <a:lstStyle/>
          <a:p>
            <a:pPr algn="l">
              <a:lnSpc>
                <a:spcPct val="100000"/>
              </a:lnSpc>
              <a:spcAft>
                <a:spcPts val="400"/>
              </a:spcAft>
              <a:buNone/>
            </a:pPr>
            <a:r>
              <a:rPr sz="750" b="0" i="0">
                <a:solidFill>
                  <a:srgbClr val="615D56"/>
                </a:solidFill>
                <a:latin typeface="Calibri"/>
              </a:rPr>
              <a:t>R2   </a:t>
            </a:r>
            <a:r>
              <a:rPr sz="800" b="0" i="0">
                <a:solidFill>
                  <a:srgbClr val="EB6834"/>
                </a:solidFill>
                <a:latin typeface="Calibri"/>
              </a:rPr>
              <a:t>● </a:t>
            </a:r>
            <a:r>
              <a:rPr sz="1000" b="1" i="0">
                <a:solidFill>
                  <a:srgbClr val="EB6834"/>
                </a:solidFill>
                <a:latin typeface="Calibri"/>
              </a:rPr>
              <a:t>Jillian</a:t>
            </a:r>
            <a:r>
              <a:rPr sz="750" b="0" i="0">
                <a:solidFill>
                  <a:srgbClr val="615D56"/>
                </a:solidFill>
                <a:latin typeface="Calibri"/>
              </a:rPr>
              <a:t>   → Aleyna</a:t>
            </a:r>
          </a:p>
          <a:p>
            <a:pPr algn="l">
              <a:lnSpc>
                <a:spcPct val="100000"/>
              </a:lnSpc>
              <a:spcAft>
                <a:spcPts val="1200"/>
              </a:spcAft>
              <a:buNone/>
            </a:pPr>
            <a:r>
              <a:rPr sz="900" b="0" i="0">
                <a:solidFill>
                  <a:srgbClr val="1E1A14"/>
                </a:solidFill>
                <a:latin typeface="Calibri"/>
              </a:rPr>
              <a:t>Aleyna says the failure mode is the same — growth without delivery — but that’s wrong because in 2000, companies had no revenue, no operations, no cash, and their balance sheets were full of paper promises. In AI, firms have proven revenue, operating cash flow, and deployable infrastructure — the math isn’t hidden, it’s baked into the capital structure. The dot-com collapse wasn’t about infrastructure; it was about no delivery at all. AI’s risk isn’t growth without delivery — it’s delivery without power. And that’s not a failure mode. That’s physics.</a:t>
            </a:r>
          </a:p>
          <a:p>
            <a:pPr algn="l">
              <a:lnSpc>
                <a:spcPct val="100000"/>
              </a:lnSpc>
              <a:spcBef>
                <a:spcPts val="1200"/>
              </a:spcBef>
              <a:spcAft>
                <a:spcPts val="400"/>
              </a:spcAft>
              <a:buNone/>
            </a:pPr>
            <a:r>
              <a:rPr sz="750" b="0" i="0">
                <a:solidFill>
                  <a:srgbClr val="615D56"/>
                </a:solidFill>
                <a:latin typeface="Calibri"/>
              </a:rPr>
              <a:t>R2   </a:t>
            </a:r>
            <a:r>
              <a:rPr sz="800" b="0" i="0">
                <a:solidFill>
                  <a:srgbClr val="E87BA4"/>
                </a:solidFill>
                <a:latin typeface="Calibri"/>
              </a:rPr>
              <a:t>● </a:t>
            </a:r>
            <a:r>
              <a:rPr sz="1000" b="1" i="0">
                <a:solidFill>
                  <a:srgbClr val="E87BA4"/>
                </a:solidFill>
                <a:latin typeface="Calibri"/>
              </a:rPr>
              <a:t>Olivia</a:t>
            </a:r>
            <a:r>
              <a:rPr sz="750" b="0" i="0">
                <a:solidFill>
                  <a:srgbClr val="615D56"/>
                </a:solidFill>
                <a:latin typeface="Calibri"/>
              </a:rPr>
              <a:t>   → Jillian</a:t>
            </a:r>
          </a:p>
          <a:p>
            <a:pPr algn="l">
              <a:lnSpc>
                <a:spcPct val="100000"/>
              </a:lnSpc>
              <a:spcAft>
                <a:spcPts val="1200"/>
              </a:spcAft>
              <a:buNone/>
            </a:pPr>
            <a:r>
              <a:rPr sz="900" b="0" i="0">
                <a:solidFill>
                  <a:srgbClr val="1E1A14"/>
                </a:solidFill>
                <a:latin typeface="Calibri"/>
              </a:rPr>
              <a:t>Jillian says AI’s risk is “delivery without power” and that’s physics — but if power fails, the delivery never happens. In 2000, no one had proven revenue, no one had cash, and the math was visible in the balance sheet. Today, the math is in the off-balance-sheet SPVs, in the $700 billion of dark silicon, in the collateral assumptions that are never marked to market. The failure mode isn’t delivery — it’s the same: no revenue, no cash flow, no real-world deployment. Just a different layer of invisibility. And when the grid goes dark, the profits vanish. That’s not physics — that’s the same collapse, just dressed up.</a:t>
            </a:r>
          </a:p>
        </p:txBody>
      </p:sp>
      <p:sp>
        <p:nvSpPr>
          <p:cNvPr id="6" name="Rectangle 5"/>
          <p:cNvSpPr/>
          <p:nvPr/>
        </p:nvSpPr>
        <p:spPr>
          <a:xfrm>
            <a:off x="1755648" y="3151518"/>
            <a:ext cx="417880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1755648" y="4778355"/>
            <a:ext cx="417880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254495" y="1892808"/>
            <a:ext cx="4178807" cy="3657600"/>
          </a:xfrm>
          <a:prstGeom prst="rect">
            <a:avLst/>
          </a:prstGeom>
          <a:noFill/>
        </p:spPr>
        <p:txBody>
          <a:bodyPr wrap="square" anchor="t" lIns="0" rIns="0" tIns="0" bIns="0"/>
          <a:lstStyle/>
          <a:p>
            <a:pPr algn="l">
              <a:lnSpc>
                <a:spcPct val="100000"/>
              </a:lnSpc>
              <a:spcAft>
                <a:spcPts val="400"/>
              </a:spcAft>
              <a:buNone/>
            </a:pPr>
            <a:r>
              <a:rPr sz="750" b="0" i="0">
                <a:solidFill>
                  <a:srgbClr val="615D56"/>
                </a:solidFill>
                <a:latin typeface="Calibri"/>
              </a:rPr>
              <a:t>R2   </a:t>
            </a:r>
            <a:r>
              <a:rPr sz="800" b="0" i="0">
                <a:solidFill>
                  <a:srgbClr val="EDA100"/>
                </a:solidFill>
                <a:latin typeface="Calibri"/>
              </a:rPr>
              <a:t>● </a:t>
            </a:r>
            <a:r>
              <a:rPr sz="1000" b="1" i="0">
                <a:solidFill>
                  <a:srgbClr val="EDA100"/>
                </a:solidFill>
                <a:latin typeface="Calibri"/>
              </a:rPr>
              <a:t>Samuel</a:t>
            </a:r>
            <a:r>
              <a:rPr sz="750" b="0" i="0">
                <a:solidFill>
                  <a:srgbClr val="615D56"/>
                </a:solidFill>
                <a:latin typeface="Calibri"/>
              </a:rPr>
              <a:t>   → Olivia</a:t>
            </a:r>
          </a:p>
          <a:p>
            <a:pPr algn="l">
              <a:lnSpc>
                <a:spcPct val="100000"/>
              </a:lnSpc>
              <a:spcAft>
                <a:spcPts val="1200"/>
              </a:spcAft>
              <a:buNone/>
            </a:pPr>
            <a:r>
              <a:rPr sz="900" b="0" i="0">
                <a:solidFill>
                  <a:srgbClr val="1E1A14"/>
                </a:solidFill>
                <a:latin typeface="Calibri"/>
              </a:rPr>
              <a:t>Olivia says the failure mode is the same — growth without delivery — but that’s wrong because in 2000, no one had revenue, no operations, no cash. Today, the companies </a:t>
            </a:r>
            <a:r>
              <a:rPr sz="900" b="0" i="1">
                <a:solidFill>
                  <a:srgbClr val="1E1A14"/>
                </a:solidFill>
                <a:latin typeface="Calibri"/>
              </a:rPr>
              <a:t>do</a:t>
            </a:r>
            <a:r>
              <a:rPr sz="900" b="0" i="0">
                <a:solidFill>
                  <a:srgbClr val="1E1A14"/>
                </a:solidFill>
                <a:latin typeface="Calibri"/>
              </a:rPr>
              <a:t> have revenue, cash flow, and deployable infrastructure. The math isn’t hidden — it’s in the balance sheet, in the power contracts, in the depreciation schedules. When the grid fails, the profits vanish — but that’s not “growth without delivery.” That’s delivery without power. And that’s not a flaw in the model. That’s physics. The difference isn’t visibility — it’s that in 2000, the failure was </a:t>
            </a:r>
            <a:r>
              <a:rPr sz="900" b="0" i="1">
                <a:solidFill>
                  <a:srgbClr val="1E1A14"/>
                </a:solidFill>
                <a:latin typeface="Calibri"/>
              </a:rPr>
              <a:t>proof</a:t>
            </a:r>
            <a:r>
              <a:rPr sz="900" b="0" i="0">
                <a:solidFill>
                  <a:srgbClr val="1E1A14"/>
                </a:solidFill>
                <a:latin typeface="Calibri"/>
              </a:rPr>
              <a:t> of the model’s collapse. Now, the failure is </a:t>
            </a:r>
            <a:r>
              <a:rPr sz="900" b="0" i="1">
                <a:solidFill>
                  <a:srgbClr val="1E1A14"/>
                </a:solidFill>
                <a:latin typeface="Calibri"/>
              </a:rPr>
              <a:t>assumed</a:t>
            </a:r>
            <a:r>
              <a:rPr sz="900" b="0" i="0">
                <a:solidFill>
                  <a:srgbClr val="1E1A14"/>
                </a:solidFill>
                <a:latin typeface="Calibri"/>
              </a:rPr>
              <a:t> to be avoidable because the math is buried in SPVs and dark silicon. The real bubble isn’t in the grid. It’s in the silence.</a:t>
            </a:r>
          </a:p>
        </p:txBody>
      </p:sp>
      <p:sp>
        <p:nvSpPr>
          <p:cNvPr id="9" name="Rectangle 8"/>
          <p:cNvSpPr/>
          <p:nvPr/>
        </p:nvSpPr>
        <p:spPr>
          <a:xfrm>
            <a:off x="6254495" y="3430570"/>
            <a:ext cx="417880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