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A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29768" y="365760"/>
            <a:ext cx="6016752" cy="8686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buNone/>
            </a:pPr>
            <a:r>
              <a:rPr sz="2600" b="1" i="0">
                <a:solidFill>
                  <a:srgbClr val="1E1A14"/>
                </a:solidFill>
                <a:latin typeface="Cambria"/>
              </a:rPr>
              <a:t>Will the Fed Chair lower Rates?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28431" y="365760"/>
            <a:ext cx="3392424" cy="36576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buNone/>
            </a:pPr>
            <a:r>
              <a:rPr sz="1600" b="1" i="0">
                <a:solidFill>
                  <a:srgbClr val="1E1A14"/>
                </a:solidFill>
                <a:latin typeface="Calibri"/>
              </a:rPr>
              <a:t>Content As of: </a:t>
            </a:r>
            <a:r>
              <a:rPr sz="1600" b="0" i="0">
                <a:solidFill>
                  <a:srgbClr val="1E1A14"/>
                </a:solidFill>
                <a:latin typeface="Calibri"/>
              </a:rPr>
              <a:t>14 July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1453896"/>
            <a:ext cx="7351776" cy="14630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buNone/>
            </a:pPr>
            <a:r>
              <a:rPr sz="700" b="0" i="0" cap="all" spc="80">
                <a:solidFill>
                  <a:srgbClr val="615D56"/>
                </a:solidFill>
                <a:latin typeface="Calibri"/>
              </a:rPr>
              <a:t>The room · 5 debaters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618488"/>
            <a:ext cx="7351776" cy="9144"/>
          </a:xfrm>
          <a:prstGeom prst="rect">
            <a:avLst/>
          </a:prstGeom>
          <a:solidFill>
            <a:srgbClr val="DDDA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21207" y="1764792"/>
            <a:ext cx="7351776" cy="36576"/>
          </a:xfrm>
          <a:prstGeom prst="roundRect">
            <a:avLst/>
          </a:prstGeom>
          <a:solidFill>
            <a:srgbClr val="DEDB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00388" y="1737360"/>
            <a:ext cx="91440" cy="91440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615013" y="1737360"/>
            <a:ext cx="91440" cy="91440"/>
          </a:xfrm>
          <a:prstGeom prst="ellipse">
            <a:avLst/>
          </a:prstGeom>
          <a:solidFill>
            <a:srgbClr val="EDA1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430426" y="1737360"/>
            <a:ext cx="91440" cy="91440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945050" y="1737360"/>
            <a:ext cx="91440" cy="91440"/>
          </a:xfrm>
          <a:prstGeom prst="ellipse">
            <a:avLst/>
          </a:prstGeom>
          <a:solidFill>
            <a:srgbClr val="1BAF7A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386157" y="1737360"/>
            <a:ext cx="91440" cy="91440"/>
          </a:xfrm>
          <a:prstGeom prst="ellipse">
            <a:avLst/>
          </a:prstGeom>
          <a:solidFill>
            <a:srgbClr val="E87BA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1207" y="1901952"/>
            <a:ext cx="2743200" cy="14630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buNone/>
            </a:pPr>
            <a:r>
              <a:rPr sz="700" b="0" i="0" cap="all" spc="80">
                <a:solidFill>
                  <a:srgbClr val="615D56"/>
                </a:solidFill>
                <a:latin typeface="Calibri"/>
              </a:rPr>
              <a:t>Against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9784" y="1901952"/>
            <a:ext cx="2743200" cy="14630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buNone/>
            </a:pPr>
            <a:r>
              <a:rPr sz="700" b="0" i="0" cap="all" spc="80">
                <a:solidFill>
                  <a:srgbClr val="615D56"/>
                </a:solidFill>
                <a:latin typeface="Calibri"/>
              </a:rPr>
              <a:t>For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1" y="1453896"/>
            <a:ext cx="1591056" cy="612648"/>
          </a:xfrm>
          <a:prstGeom prst="rect">
            <a:avLst/>
          </a:prstGeom>
          <a:noFill/>
        </p:spPr>
        <p:txBody>
          <a:bodyPr wrap="square" anchor="b" lIns="0" rIns="0" tIns="0" bIns="0"/>
          <a:lstStyle/>
          <a:p>
            <a:pPr algn="l">
              <a:lnSpc>
                <a:spcPct val="100000"/>
              </a:lnSpc>
              <a:buNone/>
            </a:pPr>
            <a:r>
              <a:rPr sz="2600" b="1" i="0">
                <a:solidFill>
                  <a:srgbClr val="B3260E"/>
                </a:solidFill>
                <a:latin typeface="Calibri"/>
              </a:rPr>
              <a:t>9h 53m</a:t>
            </a:r>
          </a:p>
          <a:p>
            <a:pPr algn="l">
              <a:lnSpc>
                <a:spcPct val="100000"/>
              </a:lnSpc>
              <a:spcBef>
                <a:spcPts val="100"/>
              </a:spcBef>
              <a:buNone/>
            </a:pPr>
            <a:r>
              <a:rPr sz="750" b="0" i="0" cap="all" spc="80">
                <a:solidFill>
                  <a:srgbClr val="615D56"/>
                </a:solidFill>
                <a:latin typeface="Calibri"/>
              </a:rPr>
              <a:t>Research time saved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58984" y="1463040"/>
            <a:ext cx="1170432" cy="603504"/>
          </a:xfrm>
          <a:prstGeom prst="rect">
            <a:avLst/>
          </a:prstGeom>
          <a:noFill/>
        </p:spPr>
        <p:txBody>
          <a:bodyPr wrap="square" anchor="b" lIns="0" rIns="0" tIns="0" bIns="0"/>
          <a:lstStyle/>
          <a:p>
            <a:pPr algn="l">
              <a:lnSpc>
                <a:spcPct val="100000"/>
              </a:lnSpc>
              <a:buNone/>
            </a:pPr>
            <a:r>
              <a:rPr sz="1800" b="0" i="0">
                <a:solidFill>
                  <a:srgbClr val="1E1A14"/>
                </a:solidFill>
                <a:latin typeface="Calibri"/>
              </a:rPr>
              <a:t>11</a:t>
            </a:r>
          </a:p>
          <a:p>
            <a:pPr algn="l">
              <a:lnSpc>
                <a:spcPct val="100000"/>
              </a:lnSpc>
              <a:spcBef>
                <a:spcPts val="100"/>
              </a:spcBef>
              <a:buNone/>
            </a:pPr>
            <a:r>
              <a:rPr sz="750" b="0" i="0" cap="all" spc="80">
                <a:solidFill>
                  <a:srgbClr val="615D56"/>
                </a:solidFill>
                <a:latin typeface="Calibri"/>
              </a:rPr>
              <a:t>Sources read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1207" y="2313432"/>
            <a:ext cx="5001768" cy="1325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400"/>
              </a:spcAft>
              <a:buNone/>
            </a:pPr>
            <a:r>
              <a:rPr sz="1400" b="1" i="0">
                <a:solidFill>
                  <a:srgbClr val="1E1A14"/>
                </a:solidFill>
                <a:latin typeface="Cambria"/>
              </a:rPr>
              <a:t>A room divided</a:t>
            </a:r>
          </a:p>
          <a:p>
            <a:pPr algn="l" marL="164592">
              <a:lnSpc>
                <a:spcPct val="100000"/>
              </a:lnSpc>
              <a:buNone/>
            </a:pPr>
            <a:r>
              <a:rPr sz="1200" b="0" i="1">
                <a:solidFill>
                  <a:srgbClr val="1E1A14"/>
                </a:solidFill>
                <a:latin typeface="Cambria"/>
              </a:rPr>
              <a:t>Yes, the Fed will lower rates.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21207" y="2572684"/>
            <a:ext cx="27432" cy="178673"/>
          </a:xfrm>
          <a:prstGeom prst="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751576" y="2295144"/>
            <a:ext cx="4754880" cy="1362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 marL="182880" indent="-182880">
              <a:lnSpc>
                <a:spcPct val="100000"/>
              </a:lnSpc>
              <a:spcBef>
                <a:spcPts val="300"/>
              </a:spcBef>
              <a:buAutoNum type="arabicPeriod"/>
            </a:pPr>
            <a:r>
              <a:rPr sz="1000" b="0" i="0">
                <a:solidFill>
                  <a:srgbClr val="1E1A14"/>
                </a:solidFill>
                <a:latin typeface="Calibri"/>
              </a:rPr>
              <a:t>Yes, the Fed Chair will lower rates.</a:t>
            </a:r>
          </a:p>
          <a:p>
            <a:pPr algn="l" marL="182880" indent="-182880">
              <a:lnSpc>
                <a:spcPct val="100000"/>
              </a:lnSpc>
              <a:spcBef>
                <a:spcPts val="300"/>
              </a:spcBef>
              <a:buAutoNum type="arabicPeriod"/>
            </a:pPr>
            <a:r>
              <a:rPr sz="1000" b="0" i="0">
                <a:solidFill>
                  <a:srgbClr val="1E1A14"/>
                </a:solidFill>
                <a:latin typeface="Calibri"/>
              </a:rPr>
              <a:t>The Financial Times argues inflation has remained above 2% for 63 consecutive months, with core inflation stuck at 3%, and Warsh’s testimony confirms inflation remains a persistent challenge.</a:t>
            </a:r>
          </a:p>
          <a:p>
            <a:pPr algn="l" marL="182880" indent="-182880">
              <a:lnSpc>
                <a:spcPct val="100000"/>
              </a:lnSpc>
              <a:spcBef>
                <a:spcPts val="300"/>
              </a:spcBef>
              <a:buAutoNum type="arabicPeriod"/>
            </a:pPr>
            <a:r>
              <a:rPr sz="1000" b="0" i="0">
                <a:solidFill>
                  <a:srgbClr val="1E1A14"/>
                </a:solidFill>
                <a:latin typeface="Calibri"/>
              </a:rPr>
              <a:t>Private credit firms’ liquidity issues — with only 2% of portfolios in investment-grade bonds — are not a balance sheet problem, but a symptom of a financial system under stress.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93776" y="3840480"/>
            <a:ext cx="4928616" cy="2706624"/>
          </a:xfrm>
          <a:prstGeom prst="roundRect">
            <a:avLst>
              <a:gd name="adj" fmla="val 3000"/>
            </a:avLst>
          </a:prstGeom>
          <a:solidFill>
            <a:srgbClr val="F7F5EF"/>
          </a:solidFill>
          <a:ln w="9525">
            <a:solidFill>
              <a:srgbClr val="DDDAD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93776" y="3858768"/>
            <a:ext cx="36576" cy="2670048"/>
          </a:xfrm>
          <a:prstGeom prst="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76656" y="4005072"/>
            <a:ext cx="4471416" cy="248716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  <a:buNone/>
            </a:pPr>
            <a:r>
              <a:rPr sz="750" b="0" i="0" cap="all" spc="80">
                <a:solidFill>
                  <a:srgbClr val="B3260E"/>
                </a:solidFill>
                <a:latin typeface="Calibri"/>
              </a:rPr>
              <a:t>Pushback</a:t>
            </a:r>
          </a:p>
          <a:p>
            <a:pPr algn="l" marL="182880" indent="-182880">
              <a:lnSpc>
                <a:spcPct val="100000"/>
              </a:lnSpc>
              <a:spcBef>
                <a:spcPts val="300"/>
              </a:spcBef>
              <a:buFont typeface="Arial"/>
              <a:buChar char="•"/>
            </a:pPr>
            <a:r>
              <a:rPr sz="1000" b="0" i="0">
                <a:solidFill>
                  <a:srgbClr val="1E1A14"/>
                </a:solidFill>
                <a:latin typeface="Calibri"/>
              </a:rPr>
              <a:t>No, the Fed Chair will not lower rates.  </a:t>
            </a:r>
            <a:br>
              <a:rPr sz="1000"/>
            </a:br>
            <a:r>
              <a:rPr sz="1000" b="0" i="0">
                <a:solidFill>
                  <a:srgbClr val="1E1A14"/>
                </a:solidFill>
                <a:latin typeface="Calibri"/>
              </a:rPr>
              <a:t>Luna cites inflation at 3% and Warsh’s testimony, but the Financial Times argues inflation has been above 2% for 63 months — that’s not a failure to act, it’s a failure to define what “stuck” means. Core inflation is 3%, yes, but housing and energy prices have surged silently, and the data doesn’t show a trend toward cooling. The Fed hasn’t cut rates because it sees inflation as a persistent challenge — not a temporary spike. And private credit firms’ liquidity issues? They’re not the Fed’s problem. They’re a symptom of a system that’s been overleveraged on easy money, not a reason to cut rates. The unknown unknown isn’t inflation — it’s that the Fed still believes it can control inflation by waiting. That’s not policy. That’s paralysis.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A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38328" y="649224"/>
            <a:ext cx="365760" cy="329184"/>
          </a:xfrm>
          <a:prstGeom prst="rect">
            <a:avLst/>
          </a:prstGeom>
          <a:noFill/>
        </p:spPr>
        <p:txBody>
          <a:bodyPr wrap="square" anchor="b" lIns="0" rIns="0" tIns="0" bIns="0"/>
          <a:lstStyle/>
          <a:p>
            <a:pPr algn="l">
              <a:lnSpc>
                <a:spcPct val="100000"/>
              </a:lnSpc>
              <a:buNone/>
            </a:pPr>
            <a:r>
              <a:rPr sz="1100" b="0" i="0">
                <a:solidFill>
                  <a:srgbClr val="B3260E"/>
                </a:solidFill>
                <a:latin typeface="Calibri"/>
              </a:rP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4088" y="649224"/>
            <a:ext cx="11512296" cy="365760"/>
          </a:xfrm>
          <a:prstGeom prst="rect">
            <a:avLst/>
          </a:prstGeom>
          <a:noFill/>
        </p:spPr>
        <p:txBody>
          <a:bodyPr wrap="square" anchor="b" lIns="0" rIns="0" tIns="0" bIns="0"/>
          <a:lstStyle/>
          <a:p>
            <a:pPr algn="l">
              <a:lnSpc>
                <a:spcPct val="100000"/>
              </a:lnSpc>
              <a:buNone/>
            </a:pPr>
            <a:r>
              <a:rPr sz="1700" b="1" i="0">
                <a:solidFill>
                  <a:srgbClr val="1E1A14"/>
                </a:solidFill>
                <a:latin typeface="Cambria"/>
              </a:rPr>
              <a:t>Inputs</a:t>
            </a:r>
          </a:p>
        </p:txBody>
      </p:sp>
      <p:sp>
        <p:nvSpPr>
          <p:cNvPr id="4" name="Rectangle 3"/>
          <p:cNvSpPr/>
          <p:nvPr/>
        </p:nvSpPr>
        <p:spPr>
          <a:xfrm>
            <a:off x="338328" y="1069848"/>
            <a:ext cx="11512296" cy="20116"/>
          </a:xfrm>
          <a:prstGeom prst="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38328" y="1325880"/>
          <a:ext cx="11201400" cy="4938096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2697480"/>
                <a:gridCol w="6080760"/>
                <a:gridCol w="1600200"/>
                <a:gridCol w="822960"/>
              </a:tblGrid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750" b="0" i="0" cap="all" spc="80">
                          <a:solidFill>
                            <a:srgbClr val="615D56"/>
                          </a:solidFill>
                          <a:latin typeface="Calibri"/>
                        </a:rPr>
                        <a:t>Source</a:t>
                      </a:r>
                    </a:p>
                  </a:txBody>
                  <a:tcPr marL="91440" marR="91440" marT="54864" marB="54864" anchor="b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B3260E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 cap="all" spc="80">
                          <a:solidFill>
                            <a:srgbClr val="615D56"/>
                          </a:solidFill>
                          <a:latin typeface="Calibri"/>
                        </a:rPr>
                        <a:t>Stance</a:t>
                      </a:r>
                    </a:p>
                  </a:txBody>
                  <a:tcPr marL="91440" marR="91440" marT="54864" marB="54864" anchor="b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B3260E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 cap="all" spc="80">
                          <a:solidFill>
                            <a:srgbClr val="615D56"/>
                          </a:solidFill>
                          <a:latin typeface="Calibri"/>
                        </a:rPr>
                        <a:t>Reading time</a:t>
                      </a:r>
                    </a:p>
                  </a:txBody>
                  <a:tcPr marL="91440" marR="91440" marT="54864" marB="54864" anchor="b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B3260E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50" b="0" i="0" cap="all" spc="80">
                          <a:solidFill>
                            <a:srgbClr val="615D56"/>
                          </a:solidFill>
                          <a:latin typeface="Calibri"/>
                        </a:rPr>
                        <a:t>Claims</a:t>
                      </a:r>
                    </a:p>
                  </a:txBody>
                  <a:tcPr marL="91440" marR="91440" marT="54864" marB="54864" anchor="b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B3260E"/>
                      </a:solidFill>
                    </a:lnB>
                    <a:solidFill>
                      <a:srgbClr val="FCFAF5"/>
                    </a:solidFill>
                  </a:tcPr>
                </a:tc>
              </a:tr>
              <a:tr h="766419"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Feliz-Grant Second Innings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615D56"/>
                          </a:solidFill>
                          <a:latin typeface="Calibri"/>
                        </a:rPr>
                        <a:t>The source argues that a global financial and geopolitical realignment is underway, driven by unsustainable US fiscal policy, overvalued assets, and a weakening of traditional financial institutions—leading to a major financial downturn, rising rates, and a shift in investor capital toward emerging markets and private, opaque assets, with private credit facing severe structural and liquidity challenges.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615D56"/>
                          </a:solidFill>
                          <a:latin typeface="Calibri"/>
                        </a:rPr>
                        <a:t>109.4 min</a:t>
                      </a:r>
                    </a:p>
                  </a:txBody>
                  <a:tcPr marL="7772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</a:tr>
              <a:tr h="611390"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Jeffrey Gundlach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615D56"/>
                          </a:solidFill>
                          <a:latin typeface="Calibri"/>
                        </a:rPr>
                        <a:t>The Fed under Chair Wars is shifting toward a new, more proactive approach focused on achieving price stability through inflation control, delaying rate hikes, and prioritizing long-term bond stability and emerging market investments.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615D56"/>
                          </a:solidFill>
                          <a:latin typeface="Calibri"/>
                        </a:rPr>
                        <a:t>47.6 min</a:t>
                      </a:r>
                    </a:p>
                  </a:txBody>
                  <a:tcPr marL="7772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</a:tr>
              <a:tr h="456361"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The Financial Times — Chris Giles on Central Banks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615D56"/>
                          </a:solidFill>
                          <a:latin typeface="Calibri"/>
                        </a:rPr>
                        <a:t>Kevin Warsh's Fed faces significant internal tensions in its communication, policy guidance, and data use, challenging its credibility and effectiveness in achieving price stability.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615D56"/>
                          </a:solidFill>
                          <a:latin typeface="Calibri"/>
                        </a:rPr>
                        <a:t>17.7 min</a:t>
                      </a:r>
                    </a:p>
                  </a:txBody>
                  <a:tcPr marL="7772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</a:tr>
              <a:tr h="456361"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The Economist — Ten tensions in the Kevin Warsh Fed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615D56"/>
                          </a:solidFill>
                          <a:latin typeface="Calibri"/>
                        </a:rPr>
                        <a:t>Under Chair Warsh, the FED has adopted a more transparent, data-driven, and responsive approach to monetary policy.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615D56"/>
                          </a:solidFill>
                          <a:latin typeface="Calibri"/>
                        </a:rPr>
                        <a:t>0.2 min</a:t>
                      </a:r>
                    </a:p>
                  </a:txBody>
                  <a:tcPr marL="7772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</a:tr>
              <a:tr h="456361"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The Economist — The Federal Reserve must soon give Donald Trump bad news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615D56"/>
                          </a:solidFill>
                          <a:latin typeface="Calibri"/>
                        </a:rPr>
                        <a:t>The Federal Reserve must soon raise interest rates, not cut them, due to a stronger economy, rising inflation, and shifting economic dynamics.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615D56"/>
                          </a:solidFill>
                          <a:latin typeface="Calibri"/>
                        </a:rPr>
                        <a:t>12.1 min</a:t>
                      </a:r>
                    </a:p>
                  </a:txBody>
                  <a:tcPr marL="7772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</a:tr>
              <a:tr h="456361"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The Economist (2)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615D56"/>
                          </a:solidFill>
                          <a:latin typeface="Calibri"/>
                        </a:rPr>
                        <a:t>The Federal Reserve must uphold economic integrity by resisting political pressure and communicating tough realities to Donald Trump and the public.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615D56"/>
                          </a:solidFill>
                          <a:latin typeface="Calibri"/>
                        </a:rPr>
                        <a:t>0.3 min</a:t>
                      </a:r>
                    </a:p>
                  </a:txBody>
                  <a:tcPr marL="7772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</a:tr>
              <a:tr h="456361"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The Financial Times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615D56"/>
                          </a:solidFill>
                          <a:latin typeface="Calibri"/>
                        </a:rPr>
                        <a:t>Kevin Warsh should initiate a rate hike to end the Fed's easy money policy and restore price stability, as prolonged low rates are fueling inflation and financial misallocation.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615D56"/>
                          </a:solidFill>
                          <a:latin typeface="Calibri"/>
                        </a:rPr>
                        <a:t>10.1 min</a:t>
                      </a:r>
                    </a:p>
                  </a:txBody>
                  <a:tcPr marL="7772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</a:tr>
              <a:tr h="456361"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The populist case for ending easy money now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615D56"/>
                          </a:solidFill>
                          <a:latin typeface="Calibri"/>
                        </a:rPr>
                        <a:t>The source advocates for ending easy money and raising interest rates in 2026 under Chair Warsh to restore economic stability and control inflation.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615D56"/>
                          </a:solidFill>
                          <a:latin typeface="Calibri"/>
                        </a:rPr>
                        <a:t>0.1 min</a:t>
                      </a:r>
                    </a:p>
                  </a:txBody>
                  <a:tcPr marL="7772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</a:tr>
              <a:tr h="456361"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The Wall Street Journal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615D56"/>
                          </a:solidFill>
                          <a:latin typeface="Calibri"/>
                        </a:rPr>
                        <a:t>The Federal Reserve will bring inflation down and will not tolerate persistently high inflation, despite external factors beyond its control.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615D56"/>
                          </a:solidFill>
                          <a:latin typeface="Calibri"/>
                        </a:rPr>
                        <a:t>12.2 min</a:t>
                      </a:r>
                    </a:p>
                  </a:txBody>
                  <a:tcPr marL="7772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9208008" y="1801368"/>
            <a:ext cx="594360" cy="54864"/>
          </a:xfrm>
          <a:prstGeom prst="roundRect">
            <a:avLst/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08008" y="1801368"/>
            <a:ext cx="252418" cy="54864"/>
          </a:xfrm>
          <a:prstGeom prst="round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208008" y="2567787"/>
            <a:ext cx="594360" cy="54864"/>
          </a:xfrm>
          <a:prstGeom prst="roundRect">
            <a:avLst/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208008" y="2567787"/>
            <a:ext cx="109827" cy="54864"/>
          </a:xfrm>
          <a:prstGeom prst="round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208008" y="3179178"/>
            <a:ext cx="594360" cy="54864"/>
          </a:xfrm>
          <a:prstGeom prst="roundRect">
            <a:avLst/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9208008" y="3179178"/>
            <a:ext cx="40839" cy="54864"/>
          </a:xfrm>
          <a:prstGeom prst="round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208008" y="3635540"/>
            <a:ext cx="594360" cy="54864"/>
          </a:xfrm>
          <a:prstGeom prst="roundRect">
            <a:avLst/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208008" y="3635540"/>
            <a:ext cx="36576" cy="54864"/>
          </a:xfrm>
          <a:prstGeom prst="round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9208008" y="4091901"/>
            <a:ext cx="594360" cy="54864"/>
          </a:xfrm>
          <a:prstGeom prst="roundRect">
            <a:avLst/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9208008" y="4091901"/>
            <a:ext cx="36576" cy="54864"/>
          </a:xfrm>
          <a:prstGeom prst="round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9208008" y="4548263"/>
            <a:ext cx="594360" cy="54864"/>
          </a:xfrm>
          <a:prstGeom prst="roundRect">
            <a:avLst/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9208008" y="4548263"/>
            <a:ext cx="36576" cy="54864"/>
          </a:xfrm>
          <a:prstGeom prst="round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9208008" y="5004625"/>
            <a:ext cx="594360" cy="54864"/>
          </a:xfrm>
          <a:prstGeom prst="roundRect">
            <a:avLst/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208008" y="5004625"/>
            <a:ext cx="36576" cy="54864"/>
          </a:xfrm>
          <a:prstGeom prst="round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208008" y="5460987"/>
            <a:ext cx="594360" cy="54864"/>
          </a:xfrm>
          <a:prstGeom prst="roundRect">
            <a:avLst/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9208008" y="5460987"/>
            <a:ext cx="36576" cy="54864"/>
          </a:xfrm>
          <a:prstGeom prst="round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208008" y="5917349"/>
            <a:ext cx="594360" cy="54864"/>
          </a:xfrm>
          <a:prstGeom prst="roundRect">
            <a:avLst/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208008" y="5917349"/>
            <a:ext cx="36576" cy="54864"/>
          </a:xfrm>
          <a:prstGeom prst="round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A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38328" y="649224"/>
            <a:ext cx="365760" cy="329184"/>
          </a:xfrm>
          <a:prstGeom prst="rect">
            <a:avLst/>
          </a:prstGeom>
          <a:noFill/>
        </p:spPr>
        <p:txBody>
          <a:bodyPr wrap="square" anchor="b" lIns="0" rIns="0" tIns="0" bIns="0"/>
          <a:lstStyle/>
          <a:p>
            <a:pPr algn="l">
              <a:lnSpc>
                <a:spcPct val="100000"/>
              </a:lnSpc>
              <a:buNone/>
            </a:pPr>
            <a:r>
              <a:rPr sz="1100" b="0" i="0">
                <a:solidFill>
                  <a:srgbClr val="B3260E"/>
                </a:solidFill>
                <a:latin typeface="Calibri"/>
              </a:rP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4088" y="649224"/>
            <a:ext cx="11512296" cy="365760"/>
          </a:xfrm>
          <a:prstGeom prst="rect">
            <a:avLst/>
          </a:prstGeom>
          <a:noFill/>
        </p:spPr>
        <p:txBody>
          <a:bodyPr wrap="square" anchor="b" lIns="0" rIns="0" tIns="0" bIns="0"/>
          <a:lstStyle/>
          <a:p>
            <a:pPr algn="l">
              <a:lnSpc>
                <a:spcPct val="100000"/>
              </a:lnSpc>
              <a:buNone/>
            </a:pPr>
            <a:r>
              <a:rPr sz="1700" b="1" i="0">
                <a:solidFill>
                  <a:srgbClr val="1E1A14"/>
                </a:solidFill>
                <a:latin typeface="Cambria"/>
              </a:rPr>
              <a:t>Inputs</a:t>
            </a:r>
          </a:p>
        </p:txBody>
      </p:sp>
      <p:sp>
        <p:nvSpPr>
          <p:cNvPr id="4" name="Rectangle 3"/>
          <p:cNvSpPr/>
          <p:nvPr/>
        </p:nvSpPr>
        <p:spPr>
          <a:xfrm>
            <a:off x="338328" y="1069848"/>
            <a:ext cx="11512296" cy="20116"/>
          </a:xfrm>
          <a:prstGeom prst="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38328" y="1325880"/>
          <a:ext cx="11201400" cy="1123453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2697480"/>
                <a:gridCol w="6080760"/>
                <a:gridCol w="1600200"/>
                <a:gridCol w="822960"/>
              </a:tblGrid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750" b="0" i="0" cap="all" spc="80">
                          <a:solidFill>
                            <a:srgbClr val="615D56"/>
                          </a:solidFill>
                          <a:latin typeface="Calibri"/>
                        </a:rPr>
                        <a:t>Source</a:t>
                      </a:r>
                    </a:p>
                  </a:txBody>
                  <a:tcPr marL="91440" marR="91440" marT="54864" marB="54864" anchor="b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B3260E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 cap="all" spc="80">
                          <a:solidFill>
                            <a:srgbClr val="615D56"/>
                          </a:solidFill>
                          <a:latin typeface="Calibri"/>
                        </a:rPr>
                        <a:t>Stance</a:t>
                      </a:r>
                    </a:p>
                  </a:txBody>
                  <a:tcPr marL="91440" marR="91440" marT="54864" marB="54864" anchor="b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B3260E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 cap="all" spc="80">
                          <a:solidFill>
                            <a:srgbClr val="615D56"/>
                          </a:solidFill>
                          <a:latin typeface="Calibri"/>
                        </a:rPr>
                        <a:t>Reading time</a:t>
                      </a:r>
                    </a:p>
                  </a:txBody>
                  <a:tcPr marL="91440" marR="91440" marT="54864" marB="54864" anchor="b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B3260E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50" b="0" i="0" cap="all" spc="80">
                          <a:solidFill>
                            <a:srgbClr val="615D56"/>
                          </a:solidFill>
                          <a:latin typeface="Calibri"/>
                        </a:rPr>
                        <a:t>Claims</a:t>
                      </a:r>
                    </a:p>
                  </a:txBody>
                  <a:tcPr marL="91440" marR="91440" marT="54864" marB="54864" anchor="b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B3260E"/>
                      </a:solidFill>
                    </a:lnB>
                    <a:solidFill>
                      <a:srgbClr val="FCFAF5"/>
                    </a:solidFill>
                  </a:tcPr>
                </a:tc>
              </a:tr>
              <a:tr h="301332"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The New York Times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615D56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615D56"/>
                          </a:solidFill>
                          <a:latin typeface="Calibri"/>
                        </a:rPr>
                        <a:t>257.6 min</a:t>
                      </a:r>
                    </a:p>
                  </a:txBody>
                  <a:tcPr marL="7772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</a:tr>
              <a:tr h="456361"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The Economist — Will AI lower interest rates?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615D56"/>
                          </a:solidFill>
                          <a:latin typeface="Calibri"/>
                        </a:rPr>
                        <a:t>AI's impact on interest rates is uncertain and could go either way depending on how gains are distributed and how demand evolves.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615D56"/>
                          </a:solidFill>
                          <a:latin typeface="Calibri"/>
                        </a:rPr>
                        <a:t>15.5 min</a:t>
                      </a:r>
                    </a:p>
                  </a:txBody>
                  <a:tcPr marL="7772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9208008" y="1801368"/>
            <a:ext cx="594360" cy="54864"/>
          </a:xfrm>
          <a:prstGeom prst="roundRect">
            <a:avLst/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08008" y="1801368"/>
            <a:ext cx="594360" cy="54864"/>
          </a:xfrm>
          <a:prstGeom prst="round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208008" y="2102700"/>
            <a:ext cx="594360" cy="54864"/>
          </a:xfrm>
          <a:prstGeom prst="roundRect">
            <a:avLst/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208008" y="2102700"/>
            <a:ext cx="36576" cy="54864"/>
          </a:xfrm>
          <a:prstGeom prst="round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