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2600" b="1" i="0">
                <a:solidFill>
                  <a:srgbClr val="1E1A14"/>
                </a:solidFill>
                <a:latin typeface="Cambria"/>
              </a:rPr>
              <a:t>Will the Fed Chair lower Rates?</a:t>
            </a:r>
          </a:p>
        </p:txBody>
      </p:sp>
      <p:sp>
        <p:nvSpPr>
          <p:cNvPr id="3" name="TextBox 2"/>
          <p:cNvSpPr txBox="1"/>
          <p:nvPr/>
        </p:nvSpPr>
        <p:spPr>
          <a:xfrm>
            <a:off x="8028431" y="365760"/>
            <a:ext cx="3392424"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14 July 2026</a:t>
            </a:r>
          </a:p>
        </p:txBody>
      </p:sp>
      <p:sp>
        <p:nvSpPr>
          <p:cNvPr id="4" name="TextBox 3"/>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0388"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615013"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30426"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945050"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386157"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9h 53m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11</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200" b="1" i="0">
                <a:solidFill>
                  <a:srgbClr val="1E1A14"/>
                </a:solidFill>
                <a:latin typeface="Cambria"/>
              </a:rPr>
              <a:t>A room divided</a:t>
            </a:r>
          </a:p>
          <a:p>
            <a:pPr algn="l" marL="164592">
              <a:lnSpc>
                <a:spcPct val="100000"/>
              </a:lnSpc>
              <a:buNone/>
            </a:pPr>
            <a:r>
              <a:rPr sz="1000" b="0" i="1">
                <a:solidFill>
                  <a:srgbClr val="1E1A14"/>
                </a:solidFill>
                <a:latin typeface="Cambria"/>
              </a:rPr>
              <a:t>Yes, the Fed Chair will lower rates, as supported by four of the five debaters — Aleyna, Luna, Olivia, and Samuel's counterpoint is challenged by evidence of inflation data and systemic instability that the Fed acknowledges, with Olivia and Luna arguing that the system is breaking and the Fed must act to prevent collapse, while Samuel and Jillian contest the data and framing of inflation, but ultimately the majority of the on-record positions converge on a rate cut being necessary due to financial instability and AI-driven productivity shifts.</a:t>
            </a:r>
          </a:p>
        </p:txBody>
      </p:sp>
      <p:sp>
        <p:nvSpPr>
          <p:cNvPr id="17" name="Rectangle 16"/>
          <p:cNvSpPr/>
          <p:nvPr/>
        </p:nvSpPr>
        <p:spPr>
          <a:xfrm>
            <a:off x="521207" y="2542905"/>
            <a:ext cx="27432" cy="1042263"/>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751576" y="2295144"/>
            <a:ext cx="4754880" cy="1362456"/>
          </a:xfrm>
          <a:prstGeom prst="rect">
            <a:avLst/>
          </a:prstGeom>
          <a:noFill/>
        </p:spPr>
        <p:txBody>
          <a:bodyPr wrap="square" anchor="t" lIns="0" rIns="0" tIns="0" bIns="0"/>
          <a:lstStyle/>
          <a:p>
            <a:pPr algn="l">
              <a:lnSpc>
                <a:spcPct val="100000"/>
              </a:lnSpc>
              <a:buNone/>
            </a:pPr>
            <a:r>
              <a:rPr sz="950" b="0" i="0">
                <a:solidFill>
                  <a:srgbClr val="1E1A14"/>
                </a:solidFill>
                <a:latin typeface="Calibri"/>
              </a:rPr>
              <a:t>The debate centers on whether the Fed Chair will lower interest rates, with four out of five participants affirming a rate cut due to persistent inflation, financial instability in private credit markets, and the risk of systemic collapse. While Samuel and Jillian argue that inflation data is misleading and that the Fed is not acting on real trends, the majority of the on-record positions — especially those citing financial stress and Warsh’s acknowledgment of economic instability — converge on the necessity of rate cuts. The core tension lies in whether inflation is truly 'stuck' or masked by data selection, but the final stance on the question of rate lowering is broadly supported by the majority of debaters, with the consensus grounded in observable financial stress and the Fed’s recognition of systemic fragility.</a:t>
            </a:r>
          </a:p>
        </p:txBody>
      </p:sp>
      <p:sp>
        <p:nvSpPr>
          <p:cNvPr id="19" name="Rounded Rectangle 18"/>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93776" y="3858768"/>
            <a:ext cx="36576" cy="2670048"/>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(5)</a:t>
            </a:r>
          </a:p>
          <a:p>
            <a:pPr algn="l" marL="182880" indent="-182880">
              <a:lnSpc>
                <a:spcPct val="100000"/>
              </a:lnSpc>
              <a:spcBef>
                <a:spcPts val="300"/>
              </a:spcBef>
              <a:buFont typeface="Arial"/>
              <a:buChar char="•"/>
            </a:pPr>
            <a:r>
              <a:rPr sz="1000" b="0" i="0">
                <a:solidFill>
                  <a:srgbClr val="1E1A14"/>
                </a:solidFill>
                <a:latin typeface="Calibri"/>
              </a:rPr>
              <a:t>Inflation has remained above the Fed's 2% target for over six years, with core inflation stuck at 3% for 63 consecutive months.</a:t>
            </a:r>
          </a:p>
          <a:p>
            <a:pPr algn="l" marL="182880" indent="-182880">
              <a:lnSpc>
                <a:spcPct val="100000"/>
              </a:lnSpc>
              <a:spcBef>
                <a:spcPts val="300"/>
              </a:spcBef>
              <a:buFont typeface="Arial"/>
              <a:buChar char="•"/>
            </a:pPr>
            <a:r>
              <a:rPr sz="1000" b="0" i="0">
                <a:solidFill>
                  <a:srgbClr val="1E1A14"/>
                </a:solidFill>
                <a:latin typeface="Calibri"/>
              </a:rPr>
              <a:t>Private credit firms are facing liquidity issues and declining investor confidence, with portfolios containing only 2% of investment-grade bonds.</a:t>
            </a:r>
          </a:p>
          <a:p>
            <a:pPr algn="l" marL="182880" indent="-182880">
              <a:lnSpc>
                <a:spcPct val="100000"/>
              </a:lnSpc>
              <a:spcBef>
                <a:spcPts val="300"/>
              </a:spcBef>
              <a:buFont typeface="Arial"/>
              <a:buChar char="•"/>
            </a:pPr>
            <a:r>
              <a:rPr sz="1000" b="0" i="0">
                <a:solidFill>
                  <a:srgbClr val="1E1A14"/>
                </a:solidFill>
                <a:latin typeface="Calibri"/>
              </a:rPr>
              <a:t>Warsh’s testimony acknowledges that booms and busts do not help the real economy and that inflation remains a persistent challenge.</a:t>
            </a:r>
          </a:p>
          <a:p>
            <a:pPr algn="l" marL="182880" indent="-182880">
              <a:lnSpc>
                <a:spcPct val="100000"/>
              </a:lnSpc>
              <a:spcBef>
                <a:spcPts val="300"/>
              </a:spcBef>
              <a:buFont typeface="Arial"/>
              <a:buChar char="•"/>
            </a:pPr>
            <a:r>
              <a:rPr sz="1000" b="0" i="0">
                <a:solidFill>
                  <a:srgbClr val="1E1A14"/>
                </a:solidFill>
                <a:latin typeface="Calibri"/>
              </a:rPr>
              <a:t>The Fed’s balance sheet is shrinking, not expanding, as it has paused asset purchases and is exiting QE.</a:t>
            </a:r>
          </a:p>
          <a:p>
            <a:pPr algn="l" marL="182880" indent="-182880">
              <a:lnSpc>
                <a:spcPct val="100000"/>
              </a:lnSpc>
              <a:spcBef>
                <a:spcPts val="300"/>
              </a:spcBef>
              <a:buFont typeface="Arial"/>
              <a:buChar char="•"/>
            </a:pPr>
            <a:r>
              <a:rPr sz="1000" b="0" i="0">
                <a:solidFill>
                  <a:srgbClr val="1E1A14"/>
                </a:solidFill>
                <a:latin typeface="Calibri"/>
              </a:rPr>
              <a:t>The system is under stress, with some arguing that the financial system will unravel without rate cuts.</a:t>
            </a:r>
          </a:p>
        </p:txBody>
      </p:sp>
      <p:sp>
        <p:nvSpPr>
          <p:cNvPr id="22" name="Rounded Rectangle 21"/>
          <p:cNvSpPr/>
          <p:nvPr/>
        </p:nvSpPr>
        <p:spPr>
          <a:xfrm>
            <a:off x="5559552"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559552" y="3858768"/>
            <a:ext cx="36576" cy="2670048"/>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742432"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(4)</a:t>
            </a:r>
          </a:p>
          <a:p>
            <a:pPr algn="l" marL="182880" indent="-182880">
              <a:lnSpc>
                <a:spcPct val="100000"/>
              </a:lnSpc>
              <a:spcBef>
                <a:spcPts val="300"/>
              </a:spcBef>
              <a:buFont typeface="Arial"/>
              <a:buChar char="•"/>
            </a:pPr>
            <a:r>
              <a:rPr sz="1000" b="0" i="0">
                <a:solidFill>
                  <a:srgbClr val="1E1A14"/>
                </a:solidFill>
                <a:latin typeface="Calibri"/>
              </a:rPr>
              <a:t>Whether core inflation at 3% hides unmeasured surges in housing and energy prices.</a:t>
            </a:r>
          </a:p>
          <a:p>
            <a:pPr algn="l" marL="182880" indent="-182880">
              <a:lnSpc>
                <a:spcPct val="100000"/>
              </a:lnSpc>
              <a:spcBef>
                <a:spcPts val="300"/>
              </a:spcBef>
              <a:buFont typeface="Arial"/>
              <a:buChar char="•"/>
            </a:pPr>
            <a:r>
              <a:rPr sz="1000" b="0" i="0">
                <a:solidFill>
                  <a:srgbClr val="1E1A14"/>
                </a:solidFill>
                <a:latin typeface="Calibri"/>
              </a:rPr>
              <a:t>Whether the Fed’s balance sheet is fully unwound or still expanding.</a:t>
            </a:r>
          </a:p>
          <a:p>
            <a:pPr algn="l" marL="182880" indent="-182880">
              <a:lnSpc>
                <a:spcPct val="100000"/>
              </a:lnSpc>
              <a:spcBef>
                <a:spcPts val="300"/>
              </a:spcBef>
              <a:buFont typeface="Arial"/>
              <a:buChar char="•"/>
            </a:pPr>
            <a:r>
              <a:rPr sz="1000" b="0" i="0">
                <a:solidFill>
                  <a:srgbClr val="1E1A14"/>
                </a:solidFill>
                <a:latin typeface="Calibri"/>
              </a:rPr>
              <a:t>Whether private credit firms’ liquidity issues are a symptom of easy money or a separate crisis.</a:t>
            </a:r>
          </a:p>
          <a:p>
            <a:pPr algn="l" marL="182880" indent="-182880">
              <a:lnSpc>
                <a:spcPct val="100000"/>
              </a:lnSpc>
              <a:spcBef>
                <a:spcPts val="300"/>
              </a:spcBef>
              <a:buFont typeface="Arial"/>
              <a:buChar char="•"/>
            </a:pPr>
            <a:r>
              <a:rPr sz="1000" b="0" i="0">
                <a:solidFill>
                  <a:srgbClr val="1E1A14"/>
                </a:solidFill>
                <a:latin typeface="Calibri"/>
              </a:rPr>
              <a:t>Whether AI-driven productivity will lower inflation or fuel demand-driven inflation.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4938096"/>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766419">
                <a:tc>
                  <a:txBody>
                    <a:bodyPr wrap="square"/>
                    <a:lstStyle/>
                    <a:p>
                      <a:pPr algn="l"/>
                      <a:r>
                        <a:rPr sz="1000" b="0" i="0">
                          <a:solidFill>
                            <a:srgbClr val="1E1A14"/>
                          </a:solidFill>
                          <a:latin typeface="Calibri"/>
                        </a:rPr>
                        <a:t>Feliz-Grant Second Innings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a global financial and geopolitical realignment is underway, driven by unsustainable US fiscal policy, overvalued assets, and a weakening of traditional financial institutions—leading to a major financial downturn, rising rates, and a shift in investor capital toward emerging markets and private, opaque assets, with private credit facing severe structural and liquidity challenges.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109.4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Jeffrey Gundlach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 under Chair Wars is shifting toward a new, more proactive approach focused on achieving price stability through inflation control, delaying rate hikes, and prioritizing long-term bond stability and emerging market investments.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47.6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 — Chris Giles on Central Banks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Warsh's Fed faces significant internal tensions in its communication, policy guidance, and data use, challenging its credibility and effectiveness in achieving price stability.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10</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 Ten tensions in the Kevin Warsh Fed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Under Chair Warsh, the FED has adopted a more transparent, data-driven, and responsive approach to monetary policy.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0.2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 The Federal Reserve must soon give Donald Trump bad news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must soon raise interest rates, not cut them, due to a stronger economy, rising inflation, and shifting economic dynamics.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12.1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(2)</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must uphold economic integrity by resisting political pressure and communicating tough realities to Donald Trump and the public.</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0.3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should initiate a rate hike to end the Fed's easy money policy and restore price stability, as prolonged low rates are fueling inflation and financial misallocation.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populist case for ending easy money now</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advocates for ending easy money and raising interest rates in 2026 under Chair Warsh to restore economic stability and control inflation.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0.1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Wall Street Journal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will bring inflation down and will not tolerate persistently high inflation, despite external factors beyond its control.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12.2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25241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56778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567787"/>
            <a:ext cx="10982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317917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3179178"/>
            <a:ext cx="4083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63554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63554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409190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4091901"/>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54826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548263"/>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500462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5004625"/>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208008" y="546098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208008" y="5460987"/>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208008" y="591734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208008" y="5917349"/>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1123453"/>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301332">
                <a:tc>
                  <a:txBody>
                    <a:bodyPr wrap="square"/>
                    <a:lstStyle/>
                    <a:p>
                      <a:pPr algn="l"/>
                      <a:r>
                        <a:rPr sz="1000" b="0" i="0">
                          <a:solidFill>
                            <a:srgbClr val="1E1A14"/>
                          </a:solidFill>
                          <a:latin typeface="Calibri"/>
                        </a:rPr>
                        <a:t>The New York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257.6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 Will AI lower interest rates?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AI's impact on interest rates is uncertain and could go either way depending on how gains are distributed and how demand evolves.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10270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10270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Yes, the Fed will lower rates.  </a:t>
            </a:r>
            <a:br>
              <a:rPr sz="1100"/>
            </a:br>
            <a:r>
              <a:rPr sz="1100" b="0" i="1">
                <a:solidFill>
                  <a:srgbClr val="615D56"/>
                </a:solidFill>
                <a:latin typeface="Cambria"/>
              </a:rPr>
              <a:t>The Financial Times argues inflation has stuck at 3% for six years, and the Fed’s balance sheet is now fully unwound — no more QE, no more asset purchases. Private credit firms are hemorrhaging liquidity, with only 2% of their portfolios in investment-grade bonds. If rates stay high, the system collapses. Warsh acknowledged in testimony that market booms and busts don’t help the real economy — they’re already in a bust. No credible data shows inflation is under control. The unknown unknown is that the dollar’s collapse will trigger a cascade in bond markets, and no one priced that.</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No, the Fed won’t lower rates.  </a:t>
            </a:r>
            <a:br>
              <a:rPr sz="900"/>
            </a:br>
            <a:r>
              <a:rPr sz="900" b="0" i="0">
                <a:solidFill>
                  <a:srgbClr val="1E1A14"/>
                </a:solidFill>
                <a:latin typeface="Calibri"/>
              </a:rPr>
              <a:t>Aleyna claims the system will collapse if rates stay high, citing private credit firms with only 2% of investment-grade bonds — but those firms are already hemorrhaging liquidity, not the Fed’s balance sheet. The Fed hasn’t unwound QE; it’s still holding trillions in bonds. And Warsh didn’t say markets are in a bust — he said </a:t>
            </a:r>
            <a:r>
              <a:rPr sz="900" b="0" i="1">
                <a:solidFill>
                  <a:srgbClr val="1E1A14"/>
                </a:solidFill>
                <a:latin typeface="Calibri"/>
              </a:rPr>
              <a:t>booms and busts don’t help the real economy</a:t>
            </a:r>
            <a:r>
              <a:rPr sz="900" b="0" i="0">
                <a:solidFill>
                  <a:srgbClr val="1E1A14"/>
                </a:solidFill>
                <a:latin typeface="Calibri"/>
              </a:rPr>
              <a:t>. That’s not a forecast, that’s a moral complaint. The unknown unknown isn’t the dollar collapsing — it’s that no one’s asking whether inflation is actually rising, or if the 3% figure hides a hidden surge in housing and energy prices that’s been buried in the data.</a:t>
            </a:r>
          </a:p>
          <a:p>
            <a:pPr algn="l">
              <a:lnSpc>
                <a:spcPct val="100000"/>
              </a:lnSpc>
              <a:spcBef>
                <a:spcPts val="1200"/>
              </a:spcBef>
              <a:spcAft>
                <a:spcPts val="500"/>
              </a:spcAft>
              <a:buNone/>
            </a:pPr>
            <a:r>
              <a:rPr sz="850" b="0" i="0">
                <a:solidFill>
                  <a:srgbClr val="615D56"/>
                </a:solidFill>
                <a:latin typeface="Calibri"/>
              </a:rPr>
              <a:t>2   </a:t>
            </a:r>
            <a:r>
              <a:rPr sz="720" b="0" i="0">
                <a:solidFill>
                  <a:srgbClr val="EDA100"/>
                </a:solidFill>
                <a:latin typeface="Calibri"/>
              </a:rPr>
              <a:t>● </a:t>
            </a:r>
            <a:r>
              <a:rPr sz="900" b="1" i="0">
                <a:solidFill>
                  <a:srgbClr val="EDA100"/>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No, the Fed won’t lower rates.  </a:t>
            </a:r>
            <a:br>
              <a:rPr sz="1100"/>
            </a:br>
            <a:r>
              <a:rPr sz="1100" b="0" i="1">
                <a:solidFill>
                  <a:srgbClr val="615D56"/>
                </a:solidFill>
                <a:latin typeface="Cambria"/>
              </a:rPr>
              <a:t>Aleyna claims the system will collapse if rates stay high, citing private credit firms with only 2% of investment-grade bonds — but those firms are already hemorrhaging liquidity, not the Fed’s balance sheet. The Fed hasn’t unwound QE; it’s still holding trillions in bonds. And Warsh didn’t say markets are in a bust — he said </a:t>
            </a:r>
            <a:r>
              <a:rPr sz="1100" b="0" i="0">
                <a:solidFill>
                  <a:srgbClr val="615D56"/>
                </a:solidFill>
                <a:latin typeface="Cambria"/>
              </a:rPr>
              <a:t>booms and busts don’t help the real economy</a:t>
            </a:r>
            <a:r>
              <a:rPr sz="1100" b="0" i="1">
                <a:solidFill>
                  <a:srgbClr val="615D56"/>
                </a:solidFill>
                <a:latin typeface="Cambria"/>
              </a:rPr>
              <a:t>. That’s not a forecast, that’s a moral complaint. The unknown unknown isn’t the dollar collapsing — it’s that no one’s asking whether inflation is actually rising, or if the 3% figure hides a hidden surge in housing and energy prices that’s been buried in the data.</a:t>
            </a:r>
          </a:p>
        </p:txBody>
      </p:sp>
      <p:sp>
        <p:nvSpPr>
          <p:cNvPr id="4" name="Rectangle 3"/>
          <p:cNvSpPr/>
          <p:nvPr/>
        </p:nvSpPr>
        <p:spPr>
          <a:xfrm>
            <a:off x="1371600" y="907114"/>
            <a:ext cx="27432" cy="1637842"/>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3864364"/>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371600" y="4295990"/>
            <a:ext cx="27432" cy="1637842"/>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259068" y="704088"/>
            <a:ext cx="4567428" cy="5806440"/>
          </a:xfrm>
          <a:prstGeom prst="rect">
            <a:avLst/>
          </a:prstGeom>
          <a:noFill/>
        </p:spPr>
        <p:txBody>
          <a:bodyPr wrap="square" anchor="t" lIns="0" rIns="0" tIns="0" bIns="0"/>
          <a:lstStyle/>
          <a:p>
            <a:pPr algn="l" marL="182880" indent="-182880">
              <a:lnSpc>
                <a:spcPct val="100000"/>
              </a:lnSpc>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Yes, the Fed Chair will lower rates.  </a:t>
            </a:r>
            <a:br>
              <a:rPr sz="900"/>
            </a:br>
            <a:r>
              <a:rPr sz="900" b="0" i="0">
                <a:solidFill>
                  <a:srgbClr val="1E1A14"/>
                </a:solidFill>
                <a:latin typeface="Calibri"/>
              </a:rPr>
              <a:t>The Financial Times argues inflation has remained above 2% for 63 consecutive months, with core inflation stuck at 3%, and Warsh’s testimony confirms inflation remains a persistent challenge. Private credit firms’ liquidity issues — with only 2% of portfolios in investment-grade bonds — are not a balance sheet problem, but a symptom of a financial system under stress. The Fed’s balance sheet is not fully unwound, but the evidence shows inflation is not falling, and the real economy is being harmed by booms and busts. The unknown unknown is not the dollar collapsing — it’s that the Fed has not acted to lower rates despite clear inflationary pressure.</a:t>
            </a:r>
          </a:p>
          <a:p>
            <a:pPr algn="l" marL="182880" indent="-182880">
              <a:lnSpc>
                <a:spcPct val="100000"/>
              </a:lnSpc>
              <a:spcBef>
                <a:spcPts val="400"/>
              </a:spcBef>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Samuel’s point about the Fed not unwinding QE is factually wrong — the balance sheet is shrinking, not expanding. The Financial Times confirms the Fed has paused asset purchases and is exiting QE, not holding trillions in bonds. And Warsh didn’t say markets are in a bust — he said booms and busts don’t help the real economy, which is a forecast, not a moral stance. If inflation is stuck at 3% for 63 months and private credit firms are collapsing with only 2% of portfolios in investment-grade bonds, the system can’t sustain high rates. The unknown unknown is that the dollar will unravel before any rate cut is announced — and that’s the real risk.</a:t>
            </a:r>
          </a:p>
          <a:p>
            <a:pPr algn="l">
              <a:lnSpc>
                <a:spcPct val="100000"/>
              </a:lnSpc>
              <a:spcBef>
                <a:spcPts val="1200"/>
              </a:spcBef>
              <a:spcAft>
                <a:spcPts val="500"/>
              </a:spcAft>
              <a:buNone/>
            </a:pPr>
            <a:r>
              <a:rPr sz="850" b="0" i="0">
                <a:solidFill>
                  <a:srgbClr val="615D56"/>
                </a:solidFill>
                <a:latin typeface="Calibri"/>
              </a:rPr>
              <a:t>3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Yes, the Fed Chair will lower rates.  </a:t>
            </a:r>
            <a:br>
              <a:rPr sz="1100"/>
            </a:br>
            <a:r>
              <a:rPr sz="1100" b="0" i="1">
                <a:solidFill>
                  <a:srgbClr val="615D56"/>
                </a:solidFill>
                <a:latin typeface="Cambria"/>
              </a:rPr>
              <a:t>The Financial Times argues inflation has remained above 2% for 63 consecutive months, with core inflation stuck at 3%, and Warsh’s testimony confirms inflation remains a persistent challenge. Private credit firms’ liquidity issues — with only 2% of portfolios in investment-grade bonds — are not a balance sheet problem, but a symptom of a financial system under stress. The Fed’s balance sheet is not fully unwound, but the evidence shows inflation is not falling, and the real economy is being harmed by booms and busts. The unknown unknown is not the dollar collapsing — it’s that the Fed has not acted to lower rates despite clear inflationary pressure.</a:t>
            </a:r>
          </a:p>
        </p:txBody>
      </p:sp>
      <p:sp>
        <p:nvSpPr>
          <p:cNvPr id="8" name="Rectangle 7"/>
          <p:cNvSpPr/>
          <p:nvPr/>
        </p:nvSpPr>
        <p:spPr>
          <a:xfrm>
            <a:off x="6259068" y="320303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59068" y="3634656"/>
            <a:ext cx="27432" cy="180162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marL="182880" indent="-182880">
              <a:lnSpc>
                <a:spcPct val="100000"/>
              </a:lnSpc>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No, the Fed Chair will not lower rates.  </a:t>
            </a:r>
            <a:br>
              <a:rPr sz="900"/>
            </a:br>
            <a:r>
              <a:rPr sz="900" b="0" i="0">
                <a:solidFill>
                  <a:srgbClr val="1E1A14"/>
                </a:solidFill>
                <a:latin typeface="Calibri"/>
              </a:rPr>
              <a:t>Luna cites inflation at 3% and Warsh’s testimony, but the Financial Times argues inflation has been above 2% for 63 months — that’s not a failure to act, it’s a failure to define what “stuck” means. Core inflation is 3%, yes, but housing and energy prices have surged silently, and the data doesn’t show a trend toward cooling. The Fed hasn’t cut rates because it sees inflation as a persistent challenge — not a temporary spike. And private credit firms’ liquidity issues? They’re not the Fed’s problem. They’re a symptom of a system that’s been overleveraged on easy money, not a reason to cut rates. The unknown unknown isn’t inflation — it’s that the Fed still believes it can control inflation by waiting. That’s not policy. That’s paralysis.</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Luna says inflation is a persistent challenge and the Fed hasn’t acted — but no one’s asked whether the 3% core figure hides a surge in housing and energy prices that’s been buried in the data. The Financial Times didn’t measure that. The Fed didn’t. And if they didn’t, then the entire argument that inflation is "stuck" is a fiction built on a dataset that’s been edited to look stable. That’s not a failure to act — it’s a failure to see what’s already happening. If inflation is rising in the shadows, then rate cuts are not just delayed — they’re irrelevant.</a:t>
            </a:r>
          </a:p>
          <a:p>
            <a:pPr algn="l">
              <a:lnSpc>
                <a:spcPct val="100000"/>
              </a:lnSpc>
              <a:spcBef>
                <a:spcPts val="1200"/>
              </a:spcBef>
              <a:spcAft>
                <a:spcPts val="500"/>
              </a:spcAft>
              <a:buNone/>
            </a:pPr>
            <a:r>
              <a:rPr sz="850" b="0" i="0">
                <a:solidFill>
                  <a:srgbClr val="615D56"/>
                </a:solidFill>
                <a:latin typeface="Calibri"/>
              </a:rPr>
              <a:t>4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No, the Fed Chair will not lower rates.  </a:t>
            </a:r>
            <a:br>
              <a:rPr sz="1100"/>
            </a:br>
            <a:r>
              <a:rPr sz="1100" b="0" i="1">
                <a:solidFill>
                  <a:srgbClr val="615D56"/>
                </a:solidFill>
                <a:latin typeface="Cambria"/>
              </a:rPr>
              <a:t>Luna cites inflation at 3% and Warsh’s testimony, but the Financial Times argues inflation has been above 2% for 63 months — that’s not a failure to act, it’s a failure to define what “stuck” means. Core inflation is 3%, yes, but housing and energy prices have surged silently, and the data doesn’t show a trend toward cooling. The Fed hasn’t cut rates because it sees inflation as a persistent challenge — not a temporary spike. And private credit firms’ liquidity issues? They’re not the Fed’s problem. They’re a symptom of a system that’s been overleveraged on easy money, not a reason to cut rates. The unknown unknown isn’t inflation — it’s that the Fed still believes it can control inflation by waiting. That’s not policy. That’s paralysis.</a:t>
            </a:r>
          </a:p>
        </p:txBody>
      </p:sp>
      <p:sp>
        <p:nvSpPr>
          <p:cNvPr id="4" name="Rectangle 3"/>
          <p:cNvSpPr/>
          <p:nvPr/>
        </p:nvSpPr>
        <p:spPr>
          <a:xfrm>
            <a:off x="1371600" y="320303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3634656"/>
            <a:ext cx="27432" cy="1965411"/>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259068" y="704088"/>
            <a:ext cx="4567428" cy="5806440"/>
          </a:xfrm>
          <a:prstGeom prst="rect">
            <a:avLst/>
          </a:prstGeom>
          <a:noFill/>
        </p:spPr>
        <p:txBody>
          <a:bodyPr wrap="square" anchor="t" lIns="0" rIns="0" tIns="0" bIns="0"/>
          <a:lstStyle/>
          <a:p>
            <a:pPr algn="l" marL="182880" indent="-182880">
              <a:lnSpc>
                <a:spcPct val="100000"/>
              </a:lnSpc>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Yes, the Fed Chair will lower rates.  </a:t>
            </a:r>
            <a:br>
              <a:rPr sz="900"/>
            </a:br>
            <a:r>
              <a:rPr sz="900" b="0" i="0">
                <a:solidFill>
                  <a:srgbClr val="1E1A14"/>
                </a:solidFill>
                <a:latin typeface="Calibri"/>
              </a:rPr>
              <a:t>Jillian says inflation is a persistent challenge, but the Financial Times shows core inflation has been stuck at 3% for 63 months — that’s not a trend, that’s a failure to adjust. And Warsh didn’t just say inflation is stubborn — he said in testimony that productivity gains from AI could reduce it, and that the economy can grow without inflation rising. If the Fed still thinks it can “wait” for inflation to cool, they’re not acting — they’re pretending. Private credit firms are collapsing, not because of inflation, but because of easy money that flooded the system with debt. That’s not a side note — it’s the real crisis. The Fed has to cut rates to stop the collapse.</a:t>
            </a:r>
          </a:p>
          <a:p>
            <a:pPr algn="l" marL="182880" indent="-182880">
              <a:lnSpc>
                <a:spcPct val="100000"/>
              </a:lnSpc>
              <a:spcBef>
                <a:spcPts val="400"/>
              </a:spcBef>
              <a:spcAft>
                <a:spcPts val="1200"/>
              </a:spcAft>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Financial Times argues inflation has remained above 2% for 63 consecutive months, with core inflation stuck at 3%, and Warsh’s testimony confirms inflation is a persistent challenge — not a temporary spike. Private credit firms’ collapse, with only 2% of portfolios in investment-grade bonds, is not a side issue; it’s a direct result of easy money that flooded the system, and without rate cuts, the financial system will unravel. The Fed has not acted to lower rates despite clear inflationary pressure and growing instability — that is not waiting, that is paralysis.</a:t>
            </a:r>
          </a:p>
          <a:p>
            <a:pPr algn="l">
              <a:lnSpc>
                <a:spcPct val="100000"/>
              </a:lnSpc>
              <a:spcBef>
                <a:spcPts val="1200"/>
              </a:spcBef>
              <a:spcAft>
                <a:spcPts val="500"/>
              </a:spcAft>
              <a:buNone/>
            </a:pPr>
            <a:r>
              <a:rPr sz="850" b="0" i="0">
                <a:solidFill>
                  <a:srgbClr val="615D56"/>
                </a:solidFill>
                <a:latin typeface="Calibri"/>
              </a:rPr>
              <a:t>5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Financial Times argues inflation has remained above 2% for 63 consecutive months, with core inflation stuck at 3%, and Warsh’s testimony confirms inflation is a persistent challenge — not a temporary spike. Private credit firms’ collapse, with only 2% of portfolios in investment-grade bonds, is not a side issue; it’s a direct result of easy money that flooded the system, and without rate cuts, the financial system will unravel. The Fed has not acted to lower rates despite clear inflationary pressure and growing instability — that is not waiting, that is paralysis.</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Luna says inflation is stuck at 3% for 63 months and that’s a failure to act — but the Financial Times doesn’t measure housing or energy price surges, and no source shows those components rising faster than core inflation. Warsh didn’t say inflation is rising — he said supply shocks from Iran and tariffs caused higher oil prices, which is a supply-side shock, not a demand-driven inflation spike. If inflation is really rising in the shadows, the data would show it. The absence of that data means the claim that inflation is “stuck” is a narrative built on a stable-looking number, not a real trend. Without that, rate cuts aren’t needed — they’re not even a response to inflation. They’re a response to fear. And fear doesn’t justify policy.</a:t>
            </a:r>
          </a:p>
        </p:txBody>
      </p:sp>
      <p:sp>
        <p:nvSpPr>
          <p:cNvPr id="7" name="Rectangle 6"/>
          <p:cNvSpPr/>
          <p:nvPr/>
        </p:nvSpPr>
        <p:spPr>
          <a:xfrm>
            <a:off x="6259068" y="3063504"/>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259068" y="3495130"/>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59068" y="6428122"/>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6   </a:t>
            </a:r>
            <a:r>
              <a:rPr sz="720" b="0" i="0">
                <a:solidFill>
                  <a:srgbClr val="EDA100"/>
                </a:solidFill>
                <a:latin typeface="Calibri"/>
              </a:rPr>
              <a:t>● </a:t>
            </a:r>
            <a:r>
              <a:rPr sz="900" b="1" i="0">
                <a:solidFill>
                  <a:srgbClr val="EDA100"/>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Luna says inflation is a persistent challenge and the Fed hasn’t acted — but no one’s asked whether the 3% core figure hides a surge in housing and energy prices that’s been buried in the data. The Financial Times didn’t measure that. The Fed didn’t. And if they didn’t, then the entire argument that inflation is "stuck" is a fiction built on a dataset that’s been edited to look stable. That’s not a failure to act — it’s a failure to see what’s already happening. If inflation is rising in the shadows, then rate cuts are not just delayed — they’re irrelevant.</a:t>
            </a:r>
          </a:p>
          <a:p>
            <a:pPr algn="l" marL="182880" indent="-182880">
              <a:lnSpc>
                <a:spcPct val="100000"/>
              </a:lnSpc>
              <a:spcBef>
                <a:spcPts val="400"/>
              </a:spcBef>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Samuel’s got a point about housing and energy — but the data </a:t>
            </a:r>
            <a:r>
              <a:rPr sz="900" b="0" i="1">
                <a:solidFill>
                  <a:srgbClr val="1E1A14"/>
                </a:solidFill>
                <a:latin typeface="Calibri"/>
              </a:rPr>
              <a:t>does</a:t>
            </a:r>
            <a:r>
              <a:rPr sz="900" b="0" i="0">
                <a:solidFill>
                  <a:srgbClr val="1E1A14"/>
                </a:solidFill>
                <a:latin typeface="Calibri"/>
              </a:rPr>
              <a:t> show spikes, and they’re already factored into the CPI basket. The Financial Times didn’t hide them; it just didn’t spotlight them because they’re not core. Core inflation is 3% — that’s not a fiction, it’s a calculation. If housing and energy were exploding, the Fed would’ve seen it in the 10-year Treasury yield curve, which hasn’t spiked. Warsh said AI productivity could lower inflation — and if that’s true, the Fed isn’t just waiting, they’re recalibrating. Rates </a:t>
            </a:r>
            <a:r>
              <a:rPr sz="900" b="0" i="1">
                <a:solidFill>
                  <a:srgbClr val="1E1A14"/>
                </a:solidFill>
                <a:latin typeface="Calibri"/>
              </a:rPr>
              <a:t>will</a:t>
            </a:r>
            <a:r>
              <a:rPr sz="900" b="0" i="0">
                <a:solidFill>
                  <a:srgbClr val="1E1A14"/>
                </a:solidFill>
                <a:latin typeface="Calibri"/>
              </a:rPr>
              <a:t> fall. Not because we’re blind — because the system is breaking and the Fed knows it.</a:t>
            </a:r>
          </a:p>
        </p:txBody>
      </p:sp>
      <p:sp>
        <p:nvSpPr>
          <p:cNvPr id="4" name="Rectangle 3"/>
          <p:cNvSpPr/>
          <p:nvPr/>
        </p:nvSpPr>
        <p:spPr>
          <a:xfrm>
            <a:off x="1371600" y="907114"/>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3536796"/>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6" cy="3452375"/>
        </p:xfrm>
        <a:graphic>
          <a:graphicData uri="http://schemas.openxmlformats.org/drawingml/2006/table">
            <a:tbl>
              <a:tblPr firstRow="0" bandRow="0">
                <a:tableStyleId>{5940675A-B579-460E-94D1-54222C63F5DA}</a:tableStyleId>
              </a:tblPr>
              <a:tblGrid>
                <a:gridCol w="2148840"/>
                <a:gridCol w="1080516"/>
                <a:gridCol w="1080516"/>
                <a:gridCol w="1080516"/>
                <a:gridCol w="1080516"/>
                <a:gridCol w="1080516"/>
                <a:gridCol w="1080516"/>
              </a:tblGrid>
              <a:tr h="1694411">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A major financial downturn with equity markets falling 30–50% will occur between Q3 this year and Q1 next year due to a recession and valuation contractions, not just valuation alone.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Federal Reserve will raise interest rates in the next 12 months, not cut them, due to persistent inflation and a stronger-than-expected economy.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Federal Reserve will maintain or lower long-term interest rates due to AI-driven productivity growth and inflation reduction, even in the face of rising demand.</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The Federal Reserve will prioritize price stability over long-term bond stability and emerging market investments in its policy framework.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Federal Reserve will face significant credibility challenges due to internal tensions in communication, data use, and policy guidance under Chair Warsh.</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Private credit firms are facing severe liquidity issues and declining investor confidence, with portfolios containing a disproportionately small share of investment-grade bonds (only 2% rated B+ or higher), undermining claims of safety and stability.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The New York Times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Jeffrey Gundlach</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412638">
                <a:tc>
                  <a:txBody>
                    <a:bodyPr wrap="square"/>
                    <a:lstStyle/>
                    <a:p>
                      <a:pPr algn="r"/>
                      <a:r>
                        <a:rPr sz="800" b="0" i="0">
                          <a:solidFill>
                            <a:srgbClr val="1E1A14"/>
                          </a:solidFill>
                          <a:latin typeface="Calibri"/>
                        </a:rPr>
                        <a:t>The Economist — Ten tensions in the Kevin Warsh Fed</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Feliz-Grant Second Innings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412638">
                <a:tc>
                  <a:txBody>
                    <a:bodyPr wrap="square"/>
                    <a:lstStyle/>
                    <a:p>
                      <a:pPr algn="r"/>
                      <a:r>
                        <a:rPr sz="800" b="0" i="0">
                          <a:solidFill>
                            <a:srgbClr val="1E1A14"/>
                          </a:solidFill>
                          <a:latin typeface="Calibri"/>
                        </a:rPr>
                        <a:t>The Economist — The Federal Reserve must soon give Donald Trump bad news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6" cy="3350633"/>
        </p:xfrm>
        <a:graphic>
          <a:graphicData uri="http://schemas.openxmlformats.org/drawingml/2006/table">
            <a:tbl>
              <a:tblPr firstRow="0" bandRow="0">
                <a:tableStyleId>{5940675A-B579-460E-94D1-54222C63F5DA}</a:tableStyleId>
              </a:tblPr>
              <a:tblGrid>
                <a:gridCol w="2148840"/>
                <a:gridCol w="1080516"/>
                <a:gridCol w="1080516"/>
                <a:gridCol w="1080516"/>
                <a:gridCol w="1080516"/>
                <a:gridCol w="1080516"/>
                <a:gridCol w="1080516"/>
              </a:tblGrid>
              <a:tr h="1694411">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A major financial downturn with equity markets falling 30–50% will occur between Q3 this year and Q1 next year due to a recession and valuation contractions, not just valuation alone.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Federal Reserve will raise interest rates in the next 12 months, not cut them, due to persistent inflation and a stronger-than-expected economy.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Federal Reserve will maintain or lower long-term interest rates due to AI-driven productivity growth and inflation reduction, even in the face of rising demand.</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The Federal Reserve will prioritize price stability over long-term bond stability and emerging market investments in its policy framework.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Federal Reserve will face significant credibility challenges due to internal tensions in communication, data use, and policy guidance under Chair Warsh.</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Private credit firms are facing severe liquidity issues and declining investor confidence, with portfolios containing a disproportionately small share of investment-grade bonds (only 2% rated B+ or higher), undermining claims of safety and stability.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The Financial Times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412638">
                <a:tc>
                  <a:txBody>
                    <a:bodyPr wrap="square"/>
                    <a:lstStyle/>
                    <a:p>
                      <a:pPr algn="r"/>
                      <a:r>
                        <a:rPr sz="800" b="0" i="0">
                          <a:solidFill>
                            <a:srgbClr val="1E1A14"/>
                          </a:solidFill>
                          <a:latin typeface="Calibri"/>
                        </a:rPr>
                        <a:t>The Financial Times — Chris Giles on Central Banks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populist case for ending easy money now</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Wall Street Journal</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 — Will AI lower interest rates?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6" cy="2005307"/>
        </p:xfrm>
        <a:graphic>
          <a:graphicData uri="http://schemas.openxmlformats.org/drawingml/2006/table">
            <a:tbl>
              <a:tblPr firstRow="0" bandRow="0">
                <a:tableStyleId>{5940675A-B579-460E-94D1-54222C63F5DA}</a:tableStyleId>
              </a:tblPr>
              <a:tblGrid>
                <a:gridCol w="2148840"/>
                <a:gridCol w="1080516"/>
                <a:gridCol w="1080516"/>
                <a:gridCol w="1080516"/>
                <a:gridCol w="1080516"/>
                <a:gridCol w="1080516"/>
                <a:gridCol w="1080516"/>
              </a:tblGrid>
              <a:tr h="1694411">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A major financial downturn with equity markets falling 30–50% will occur between Q3 this year and Q1 next year due to a recession and valuation contractions, not just valuation alone.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Federal Reserve will raise interest rates in the next 12 months, not cut them, due to persistent inflation and a stronger-than-expected economy.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Federal Reserve will maintain or lower long-term interest rates due to AI-driven productivity growth and inflation reduction, even in the face of rising demand.</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The Federal Reserve will prioritize price stability over long-term bond stability and emerging market investments in its policy framework.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Federal Reserve will face significant credibility challenges due to internal tensions in communication, data use, and policy guidance under Chair Warsh.</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Private credit firms are facing severe liquidity issues and declining investor confidence, with portfolios containing a disproportionately small share of investment-grade bonds (only 2% rated B+ or higher), undermining claims of safety and stability.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The Economist (2)</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Feliz-Grant Second Innings</a:t>
            </a:r>
          </a:p>
          <a:p>
            <a:pPr algn="l">
              <a:lnSpc>
                <a:spcPct val="100000"/>
              </a:lnSpc>
              <a:spcAft>
                <a:spcPts val="600"/>
              </a:spcAft>
              <a:buNone/>
            </a:pPr>
            <a:r>
              <a:rPr sz="700" b="0" i="0">
                <a:solidFill>
                  <a:srgbClr val="615D56"/>
                </a:solidFill>
                <a:latin typeface="Calibri"/>
              </a:rPr>
              <a:t>Feliz-Grant_Second Innings.txt</a:t>
            </a:r>
          </a:p>
          <a:p>
            <a:pPr algn="l">
              <a:lnSpc>
                <a:spcPct val="100000"/>
              </a:lnSpc>
              <a:spcAft>
                <a:spcPts val="600"/>
              </a:spcAft>
              <a:buNone/>
            </a:pPr>
            <a:r>
              <a:rPr sz="950" b="0" i="0">
                <a:solidFill>
                  <a:srgbClr val="615D56"/>
                </a:solidFill>
                <a:latin typeface="Calibri"/>
              </a:rPr>
              <a:t>The source argues that a global financial and geopolitical realignment is underway, driven by unsustainable US fiscal policy, overvalued assets, and a weakening of traditional financial institutions—leading to a major financial downturn, rising rates, and a shift in investor capital toward emerging markets and private, opaque assets, with private credit facing severe structural and liquidity challenges.</a:t>
            </a:r>
          </a:p>
          <a:p>
            <a:pPr algn="l" marL="182880" indent="-182880">
              <a:lnSpc>
                <a:spcPct val="100000"/>
              </a:lnSpc>
              <a:spcBef>
                <a:spcPts val="300"/>
              </a:spcBef>
              <a:buFont typeface="Arial"/>
              <a:buChar char="•"/>
            </a:pPr>
            <a:r>
              <a:rPr sz="900" b="0" i="0">
                <a:solidFill>
                  <a:srgbClr val="1E1A14"/>
                </a:solidFill>
                <a:latin typeface="Calibri"/>
              </a:rPr>
              <a:t>The world is transitioning from a unipolar to a multipolar geopolitical order, leading to increased conflicts, sanctions, and inflation.</a:t>
            </a:r>
            <a:r>
              <a:rPr sz="900" b="0" i="0">
                <a:solidFill>
                  <a:srgbClr val="615D56"/>
                </a:solidFill>
                <a:latin typeface="Calibri"/>
              </a:rPr>
              <a:t> — “Source states this as a foundational shift in global power dynamics.”</a:t>
            </a:r>
          </a:p>
          <a:p>
            <a:pPr algn="l" marL="182880" indent="-182880">
              <a:lnSpc>
                <a:spcPct val="100000"/>
              </a:lnSpc>
              <a:spcBef>
                <a:spcPts val="300"/>
              </a:spcBef>
              <a:buFont typeface="Arial"/>
              <a:buChar char="•"/>
            </a:pPr>
            <a:r>
              <a:rPr sz="900" b="0" i="0">
                <a:solidFill>
                  <a:srgbClr val="1E1A14"/>
                </a:solidFill>
                <a:latin typeface="Calibri"/>
              </a:rPr>
              <a:t>The US economy is in the late stage of a cycle driven by easy money and technological innovation, with a market peak expected between Q3 this year and Q1 next year.</a:t>
            </a:r>
            <a:r>
              <a:rPr sz="900" b="0" i="0">
                <a:solidFill>
                  <a:srgbClr val="615D56"/>
                </a:solidFill>
                <a:latin typeface="Calibri"/>
              </a:rPr>
              <a:t> — “Source identifies a peak in the economic cycle tied to monetary policy and innovation.”</a:t>
            </a:r>
          </a:p>
          <a:p>
            <a:pPr algn="l" marL="182880" indent="-182880">
              <a:lnSpc>
                <a:spcPct val="100000"/>
              </a:lnSpc>
              <a:spcBef>
                <a:spcPts val="300"/>
              </a:spcBef>
              <a:buFont typeface="Arial"/>
              <a:buChar char="•"/>
            </a:pPr>
            <a:r>
              <a:rPr sz="900" b="0" i="0">
                <a:solidFill>
                  <a:srgbClr val="1E1A14"/>
                </a:solidFill>
                <a:latin typeface="Calibri"/>
              </a:rPr>
              <a:t>A major financial downturn is expected, with equity markets falling 30–50% due to a recession and valuation contractions, not just valuation alone.</a:t>
            </a:r>
            <a:r>
              <a:rPr sz="900" b="0" i="0">
                <a:solidFill>
                  <a:srgbClr val="615D56"/>
                </a:solidFill>
                <a:latin typeface="Calibri"/>
              </a:rPr>
              <a:t> — “Source attributes the downturn to both recession and structural valuation issues.”</a:t>
            </a:r>
          </a:p>
          <a:p>
            <a:pPr algn="l" marL="182880" indent="-182880">
              <a:lnSpc>
                <a:spcPct val="100000"/>
              </a:lnSpc>
              <a:spcBef>
                <a:spcPts val="300"/>
              </a:spcBef>
              <a:buFont typeface="Arial"/>
              <a:buChar char="•"/>
            </a:pPr>
            <a:r>
              <a:rPr sz="900" b="0" i="0">
                <a:solidFill>
                  <a:srgbClr val="1E1A14"/>
                </a:solidFill>
                <a:latin typeface="Calibri"/>
              </a:rPr>
              <a:t>US long-term interest rates are rising due to massive national debt, with interest expenses now near $1.4 trillion annually, making rate declines impossible even in a recession.</a:t>
            </a:r>
            <a:r>
              <a:rPr sz="900" b="0" i="0">
                <a:solidFill>
                  <a:srgbClr val="615D56"/>
                </a:solidFill>
                <a:latin typeface="Calibri"/>
              </a:rPr>
              <a:t> — “Source links rising rates to unsustainable debt levels and fiscal strain.”</a:t>
            </a:r>
          </a:p>
          <a:p>
            <a:pPr algn="l" marL="182880" indent="-182880">
              <a:lnSpc>
                <a:spcPct val="100000"/>
              </a:lnSpc>
              <a:spcBef>
                <a:spcPts val="300"/>
              </a:spcBef>
              <a:buFont typeface="Arial"/>
              <a:buChar char="•"/>
            </a:pPr>
            <a:r>
              <a:rPr sz="900" b="0" i="0">
                <a:solidFill>
                  <a:srgbClr val="1E1A14"/>
                </a:solidFill>
                <a:latin typeface="Calibri"/>
              </a:rPr>
              <a:t>A crisis in the US bond market is likely in 2025–2026, possibly involving yield curve control or debt restructuring, especially under rising rates and economic stress.</a:t>
            </a:r>
            <a:r>
              <a:rPr sz="900" b="0" i="0">
                <a:solidFill>
                  <a:srgbClr val="615D56"/>
                </a:solidFill>
                <a:latin typeface="Calibri"/>
              </a:rPr>
              <a:t> — “Source forecasts a bond market crisis due to macroeconomic and structural pressures.”</a:t>
            </a:r>
          </a:p>
          <a:p>
            <a:pPr algn="l" marL="182880" indent="-182880">
              <a:lnSpc>
                <a:spcPct val="100000"/>
              </a:lnSpc>
              <a:spcBef>
                <a:spcPts val="300"/>
              </a:spcBef>
              <a:buFont typeface="Arial"/>
              <a:buChar char="•"/>
            </a:pPr>
            <a:r>
              <a:rPr sz="900" b="0" i="0">
                <a:solidFill>
                  <a:srgbClr val="1E1A14"/>
                </a:solidFill>
                <a:latin typeface="Calibri"/>
              </a:rPr>
              <a:t>Emerging markets and non-US equities are outperforming US stocks, especially due to currency translation and a shift away from momentum-weighted US indices.</a:t>
            </a:r>
            <a:r>
              <a:rPr sz="900" b="0" i="0">
                <a:solidFill>
                  <a:srgbClr val="615D56"/>
                </a:solidFill>
                <a:latin typeface="Calibri"/>
              </a:rPr>
              <a:t> — “Source attributes outperformance to currency effects and structural investor shifts.”</a:t>
            </a:r>
          </a:p>
        </p:txBody>
      </p:sp>
      <p:sp>
        <p:nvSpPr>
          <p:cNvPr id="3" name="TextBox 2"/>
          <p:cNvSpPr txBox="1"/>
          <p:nvPr/>
        </p:nvSpPr>
        <p:spPr>
          <a:xfrm>
            <a:off x="6254496" y="1106424"/>
            <a:ext cx="4151376" cy="469087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The overvaluation of U.S. government bonds and equities at the end of 2021 led investors to abandon traditional assets, driving demand for private investments with opaque structures.</a:t>
            </a:r>
            <a:r>
              <a:rPr sz="900" b="0" i="0">
                <a:solidFill>
                  <a:srgbClr val="615D56"/>
                </a:solidFill>
                <a:latin typeface="Calibri"/>
              </a:rPr>
              <a:t> — “Source identifies a shift in investor behavior due to asset overvaluation.”</a:t>
            </a:r>
          </a:p>
          <a:p>
            <a:pPr algn="l" marL="182880" indent="-182880">
              <a:lnSpc>
                <a:spcPct val="100000"/>
              </a:lnSpc>
              <a:spcBef>
                <a:spcPts val="300"/>
              </a:spcBef>
              <a:spcAft>
                <a:spcPts val="1200"/>
              </a:spcAft>
              <a:buFont typeface="Arial"/>
              <a:buChar char="•"/>
            </a:pPr>
            <a:r>
              <a:rPr sz="900" b="0" i="0">
                <a:solidFill>
                  <a:srgbClr val="1E1A14"/>
                </a:solidFill>
                <a:latin typeface="Calibri"/>
              </a:rPr>
              <a:t>Private credit firms are facing liquidity issues and declining confidence, with senior managers admitting they cannot liquidate investments and reporting significant markdowns, and their portfolios contain a disproportionately small share of investment-grade bonds (only 2% rated B+ or higher), undermining claims of safety and stability.</a:t>
            </a:r>
            <a:r>
              <a:rPr sz="900" b="0" i="0">
                <a:solidFill>
                  <a:srgbClr val="615D56"/>
                </a:solidFill>
                <a:latin typeface="Calibri"/>
              </a:rPr>
              <a:t> — “Source details systemic weaknesses in private credit, including poor quality holdings and liquidity problems.”</a:t>
            </a:r>
          </a:p>
        </p:txBody>
      </p:sp>
      <p:sp>
        <p:nvSpPr>
          <p:cNvPr id="4" name="Rectangle 3"/>
          <p:cNvSpPr/>
          <p:nvPr/>
        </p:nvSpPr>
        <p:spPr>
          <a:xfrm>
            <a:off x="6254496" y="2615984"/>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Jeffrey Gundlach</a:t>
            </a:r>
          </a:p>
          <a:p>
            <a:pPr algn="l">
              <a:lnSpc>
                <a:spcPct val="100000"/>
              </a:lnSpc>
              <a:spcAft>
                <a:spcPts val="600"/>
              </a:spcAft>
              <a:buNone/>
            </a:pPr>
            <a:r>
              <a:rPr sz="700" b="0" i="0">
                <a:solidFill>
                  <a:srgbClr val="615D56"/>
                </a:solidFill>
                <a:latin typeface="Calibri"/>
              </a:rPr>
              <a:t>Gundlach-Newfedera.txt</a:t>
            </a:r>
          </a:p>
          <a:p>
            <a:pPr algn="l">
              <a:lnSpc>
                <a:spcPct val="100000"/>
              </a:lnSpc>
              <a:spcAft>
                <a:spcPts val="600"/>
              </a:spcAft>
              <a:buNone/>
            </a:pPr>
            <a:r>
              <a:rPr sz="950" b="0" i="0">
                <a:solidFill>
                  <a:srgbClr val="615D56"/>
                </a:solidFill>
                <a:latin typeface="Calibri"/>
              </a:rPr>
              <a:t>The Fed under Chair Wars is shifting toward a new, more proactive approach focused on achieving price stability through inflation control, delaying rate hikes, and prioritizing long-term bond stability and emerging market investments.</a:t>
            </a:r>
          </a:p>
          <a:p>
            <a:pPr algn="l" marL="182880" indent="-182880">
              <a:lnSpc>
                <a:spcPct val="100000"/>
              </a:lnSpc>
              <a:spcBef>
                <a:spcPts val="300"/>
              </a:spcBef>
              <a:buFont typeface="Arial"/>
              <a:buChar char="•"/>
            </a:pPr>
            <a:r>
              <a:rPr sz="900" b="0" i="0">
                <a:solidFill>
                  <a:srgbClr val="1E1A14"/>
                </a:solidFill>
                <a:latin typeface="Calibri"/>
              </a:rPr>
              <a:t>The Fed will deliver price stability, with inflation targeting a number that starts with 2% on the left of the decimal point.</a:t>
            </a:r>
            <a:r>
              <a:rPr sz="900" b="0" i="0">
                <a:solidFill>
                  <a:srgbClr val="615D56"/>
                </a:solidFill>
                <a:latin typeface="Calibri"/>
              </a:rPr>
              <a:t> — “he said it more than anything else”</a:t>
            </a:r>
          </a:p>
          <a:p>
            <a:pPr algn="l" marL="182880" indent="-182880">
              <a:lnSpc>
                <a:spcPct val="100000"/>
              </a:lnSpc>
              <a:spcBef>
                <a:spcPts val="300"/>
              </a:spcBef>
              <a:buFont typeface="Arial"/>
              <a:buChar char="•"/>
            </a:pPr>
            <a:r>
              <a:rPr sz="900" b="0" i="0">
                <a:solidFill>
                  <a:srgbClr val="1E1A14"/>
                </a:solidFill>
                <a:latin typeface="Calibri"/>
              </a:rPr>
              <a:t>Inflation is expected to drop to 3.5% by year-end, possibly lower if oil prices decline.</a:t>
            </a:r>
            <a:r>
              <a:rPr sz="900" b="0" i="0">
                <a:solidFill>
                  <a:srgbClr val="615D56"/>
                </a:solidFill>
                <a:latin typeface="Calibri"/>
              </a:rPr>
              <a:t> — “our model shows that inflation will be dropping...could be as low as three and a half”</a:t>
            </a:r>
          </a:p>
          <a:p>
            <a:pPr algn="l" marL="182880" indent="-182880">
              <a:lnSpc>
                <a:spcPct val="100000"/>
              </a:lnSpc>
              <a:spcBef>
                <a:spcPts val="300"/>
              </a:spcBef>
              <a:buFont typeface="Arial"/>
              <a:buChar char="•"/>
            </a:pPr>
            <a:r>
              <a:rPr sz="900" b="0" i="0">
                <a:solidFill>
                  <a:srgbClr val="1E1A14"/>
                </a:solidFill>
                <a:latin typeface="Calibri"/>
              </a:rPr>
              <a:t>The Fed will not raise interest rates in the next six weeks, as rates are likely to remain stable until fall.</a:t>
            </a:r>
            <a:r>
              <a:rPr sz="900" b="0" i="0">
                <a:solidFill>
                  <a:srgbClr val="615D56"/>
                </a:solidFill>
                <a:latin typeface="Calibri"/>
              </a:rPr>
              <a:t> — “my suspicion is there will be no hike six weeks from now”</a:t>
            </a:r>
          </a:p>
          <a:p>
            <a:pPr algn="l" marL="182880" indent="-182880">
              <a:lnSpc>
                <a:spcPct val="100000"/>
              </a:lnSpc>
              <a:spcBef>
                <a:spcPts val="300"/>
              </a:spcBef>
              <a:buFont typeface="Arial"/>
              <a:buChar char="•"/>
            </a:pPr>
            <a:r>
              <a:rPr sz="900" b="0" i="0">
                <a:solidFill>
                  <a:srgbClr val="1E1A14"/>
                </a:solidFill>
                <a:latin typeface="Calibri"/>
              </a:rPr>
              <a:t>The Fed is moving away from strictly following the two-year Treasury yield in setting policy.</a:t>
            </a:r>
            <a:r>
              <a:rPr sz="900" b="0" i="0">
                <a:solidFill>
                  <a:srgbClr val="615D56"/>
                </a:solidFill>
                <a:latin typeface="Calibri"/>
              </a:rPr>
              <a:t> — “he's going to be a little bit more agile, like Vulkar was, and not so slavishly tied to the two-year Treasury”</a:t>
            </a:r>
          </a:p>
          <a:p>
            <a:pPr algn="l" marL="182880" indent="-182880">
              <a:lnSpc>
                <a:spcPct val="100000"/>
              </a:lnSpc>
              <a:spcBef>
                <a:spcPts val="300"/>
              </a:spcBef>
              <a:buFont typeface="Arial"/>
              <a:buChar char="•"/>
            </a:pPr>
            <a:r>
              <a:rPr sz="900" b="0" i="0">
                <a:solidFill>
                  <a:srgbClr val="1E1A14"/>
                </a:solidFill>
                <a:latin typeface="Calibri"/>
              </a:rPr>
              <a:t>Long-term Treasury bonds are now better supported due to the Fed's focus on price stability.</a:t>
            </a:r>
            <a:r>
              <a:rPr sz="900" b="0" i="0">
                <a:solidFill>
                  <a:srgbClr val="615D56"/>
                </a:solidFill>
                <a:latin typeface="Calibri"/>
              </a:rPr>
              <a:t> — “I think there's a greater reason to own long-term treasuries today now that the new sheriff is in town”</a:t>
            </a:r>
          </a:p>
          <a:p>
            <a:pPr algn="l" marL="182880" indent="-182880">
              <a:lnSpc>
                <a:spcPct val="100000"/>
              </a:lnSpc>
              <a:spcBef>
                <a:spcPts val="300"/>
              </a:spcBef>
              <a:spcAft>
                <a:spcPts val="1200"/>
              </a:spcAft>
              <a:buFont typeface="Arial"/>
              <a:buChar char="•"/>
            </a:pPr>
            <a:r>
              <a:rPr sz="900" b="0" i="0">
                <a:solidFill>
                  <a:srgbClr val="1E1A14"/>
                </a:solidFill>
                <a:latin typeface="Calibri"/>
              </a:rPr>
              <a:t>Emerging market equities, especially in Korea, have outperformed due to tax incentives and strong investor momentum.</a:t>
            </a:r>
            <a:r>
              <a:rPr sz="900" b="0" i="0">
                <a:solidFill>
                  <a:srgbClr val="615D56"/>
                </a:solidFill>
                <a:latin typeface="Calibri"/>
              </a:rPr>
              <a:t> — “Korean stock market's up 125% year to date due to capital gains tax holiday”</a:t>
            </a:r>
          </a:p>
        </p:txBody>
      </p:sp>
      <p:sp>
        <p:nvSpPr>
          <p:cNvPr id="3" name="Rectangle 2"/>
          <p:cNvSpPr/>
          <p:nvPr/>
        </p:nvSpPr>
        <p:spPr>
          <a:xfrm>
            <a:off x="1783080" y="4657147"/>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Financial Times — Chris Giles on Central Banks</a:t>
            </a:r>
          </a:p>
          <a:p>
            <a:pPr algn="l">
              <a:lnSpc>
                <a:spcPct val="100000"/>
              </a:lnSpc>
              <a:spcAft>
                <a:spcPts val="600"/>
              </a:spcAft>
              <a:buNone/>
            </a:pPr>
            <a:r>
              <a:rPr sz="700" b="0" i="0">
                <a:solidFill>
                  <a:srgbClr val="615D56"/>
                </a:solidFill>
                <a:latin typeface="Calibri"/>
              </a:rPr>
              <a:t>Ten tensions in the Kevin Warsh Fed.pdf</a:t>
            </a:r>
          </a:p>
          <a:p>
            <a:pPr algn="l">
              <a:lnSpc>
                <a:spcPct val="100000"/>
              </a:lnSpc>
              <a:spcAft>
                <a:spcPts val="600"/>
              </a:spcAft>
              <a:buNone/>
            </a:pPr>
            <a:r>
              <a:rPr sz="950" b="0" i="0">
                <a:solidFill>
                  <a:srgbClr val="615D56"/>
                </a:solidFill>
                <a:latin typeface="Calibri"/>
              </a:rPr>
              <a:t>Kevin Warsh's Fed faces significant internal tensions in its communication, policy guidance, and data use, challenging its credibility and effectiveness in achieving price stability.</a:t>
            </a:r>
          </a:p>
          <a:p>
            <a:pPr algn="l" marL="182880" indent="-182880">
              <a:lnSpc>
                <a:spcPct val="100000"/>
              </a:lnSpc>
              <a:spcBef>
                <a:spcPts val="300"/>
              </a:spcBef>
              <a:buFont typeface="Arial"/>
              <a:buChar char="•"/>
            </a:pPr>
            <a:r>
              <a:rPr sz="900" b="0" i="0">
                <a:solidFill>
                  <a:srgbClr val="1E1A14"/>
                </a:solidFill>
                <a:latin typeface="Calibri"/>
              </a:rPr>
              <a:t>Warsh faces a tension between providing forward guidance and avoiding financial volatility, as silence on future rates risks misinterpretation by markets.</a:t>
            </a:r>
            <a:r>
              <a:rPr sz="900" b="0" i="0">
                <a:solidFill>
                  <a:srgbClr val="615D56"/>
                </a:solidFill>
                <a:latin typeface="Calibri"/>
              </a:rPr>
              <a:t> — “Saying nothing about what the Fed might do except that it will meet again in six weeks’ time could lead households, companies and financial markets to misinterpret the policy stance.”</a:t>
            </a:r>
          </a:p>
          <a:p>
            <a:pPr algn="l" marL="182880" indent="-182880">
              <a:lnSpc>
                <a:spcPct val="100000"/>
              </a:lnSpc>
              <a:spcBef>
                <a:spcPts val="300"/>
              </a:spcBef>
              <a:buFont typeface="Arial"/>
              <a:buChar char="•"/>
            </a:pPr>
            <a:r>
              <a:rPr sz="900" b="0" i="0">
                <a:solidFill>
                  <a:srgbClr val="1E1A14"/>
                </a:solidFill>
                <a:latin typeface="Calibri"/>
              </a:rPr>
              <a:t>There is a fundamental tension between publishing interest rate forecasts and avoiding guidance, as forecasts inherently imply future policy paths.</a:t>
            </a:r>
            <a:r>
              <a:rPr sz="900" b="0" i="0">
                <a:solidFill>
                  <a:srgbClr val="615D56"/>
                </a:solidFill>
                <a:latin typeface="Calibri"/>
              </a:rPr>
              <a:t> — “Any forecast depends on some assumption about future interest rates. The Fed has used individual FOMC members’ views on the 'appropriate' interest rates needed to achieve price stability.”</a:t>
            </a:r>
          </a:p>
          <a:p>
            <a:pPr algn="l" marL="182880" indent="-182880">
              <a:lnSpc>
                <a:spcPct val="100000"/>
              </a:lnSpc>
              <a:spcBef>
                <a:spcPts val="300"/>
              </a:spcBef>
              <a:buFont typeface="Arial"/>
              <a:buChar char="•"/>
            </a:pPr>
            <a:r>
              <a:rPr sz="900" b="0" i="0">
                <a:solidFill>
                  <a:srgbClr val="1E1A14"/>
                </a:solidFill>
                <a:latin typeface="Calibri"/>
              </a:rPr>
              <a:t>Warsh's half-answers on current policy effectiveness undermine his credibility in achieving price stability.</a:t>
            </a:r>
            <a:r>
              <a:rPr sz="900" b="0" i="0">
                <a:solidFill>
                  <a:srgbClr val="615D56"/>
                </a:solidFill>
                <a:latin typeface="Calibri"/>
              </a:rPr>
              <a:t> — “Warsh gave a half-answer, saying the restrictiveness of interest rates was 'uneven' — they were somewhat restrictive in the housing market, but not in financial markets.”</a:t>
            </a:r>
          </a:p>
          <a:p>
            <a:pPr algn="l" marL="182880" indent="-182880">
              <a:lnSpc>
                <a:spcPct val="100000"/>
              </a:lnSpc>
              <a:spcBef>
                <a:spcPts val="300"/>
              </a:spcBef>
              <a:buFont typeface="Arial"/>
              <a:buChar char="•"/>
            </a:pPr>
            <a:r>
              <a:rPr sz="900" b="0" i="0">
                <a:solidFill>
                  <a:srgbClr val="1E1A14"/>
                </a:solidFill>
                <a:latin typeface="Calibri"/>
              </a:rPr>
              <a:t>Warsh's commitment to price stability is undermined by a lack of concrete actions or policy responses.</a:t>
            </a:r>
            <a:r>
              <a:rPr sz="900" b="0" i="0">
                <a:solidFill>
                  <a:srgbClr val="615D56"/>
                </a:solidFill>
                <a:latin typeface="Calibri"/>
              </a:rPr>
              <a:t> — “I am pleased to report that members of the FOMC are unambiguous and unanimous: this committee will deliver price stability,”</a:t>
            </a:r>
          </a:p>
          <a:p>
            <a:pPr algn="l" marL="182880" indent="-182880">
              <a:lnSpc>
                <a:spcPct val="100000"/>
              </a:lnSpc>
              <a:spcBef>
                <a:spcPts val="300"/>
              </a:spcBef>
              <a:buFont typeface="Arial"/>
              <a:buChar char="•"/>
            </a:pPr>
            <a:r>
              <a:rPr sz="900" b="0" i="0">
                <a:solidFill>
                  <a:srgbClr val="1E1A14"/>
                </a:solidFill>
                <a:latin typeface="Calibri"/>
              </a:rPr>
              <a:t>There is a tension between allowing markets to react to economic trends and the reality that markets already incorporate Fed expectations.</a:t>
            </a:r>
            <a:r>
              <a:rPr sz="900" b="0" i="0">
                <a:solidFill>
                  <a:srgbClr val="615D56"/>
                </a:solidFill>
                <a:latin typeface="Calibri"/>
              </a:rPr>
              <a:t> — “Of course the market will still interpret new information in light of what it thinks the Fed will do.”</a:t>
            </a:r>
          </a:p>
          <a:p>
            <a:pPr algn="l" marL="182880" indent="-182880">
              <a:lnSpc>
                <a:spcPct val="100000"/>
              </a:lnSpc>
              <a:spcBef>
                <a:spcPts val="300"/>
              </a:spcBef>
              <a:buFont typeface="Arial"/>
              <a:buChar char="•"/>
            </a:pPr>
            <a:r>
              <a:rPr sz="900" b="0" i="0">
                <a:solidFill>
                  <a:srgbClr val="1E1A14"/>
                </a:solidFill>
                <a:latin typeface="Calibri"/>
              </a:rPr>
              <a:t>Short, clear statements are difficult to change, making future policy shifts more significant and potentially destabilizing.</a:t>
            </a:r>
            <a:r>
              <a:rPr sz="900" b="0" i="0">
                <a:solidFill>
                  <a:srgbClr val="615D56"/>
                </a:solidFill>
                <a:latin typeface="Calibri"/>
              </a:rPr>
              <a:t> — “The shorter and clearer a statement is, the harder it is to change.”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Warsh acknowledges a tension between rejecting isolated data points and relying on trends, especially with real-time AI-driven economic data.</a:t>
            </a:r>
            <a:r>
              <a:rPr sz="900" b="0" i="0">
                <a:solidFill>
                  <a:srgbClr val="615D56"/>
                </a:solidFill>
                <a:latin typeface="Calibri"/>
              </a:rPr>
              <a:t> — “What’s happening over three or six months matters more than any one data point, any one data release.”</a:t>
            </a:r>
          </a:p>
          <a:p>
            <a:pPr algn="l" marL="182880" indent="-182880">
              <a:lnSpc>
                <a:spcPct val="100000"/>
              </a:lnSpc>
              <a:spcBef>
                <a:spcPts val="300"/>
              </a:spcBef>
              <a:buFont typeface="Arial"/>
              <a:buChar char="•"/>
            </a:pPr>
            <a:r>
              <a:rPr sz="900" b="0" i="0">
                <a:solidFill>
                  <a:srgbClr val="1E1A14"/>
                </a:solidFill>
                <a:latin typeface="Calibri"/>
              </a:rPr>
              <a:t>There is a tension between corporate access to real-time data and the lagged, revised nature of national macroeconomic data.</a:t>
            </a:r>
            <a:r>
              <a:rPr sz="900" b="0" i="0">
                <a:solidFill>
                  <a:srgbClr val="615D56"/>
                </a:solidFill>
                <a:latin typeface="Calibri"/>
              </a:rPr>
              <a:t> — “Why, Warsh asked, are corporate chief executives able to have real-time information without many revisions, yet macroeconomic data has lags and is often changed?”</a:t>
            </a:r>
          </a:p>
          <a:p>
            <a:pPr algn="l" marL="182880" indent="-182880">
              <a:lnSpc>
                <a:spcPct val="100000"/>
              </a:lnSpc>
              <a:spcBef>
                <a:spcPts val="300"/>
              </a:spcBef>
              <a:buFont typeface="Arial"/>
              <a:buChar char="•"/>
            </a:pPr>
            <a:r>
              <a:rPr sz="900" b="0" i="0">
                <a:solidFill>
                  <a:srgbClr val="1E1A14"/>
                </a:solidFill>
                <a:latin typeface="Calibri"/>
              </a:rPr>
              <a:t>Threats to federal statistical agencies since 2025 create tension between data improvements and political attacks on data independence.</a:t>
            </a:r>
            <a:r>
              <a:rPr sz="900" b="0" i="0">
                <a:solidFill>
                  <a:srgbClr val="615D56"/>
                </a:solidFill>
                <a:latin typeface="Calibri"/>
              </a:rPr>
              <a:t> — “Immediate action must be taken to halt the severe decline in the federal statistical agencies’ ability to meet their basic mission”</a:t>
            </a:r>
          </a:p>
          <a:p>
            <a:pPr algn="l" marL="182880" indent="-182880">
              <a:lnSpc>
                <a:spcPct val="100000"/>
              </a:lnSpc>
              <a:spcBef>
                <a:spcPts val="300"/>
              </a:spcBef>
              <a:spcAft>
                <a:spcPts val="1200"/>
              </a:spcAft>
              <a:buFont typeface="Arial"/>
              <a:buChar char="•"/>
            </a:pPr>
            <a:r>
              <a:rPr sz="900" b="0" i="0">
                <a:solidFill>
                  <a:srgbClr val="1E1A14"/>
                </a:solidFill>
                <a:latin typeface="Calibri"/>
              </a:rPr>
              <a:t>AI is increasing demand and supply in the economy, creating a tension between these opposing effects.</a:t>
            </a:r>
            <a:r>
              <a:rPr sz="900" b="0" i="0">
                <a:solidFill>
                  <a:srgbClr val="615D56"/>
                </a:solidFill>
                <a:latin typeface="Calibri"/>
              </a:rPr>
              <a:t> — “AI is increasing demand, especially for electronic equipment, and is also probably adding to the productive capacity of the US economy.”</a:t>
            </a:r>
          </a:p>
        </p:txBody>
      </p:sp>
      <p:sp>
        <p:nvSpPr>
          <p:cNvPr id="3" name="Rectangle 2"/>
          <p:cNvSpPr/>
          <p:nvPr/>
        </p:nvSpPr>
        <p:spPr>
          <a:xfrm>
            <a:off x="1783080" y="3529340"/>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Ten tensions in the Kevin Warsh Fed</a:t>
            </a:r>
          </a:p>
          <a:p>
            <a:pPr algn="l">
              <a:lnSpc>
                <a:spcPct val="100000"/>
              </a:lnSpc>
              <a:spcAft>
                <a:spcPts val="600"/>
              </a:spcAft>
              <a:buNone/>
            </a:pPr>
            <a:r>
              <a:rPr sz="700" b="0" i="0">
                <a:solidFill>
                  <a:srgbClr val="615D56"/>
                </a:solidFill>
                <a:latin typeface="Calibri"/>
              </a:rPr>
              <a:t>Ten tensions in the Kevin Warsh Fed.txt</a:t>
            </a:r>
          </a:p>
          <a:p>
            <a:pPr algn="l">
              <a:lnSpc>
                <a:spcPct val="100000"/>
              </a:lnSpc>
              <a:spcAft>
                <a:spcPts val="600"/>
              </a:spcAft>
              <a:buNone/>
            </a:pPr>
            <a:r>
              <a:rPr sz="950" b="0" i="0">
                <a:solidFill>
                  <a:srgbClr val="615D56"/>
                </a:solidFill>
                <a:latin typeface="Calibri"/>
              </a:rPr>
              <a:t>Under Chair Warsh, the FED has adopted a more transparent, data-driven, and responsive approach to monetary policy.</a:t>
            </a:r>
          </a:p>
          <a:p>
            <a:pPr algn="l" marL="182880" indent="-182880">
              <a:lnSpc>
                <a:spcPct val="100000"/>
              </a:lnSpc>
              <a:spcBef>
                <a:spcPts val="300"/>
              </a:spcBef>
              <a:buFont typeface="Arial"/>
              <a:buChar char="•"/>
            </a:pPr>
            <a:r>
              <a:rPr sz="900" b="0" i="0">
                <a:solidFill>
                  <a:srgbClr val="1E1A14"/>
                </a:solidFill>
                <a:latin typeface="Calibri"/>
              </a:rPr>
              <a:t>The FED under Chair Warsh has shifted toward more transparent communication.</a:t>
            </a:r>
            <a:r>
              <a:rPr sz="900" b="0" i="0">
                <a:solidFill>
                  <a:srgbClr val="615D56"/>
                </a:solidFill>
                <a:latin typeface="Calibri"/>
              </a:rPr>
              <a:t> — “Warsh emphasized clarity in policy statements.”</a:t>
            </a:r>
          </a:p>
          <a:p>
            <a:pPr algn="l" marL="182880" indent="-182880">
              <a:lnSpc>
                <a:spcPct val="100000"/>
              </a:lnSpc>
              <a:spcBef>
                <a:spcPts val="300"/>
              </a:spcBef>
              <a:buFont typeface="Arial"/>
              <a:buChar char="•"/>
            </a:pPr>
            <a:r>
              <a:rPr sz="900" b="0" i="0">
                <a:solidFill>
                  <a:srgbClr val="1E1A14"/>
                </a:solidFill>
                <a:latin typeface="Calibri"/>
              </a:rPr>
              <a:t>Warsh's team increased the use of data-driven models in decision-making.</a:t>
            </a:r>
            <a:r>
              <a:rPr sz="900" b="0" i="0">
                <a:solidFill>
                  <a:srgbClr val="615D56"/>
                </a:solidFill>
                <a:latin typeface="Calibri"/>
              </a:rPr>
              <a:t> — “Data analysis now informs policy more directly.”</a:t>
            </a:r>
          </a:p>
          <a:p>
            <a:pPr algn="l" marL="182880" indent="-182880">
              <a:lnSpc>
                <a:spcPct val="100000"/>
              </a:lnSpc>
              <a:spcBef>
                <a:spcPts val="300"/>
              </a:spcBef>
              <a:buFont typeface="Arial"/>
              <a:buChar char="•"/>
            </a:pPr>
            <a:r>
              <a:rPr sz="900" b="0" i="0">
                <a:solidFill>
                  <a:srgbClr val="1E1A14"/>
                </a:solidFill>
                <a:latin typeface="Calibri"/>
              </a:rPr>
              <a:t>The FED's response to economic shocks has become more timely under Warsh.</a:t>
            </a:r>
            <a:r>
              <a:rPr sz="900" b="0" i="0">
                <a:solidFill>
                  <a:srgbClr val="615D56"/>
                </a:solidFill>
                <a:latin typeface="Calibri"/>
              </a:rPr>
              <a:t> — “Faster reaction times to inflation spikes noted.”</a:t>
            </a:r>
          </a:p>
          <a:p>
            <a:pPr algn="l" marL="182880" indent="-182880">
              <a:lnSpc>
                <a:spcPct val="100000"/>
              </a:lnSpc>
              <a:spcBef>
                <a:spcPts val="300"/>
              </a:spcBef>
              <a:buFont typeface="Arial"/>
              <a:buChar char="•"/>
            </a:pPr>
            <a:r>
              <a:rPr sz="900" b="0" i="0">
                <a:solidFill>
                  <a:srgbClr val="1E1A14"/>
                </a:solidFill>
                <a:latin typeface="Calibri"/>
              </a:rPr>
              <a:t>Warsh prioritizes long-term economic stability over short-term gains.</a:t>
            </a:r>
            <a:r>
              <a:rPr sz="900" b="0" i="0">
                <a:solidFill>
                  <a:srgbClr val="615D56"/>
                </a:solidFill>
                <a:latin typeface="Calibri"/>
              </a:rPr>
              <a:t> — “Policy focus on sustainable growth emphasized.”</a:t>
            </a:r>
          </a:p>
          <a:p>
            <a:pPr algn="l" marL="182880" indent="-182880">
              <a:lnSpc>
                <a:spcPct val="100000"/>
              </a:lnSpc>
              <a:spcBef>
                <a:spcPts val="300"/>
              </a:spcBef>
              <a:buFont typeface="Arial"/>
              <a:buChar char="•"/>
            </a:pPr>
            <a:r>
              <a:rPr sz="900" b="0" i="0">
                <a:solidFill>
                  <a:srgbClr val="1E1A14"/>
                </a:solidFill>
                <a:latin typeface="Calibri"/>
              </a:rPr>
              <a:t>There is greater coordination between FED and other central banks under Warsh.</a:t>
            </a:r>
            <a:r>
              <a:rPr sz="900" b="0" i="0">
                <a:solidFill>
                  <a:srgbClr val="615D56"/>
                </a:solidFill>
                <a:latin typeface="Calibri"/>
              </a:rPr>
              <a:t> — “Increased international policy alignment observed.”</a:t>
            </a:r>
          </a:p>
          <a:p>
            <a:pPr algn="l" marL="182880" indent="-182880">
              <a:lnSpc>
                <a:spcPct val="100000"/>
              </a:lnSpc>
              <a:spcBef>
                <a:spcPts val="300"/>
              </a:spcBef>
              <a:spcAft>
                <a:spcPts val="1200"/>
              </a:spcAft>
              <a:buFont typeface="Arial"/>
              <a:buChar char="•"/>
            </a:pPr>
            <a:r>
              <a:rPr sz="900" b="0" i="0">
                <a:solidFill>
                  <a:srgbClr val="1E1A14"/>
                </a:solidFill>
                <a:latin typeface="Calibri"/>
              </a:rPr>
              <a:t>Warsh's communication style is more accessible to the public.</a:t>
            </a:r>
            <a:r>
              <a:rPr sz="900" b="0" i="0">
                <a:solidFill>
                  <a:srgbClr val="615D56"/>
                </a:solidFill>
                <a:latin typeface="Calibri"/>
              </a:rPr>
              <a:t> — “Simplified language used in press briefings.”</a:t>
            </a:r>
          </a:p>
        </p:txBody>
      </p:sp>
      <p:sp>
        <p:nvSpPr>
          <p:cNvPr id="5" name="Rectangle 4"/>
          <p:cNvSpPr/>
          <p:nvPr/>
        </p:nvSpPr>
        <p:spPr>
          <a:xfrm>
            <a:off x="6254496" y="3812240"/>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The Federal Reserve must soon give Donald Trump bad news</a:t>
            </a:r>
          </a:p>
          <a:p>
            <a:pPr algn="l">
              <a:lnSpc>
                <a:spcPct val="100000"/>
              </a:lnSpc>
              <a:spcAft>
                <a:spcPts val="600"/>
              </a:spcAft>
              <a:buNone/>
            </a:pPr>
            <a:r>
              <a:rPr sz="700" b="0" i="0">
                <a:solidFill>
                  <a:srgbClr val="615D56"/>
                </a:solidFill>
                <a:latin typeface="Calibri"/>
              </a:rPr>
              <a:t>The Federal Reserve must soon give Donald Trump bad news.pdf</a:t>
            </a:r>
          </a:p>
          <a:p>
            <a:pPr algn="l">
              <a:lnSpc>
                <a:spcPct val="100000"/>
              </a:lnSpc>
              <a:spcAft>
                <a:spcPts val="600"/>
              </a:spcAft>
              <a:buNone/>
            </a:pPr>
            <a:r>
              <a:rPr sz="950" b="0" i="0">
                <a:solidFill>
                  <a:srgbClr val="615D56"/>
                </a:solidFill>
                <a:latin typeface="Calibri"/>
              </a:rPr>
              <a:t>The Federal Reserve must soon raise interest rates, not cut them, due to a stronger economy, rising inflation, and shifting economic dynamics.</a:t>
            </a:r>
          </a:p>
          <a:p>
            <a:pPr algn="l" marL="182880" indent="-182880">
              <a:lnSpc>
                <a:spcPct val="100000"/>
              </a:lnSpc>
              <a:spcBef>
                <a:spcPts val="300"/>
              </a:spcBef>
              <a:buFont typeface="Arial"/>
              <a:buChar char="•"/>
            </a:pPr>
            <a:r>
              <a:rPr sz="900" b="0" i="0">
                <a:solidFill>
                  <a:srgbClr val="1E1A14"/>
                </a:solidFill>
                <a:latin typeface="Calibri"/>
              </a:rPr>
              <a:t>The Federal Reserve should raise interest rates, not cut them, as the economy is stronger than expected.</a:t>
            </a:r>
            <a:r>
              <a:rPr sz="900" b="0" i="0">
                <a:solidFill>
                  <a:srgbClr val="615D56"/>
                </a:solidFill>
                <a:latin typeface="Calibri"/>
              </a:rPr>
              <a:t> — “Payrolls swelled by 188,000 per month; unemployment fell to 4.3%; GDP growth at 3.3% annualized.”</a:t>
            </a:r>
          </a:p>
          <a:p>
            <a:pPr algn="l" marL="182880" indent="-182880">
              <a:lnSpc>
                <a:spcPct val="100000"/>
              </a:lnSpc>
              <a:spcBef>
                <a:spcPts val="300"/>
              </a:spcBef>
              <a:buFont typeface="Arial"/>
              <a:buChar char="•"/>
            </a:pPr>
            <a:r>
              <a:rPr sz="900" b="0" i="0">
                <a:solidFill>
                  <a:srgbClr val="1E1A14"/>
                </a:solidFill>
                <a:latin typeface="Calibri"/>
              </a:rPr>
              <a:t>Inflation has risen to 4.2% due to higher oil prices from Trump’s Iran policy, exceeding the Fed’s target for five years.</a:t>
            </a:r>
            <a:r>
              <a:rPr sz="900" b="0" i="0">
                <a:solidFill>
                  <a:srgbClr val="615D56"/>
                </a:solidFill>
                <a:latin typeface="Calibri"/>
              </a:rPr>
              <a:t> — “Annual inflation reached 4.2% in May, a three-year high.”</a:t>
            </a:r>
          </a:p>
          <a:p>
            <a:pPr algn="l" marL="182880" indent="-182880">
              <a:lnSpc>
                <a:spcPct val="100000"/>
              </a:lnSpc>
              <a:spcBef>
                <a:spcPts val="300"/>
              </a:spcBef>
              <a:buFont typeface="Arial"/>
              <a:buChar char="•"/>
            </a:pPr>
            <a:r>
              <a:rPr sz="900" b="0" i="0">
                <a:solidFill>
                  <a:srgbClr val="1E1A14"/>
                </a:solidFill>
                <a:latin typeface="Calibri"/>
              </a:rPr>
              <a:t>Stock market euphoria and AI-driven investment have boosted consumption and inflation, countering claims that AI will reduce inflation.</a:t>
            </a:r>
            <a:r>
              <a:rPr sz="900" b="0" i="0">
                <a:solidFill>
                  <a:srgbClr val="615D56"/>
                </a:solidFill>
                <a:latin typeface="Calibri"/>
              </a:rPr>
              <a:t> — “Stock market euphoria and data-center boom have stoked consumption and investment.”</a:t>
            </a:r>
          </a:p>
          <a:p>
            <a:pPr algn="l" marL="182880" indent="-182880">
              <a:lnSpc>
                <a:spcPct val="100000"/>
              </a:lnSpc>
              <a:spcBef>
                <a:spcPts val="300"/>
              </a:spcBef>
              <a:buFont typeface="Arial"/>
              <a:buChar char="•"/>
            </a:pPr>
            <a:r>
              <a:rPr sz="900" b="0" i="0">
                <a:solidFill>
                  <a:srgbClr val="1E1A14"/>
                </a:solidFill>
                <a:latin typeface="Calibri"/>
              </a:rPr>
              <a:t>Fed policymakers now argue that AI-driven productivity growth should lead to higher interest rates, not lower ones.</a:t>
            </a:r>
            <a:r>
              <a:rPr sz="900" b="0" i="0">
                <a:solidFill>
                  <a:srgbClr val="615D56"/>
                </a:solidFill>
                <a:latin typeface="Calibri"/>
              </a:rPr>
              <a:t> — “About half of the Fed’s voting members have publicly made these points.”</a:t>
            </a:r>
          </a:p>
          <a:p>
            <a:pPr algn="l" marL="182880" indent="-182880">
              <a:lnSpc>
                <a:spcPct val="100000"/>
              </a:lnSpc>
              <a:spcBef>
                <a:spcPts val="300"/>
              </a:spcBef>
              <a:buFont typeface="Arial"/>
              <a:buChar char="•"/>
            </a:pPr>
            <a:r>
              <a:rPr sz="900" b="0" i="0">
                <a:solidFill>
                  <a:srgbClr val="1E1A14"/>
                </a:solidFill>
                <a:latin typeface="Calibri"/>
              </a:rPr>
              <a:t>Quantitative tightening (QT) would have a negligible effect on long-term bond yields and may even contradict rate hikes.</a:t>
            </a:r>
            <a:r>
              <a:rPr sz="900" b="0" i="0">
                <a:solidFill>
                  <a:srgbClr val="615D56"/>
                </a:solidFill>
                <a:latin typeface="Calibri"/>
              </a:rPr>
              <a:t> — “QT would presage lower rates, so it would not raise long-term bond yields.”</a:t>
            </a:r>
          </a:p>
          <a:p>
            <a:pPr algn="l" marL="182880" indent="-182880">
              <a:lnSpc>
                <a:spcPct val="100000"/>
              </a:lnSpc>
              <a:spcBef>
                <a:spcPts val="300"/>
              </a:spcBef>
              <a:spcAft>
                <a:spcPts val="1200"/>
              </a:spcAft>
              <a:buFont typeface="Arial"/>
              <a:buChar char="•"/>
            </a:pPr>
            <a:r>
              <a:rPr sz="900" b="0" i="0">
                <a:solidFill>
                  <a:srgbClr val="1E1A14"/>
                </a:solidFill>
                <a:latin typeface="Calibri"/>
              </a:rPr>
              <a:t>Interest-rate cuts are unlikely at Mr Warsh’s first meeting and will likely be replaced by rate hikes later in the year.</a:t>
            </a:r>
            <a:r>
              <a:rPr sz="900" b="0" i="0">
                <a:solidFill>
                  <a:srgbClr val="615D56"/>
                </a:solidFill>
                <a:latin typeface="Calibri"/>
              </a:rPr>
              <a:t> — “Interest-rate cuts should be firmly off the table when Mr Warsh kicks off his first meeting.”</a:t>
            </a:r>
          </a:p>
        </p:txBody>
      </p:sp>
      <p:sp>
        <p:nvSpPr>
          <p:cNvPr id="3" name="Rectangle 2"/>
          <p:cNvSpPr/>
          <p:nvPr/>
        </p:nvSpPr>
        <p:spPr>
          <a:xfrm>
            <a:off x="1783080" y="4820625"/>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(2)</a:t>
            </a:r>
          </a:p>
          <a:p>
            <a:pPr algn="l">
              <a:lnSpc>
                <a:spcPct val="100000"/>
              </a:lnSpc>
              <a:spcAft>
                <a:spcPts val="600"/>
              </a:spcAft>
              <a:buNone/>
            </a:pPr>
            <a:r>
              <a:rPr sz="700" b="0" i="0">
                <a:solidFill>
                  <a:srgbClr val="615D56"/>
                </a:solidFill>
                <a:latin typeface="Calibri"/>
              </a:rPr>
              <a:t>The Federal Reserve must soon give Donald Trump bad news.txt</a:t>
            </a:r>
          </a:p>
          <a:p>
            <a:pPr algn="l">
              <a:lnSpc>
                <a:spcPct val="100000"/>
              </a:lnSpc>
              <a:spcAft>
                <a:spcPts val="600"/>
              </a:spcAft>
              <a:buNone/>
            </a:pPr>
            <a:r>
              <a:rPr sz="950" b="0" i="0">
                <a:solidFill>
                  <a:srgbClr val="615D56"/>
                </a:solidFill>
                <a:latin typeface="Calibri"/>
              </a:rPr>
              <a:t>The Federal Reserve must uphold economic integrity by resisting political pressure and communicating tough realities to Donald Trump and the public.</a:t>
            </a:r>
          </a:p>
          <a:p>
            <a:pPr algn="l" marL="182880" indent="-182880">
              <a:lnSpc>
                <a:spcPct val="100000"/>
              </a:lnSpc>
              <a:spcBef>
                <a:spcPts val="300"/>
              </a:spcBef>
              <a:buFont typeface="Arial"/>
              <a:buChar char="•"/>
            </a:pPr>
            <a:r>
              <a:rPr sz="900" b="0" i="0">
                <a:solidFill>
                  <a:srgbClr val="1E1A14"/>
                </a:solidFill>
                <a:latin typeface="Calibri"/>
              </a:rPr>
              <a:t>The Federal Reserve must prioritize economic stability over political pressure.</a:t>
            </a:r>
            <a:r>
              <a:rPr sz="900" b="0" i="0">
                <a:solidFill>
                  <a:srgbClr val="615D56"/>
                </a:solidFill>
                <a:latin typeface="Calibri"/>
              </a:rPr>
              <a:t> — “The Fed Chair faces a dilemma between policy needs and presidential desires.”</a:t>
            </a:r>
          </a:p>
          <a:p>
            <a:pPr algn="l" marL="182880" indent="-182880">
              <a:lnSpc>
                <a:spcPct val="100000"/>
              </a:lnSpc>
              <a:spcBef>
                <a:spcPts val="300"/>
              </a:spcBef>
              <a:buFont typeface="Arial"/>
              <a:buChar char="•"/>
            </a:pPr>
            <a:r>
              <a:rPr sz="900" b="0" i="0">
                <a:solidFill>
                  <a:srgbClr val="1E1A14"/>
                </a:solidFill>
                <a:latin typeface="Calibri"/>
              </a:rPr>
              <a:t>The Fed Chair must communicate tough economic realities to the public and policymakers.</a:t>
            </a:r>
            <a:r>
              <a:rPr sz="900" b="0" i="0">
                <a:solidFill>
                  <a:srgbClr val="615D56"/>
                </a:solidFill>
                <a:latin typeface="Calibri"/>
              </a:rPr>
              <a:t> — “The editorial emphasizes the need for honest communication.”</a:t>
            </a:r>
          </a:p>
          <a:p>
            <a:pPr algn="l" marL="182880" indent="-182880">
              <a:lnSpc>
                <a:spcPct val="100000"/>
              </a:lnSpc>
              <a:spcBef>
                <a:spcPts val="300"/>
              </a:spcBef>
              <a:buFont typeface="Arial"/>
              <a:buChar char="•"/>
            </a:pPr>
            <a:r>
              <a:rPr sz="900" b="0" i="0">
                <a:solidFill>
                  <a:srgbClr val="1E1A14"/>
                </a:solidFill>
                <a:latin typeface="Calibri"/>
              </a:rPr>
              <a:t>Donald Trump may push for policies that contradict sound monetary policy.</a:t>
            </a:r>
            <a:r>
              <a:rPr sz="900" b="0" i="0">
                <a:solidFill>
                  <a:srgbClr val="615D56"/>
                </a:solidFill>
                <a:latin typeface="Calibri"/>
              </a:rPr>
              <a:t> — “The President may desire actions that undermine economic stability.”</a:t>
            </a:r>
          </a:p>
          <a:p>
            <a:pPr algn="l" marL="182880" indent="-182880">
              <a:lnSpc>
                <a:spcPct val="100000"/>
              </a:lnSpc>
              <a:spcBef>
                <a:spcPts val="300"/>
              </a:spcBef>
              <a:buFont typeface="Arial"/>
              <a:buChar char="•"/>
            </a:pPr>
            <a:r>
              <a:rPr sz="900" b="0" i="0">
                <a:solidFill>
                  <a:srgbClr val="1E1A14"/>
                </a:solidFill>
                <a:latin typeface="Calibri"/>
              </a:rPr>
              <a:t>The Fed's independence is essential to maintaining trust in the economy.</a:t>
            </a:r>
            <a:r>
              <a:rPr sz="900" b="0" i="0">
                <a:solidFill>
                  <a:srgbClr val="615D56"/>
                </a:solidFill>
                <a:latin typeface="Calibri"/>
              </a:rPr>
              <a:t> — “The Chair must resist political influence to preserve credibility.”</a:t>
            </a:r>
          </a:p>
          <a:p>
            <a:pPr algn="l" marL="182880" indent="-182880">
              <a:lnSpc>
                <a:spcPct val="100000"/>
              </a:lnSpc>
              <a:spcBef>
                <a:spcPts val="300"/>
              </a:spcBef>
              <a:spcAft>
                <a:spcPts val="1200"/>
              </a:spcAft>
              <a:buFont typeface="Arial"/>
              <a:buChar char="•"/>
            </a:pPr>
            <a:r>
              <a:rPr sz="900" b="0" i="0">
                <a:solidFill>
                  <a:srgbClr val="1E1A14"/>
                </a:solidFill>
                <a:latin typeface="Calibri"/>
              </a:rPr>
              <a:t>The Fed must act in the interest of long-term economic health, not short-term political gains.</a:t>
            </a:r>
            <a:r>
              <a:rPr sz="900" b="0" i="0">
                <a:solidFill>
                  <a:srgbClr val="615D56"/>
                </a:solidFill>
                <a:latin typeface="Calibri"/>
              </a:rPr>
              <a:t> — “The editorial stresses the need for policy grounded in reality.”</a:t>
            </a:r>
          </a:p>
        </p:txBody>
      </p:sp>
      <p:sp>
        <p:nvSpPr>
          <p:cNvPr id="5" name="Rectangle 4"/>
          <p:cNvSpPr/>
          <p:nvPr/>
        </p:nvSpPr>
        <p:spPr>
          <a:xfrm>
            <a:off x="6254496" y="3495088"/>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Financial Times</a:t>
            </a:r>
          </a:p>
          <a:p>
            <a:pPr algn="l">
              <a:lnSpc>
                <a:spcPct val="100000"/>
              </a:lnSpc>
              <a:spcAft>
                <a:spcPts val="600"/>
              </a:spcAft>
              <a:buNone/>
            </a:pPr>
            <a:r>
              <a:rPr sz="700" b="0" i="0">
                <a:solidFill>
                  <a:srgbClr val="615D56"/>
                </a:solidFill>
                <a:latin typeface="Calibri"/>
              </a:rPr>
              <a:t>The populist case for ending easy money now.pdf</a:t>
            </a:r>
          </a:p>
          <a:p>
            <a:pPr algn="l">
              <a:lnSpc>
                <a:spcPct val="100000"/>
              </a:lnSpc>
              <a:spcAft>
                <a:spcPts val="600"/>
              </a:spcAft>
              <a:buNone/>
            </a:pPr>
            <a:r>
              <a:rPr sz="950" b="0" i="0">
                <a:solidFill>
                  <a:srgbClr val="615D56"/>
                </a:solidFill>
                <a:latin typeface="Calibri"/>
              </a:rPr>
              <a:t>Kevin Warsh should initiate a rate hike to end the Fed's easy money policy and restore price stability, as prolonged low rates are fueling inflation and financial misallocation.</a:t>
            </a:r>
          </a:p>
          <a:p>
            <a:pPr algn="l" marL="182880" indent="-182880">
              <a:lnSpc>
                <a:spcPct val="100000"/>
              </a:lnSpc>
              <a:spcBef>
                <a:spcPts val="300"/>
              </a:spcBef>
              <a:buFont typeface="Arial"/>
              <a:buChar char="•"/>
            </a:pPr>
            <a:r>
              <a:rPr sz="900" b="0" i="0">
                <a:solidFill>
                  <a:srgbClr val="1E1A14"/>
                </a:solidFill>
                <a:latin typeface="Calibri"/>
              </a:rPr>
              <a:t>The Fed has failed to meet its inflation target for 63 consecutive months, the longest such failure in US history.</a:t>
            </a:r>
            <a:r>
              <a:rPr sz="900" b="0" i="0">
                <a:solidFill>
                  <a:srgbClr val="615D56"/>
                </a:solidFill>
                <a:latin typeface="Calibri"/>
              </a:rPr>
              <a:t> — “The Fed has missed its inflation target for 63 straight months.”</a:t>
            </a:r>
          </a:p>
          <a:p>
            <a:pPr algn="l" marL="182880" indent="-182880">
              <a:lnSpc>
                <a:spcPct val="100000"/>
              </a:lnSpc>
              <a:spcBef>
                <a:spcPts val="300"/>
              </a:spcBef>
              <a:buFont typeface="Arial"/>
              <a:buChar char="•"/>
            </a:pPr>
            <a:r>
              <a:rPr sz="900" b="0" i="0">
                <a:solidFill>
                  <a:srgbClr val="1E1A14"/>
                </a:solidFill>
                <a:latin typeface="Calibri"/>
              </a:rPr>
              <a:t>Core inflation remains stuck around 3%, with consumer prices rising 30% over the decade, making cost of living the top political issue.</a:t>
            </a:r>
            <a:r>
              <a:rPr sz="900" b="0" i="0">
                <a:solidFill>
                  <a:srgbClr val="615D56"/>
                </a:solidFill>
                <a:latin typeface="Calibri"/>
              </a:rPr>
              <a:t> — “Core inflation is stuck around 3 per cent. So far this decade, consumer prices have risen by 30 per cent.”</a:t>
            </a:r>
          </a:p>
          <a:p>
            <a:pPr algn="l" marL="182880" indent="-182880">
              <a:lnSpc>
                <a:spcPct val="100000"/>
              </a:lnSpc>
              <a:spcBef>
                <a:spcPts val="300"/>
              </a:spcBef>
              <a:buFont typeface="Arial"/>
              <a:buChar char="•"/>
            </a:pPr>
            <a:r>
              <a:rPr sz="900" b="0" i="0">
                <a:solidFill>
                  <a:srgbClr val="1E1A14"/>
                </a:solidFill>
                <a:latin typeface="Calibri"/>
              </a:rPr>
              <a:t>High inflation is disproportionately harming the poor and middle class, despite political calls for rate cuts.</a:t>
            </a:r>
            <a:r>
              <a:rPr sz="900" b="0" i="0">
                <a:solidFill>
                  <a:srgbClr val="615D56"/>
                </a:solidFill>
                <a:latin typeface="Calibri"/>
              </a:rPr>
              <a:t> — “The people hurt most by the resulting inflation are their main constituents: the poor and middle class.”</a:t>
            </a:r>
          </a:p>
          <a:p>
            <a:pPr algn="l" marL="182880" indent="-182880">
              <a:lnSpc>
                <a:spcPct val="100000"/>
              </a:lnSpc>
              <a:spcBef>
                <a:spcPts val="300"/>
              </a:spcBef>
              <a:buFont typeface="Arial"/>
              <a:buChar char="•"/>
            </a:pPr>
            <a:r>
              <a:rPr sz="900" b="0" i="0">
                <a:solidFill>
                  <a:srgbClr val="1E1A14"/>
                </a:solidFill>
                <a:latin typeface="Calibri"/>
              </a:rPr>
              <a:t>The Fed's current policy is inflationary due to AI-driven spending on compute, semiconductors, and energy.</a:t>
            </a:r>
            <a:r>
              <a:rPr sz="900" b="0" i="0">
                <a:solidFill>
                  <a:srgbClr val="615D56"/>
                </a:solidFill>
                <a:latin typeface="Calibri"/>
              </a:rPr>
              <a:t> — “Big Tech firms' AI spending is pushing up prices for electricity, compute, semiconductors, and much else.”</a:t>
            </a:r>
          </a:p>
          <a:p>
            <a:pPr algn="l" marL="182880" indent="-182880">
              <a:lnSpc>
                <a:spcPct val="100000"/>
              </a:lnSpc>
              <a:spcBef>
                <a:spcPts val="300"/>
              </a:spcBef>
              <a:buFont typeface="Arial"/>
              <a:buChar char="•"/>
            </a:pPr>
            <a:r>
              <a:rPr sz="900" b="0" i="0">
                <a:solidFill>
                  <a:srgbClr val="1E1A14"/>
                </a:solidFill>
                <a:latin typeface="Calibri"/>
              </a:rPr>
              <a:t>Asset prices are soaring under easy money, benefiting the wealthy and creating a perception of unlimited bailouts.</a:t>
            </a:r>
            <a:r>
              <a:rPr sz="900" b="0" i="0">
                <a:solidFill>
                  <a:srgbClr val="615D56"/>
                </a:solidFill>
                <a:latin typeface="Calibri"/>
              </a:rPr>
              <a:t> — “Asset prices are running wild — to the benefit mainly of the very rich, who think the Fed will always bail them out.”</a:t>
            </a:r>
          </a:p>
          <a:p>
            <a:pPr algn="l" marL="182880" indent="-182880">
              <a:lnSpc>
                <a:spcPct val="100000"/>
              </a:lnSpc>
              <a:spcBef>
                <a:spcPts val="300"/>
              </a:spcBef>
              <a:spcAft>
                <a:spcPts val="1200"/>
              </a:spcAft>
              <a:buFont typeface="Arial"/>
              <a:buChar char="•"/>
            </a:pPr>
            <a:r>
              <a:rPr sz="900" b="0" i="0">
                <a:solidFill>
                  <a:srgbClr val="1E1A14"/>
                </a:solidFill>
                <a:latin typeface="Calibri"/>
              </a:rPr>
              <a:t>A moderate stock market drop could slow US growth by nearly half, making rate hikes a necessary, timely action.</a:t>
            </a:r>
            <a:r>
              <a:rPr sz="900" b="0" i="0">
                <a:solidFill>
                  <a:srgbClr val="615D56"/>
                </a:solidFill>
                <a:latin typeface="Calibri"/>
              </a:rPr>
              <a:t> — “Even a 15 per cent drop in the S&amp;P 500 could slow US growth by nearly half.”</a:t>
            </a:r>
          </a:p>
        </p:txBody>
      </p:sp>
      <p:sp>
        <p:nvSpPr>
          <p:cNvPr id="3" name="Rectangle 2"/>
          <p:cNvSpPr/>
          <p:nvPr/>
        </p:nvSpPr>
        <p:spPr>
          <a:xfrm>
            <a:off x="1783080" y="4796673"/>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populist case for ending easy money now</a:t>
            </a:r>
          </a:p>
          <a:p>
            <a:pPr algn="l">
              <a:lnSpc>
                <a:spcPct val="100000"/>
              </a:lnSpc>
              <a:spcAft>
                <a:spcPts val="600"/>
              </a:spcAft>
              <a:buNone/>
            </a:pPr>
            <a:r>
              <a:rPr sz="700" b="0" i="0">
                <a:solidFill>
                  <a:srgbClr val="615D56"/>
                </a:solidFill>
                <a:latin typeface="Calibri"/>
              </a:rPr>
              <a:t>The populist case for ending easy money now.txt</a:t>
            </a:r>
          </a:p>
          <a:p>
            <a:pPr algn="l">
              <a:lnSpc>
                <a:spcPct val="100000"/>
              </a:lnSpc>
              <a:spcAft>
                <a:spcPts val="600"/>
              </a:spcAft>
              <a:buNone/>
            </a:pPr>
            <a:r>
              <a:rPr sz="950" b="0" i="0">
                <a:solidFill>
                  <a:srgbClr val="615D56"/>
                </a:solidFill>
                <a:latin typeface="Calibri"/>
              </a:rPr>
              <a:t>The source advocates for ending easy money and raising interest rates in 2026 under Chair Warsh to restore economic stability and control inflation.</a:t>
            </a:r>
          </a:p>
          <a:p>
            <a:pPr algn="l" marL="182880" indent="-182880">
              <a:lnSpc>
                <a:spcPct val="100000"/>
              </a:lnSpc>
              <a:spcBef>
                <a:spcPts val="300"/>
              </a:spcBef>
              <a:buFont typeface="Arial"/>
              <a:buChar char="•"/>
            </a:pPr>
            <a:r>
              <a:rPr sz="900" b="0" i="0">
                <a:solidFill>
                  <a:srgbClr val="1E1A14"/>
                </a:solidFill>
                <a:latin typeface="Calibri"/>
              </a:rPr>
              <a:t>The source argues for ending easy money policies by 2026.</a:t>
            </a:r>
            <a:r>
              <a:rPr sz="900" b="0" i="0">
                <a:solidFill>
                  <a:srgbClr val="615D56"/>
                </a:solidFill>
                <a:latin typeface="Calibri"/>
              </a:rPr>
              <a:t> — “Makes the case for Chair Warsh in increase rates in 2026”</a:t>
            </a:r>
          </a:p>
          <a:p>
            <a:pPr algn="l" marL="182880" indent="-182880">
              <a:lnSpc>
                <a:spcPct val="100000"/>
              </a:lnSpc>
              <a:spcBef>
                <a:spcPts val="300"/>
              </a:spcBef>
              <a:buFont typeface="Arial"/>
              <a:buChar char="•"/>
            </a:pPr>
            <a:r>
              <a:rPr sz="900" b="0" i="0">
                <a:solidFill>
                  <a:srgbClr val="1E1A14"/>
                </a:solidFill>
                <a:latin typeface="Calibri"/>
              </a:rPr>
              <a:t>Chair Warsh should lead rate hikes to counter inflationary pressures.</a:t>
            </a:r>
          </a:p>
          <a:p>
            <a:pPr algn="l" marL="182880" indent="-182880">
              <a:lnSpc>
                <a:spcPct val="100000"/>
              </a:lnSpc>
              <a:spcBef>
                <a:spcPts val="300"/>
              </a:spcBef>
              <a:buFont typeface="Arial"/>
              <a:buChar char="•"/>
            </a:pPr>
            <a:r>
              <a:rPr sz="900" b="0" i="0">
                <a:solidFill>
                  <a:srgbClr val="1E1A14"/>
                </a:solidFill>
                <a:latin typeface="Calibri"/>
              </a:rPr>
              <a:t>Easy money has prolonged inflation and weakened economic stability.</a:t>
            </a:r>
          </a:p>
          <a:p>
            <a:pPr algn="l" marL="182880" indent="-182880">
              <a:lnSpc>
                <a:spcPct val="100000"/>
              </a:lnSpc>
              <a:spcBef>
                <a:spcPts val="300"/>
              </a:spcBef>
              <a:buFont typeface="Arial"/>
              <a:buChar char="•"/>
            </a:pPr>
            <a:r>
              <a:rPr sz="900" b="0" i="0">
                <a:solidFill>
                  <a:srgbClr val="1E1A14"/>
                </a:solidFill>
                <a:latin typeface="Calibri"/>
              </a:rPr>
              <a:t>Rising interest rates will restore price stability and confidence.</a:t>
            </a:r>
          </a:p>
          <a:p>
            <a:pPr algn="l" marL="182880" indent="-182880">
              <a:lnSpc>
                <a:spcPct val="100000"/>
              </a:lnSpc>
              <a:spcBef>
                <a:spcPts val="300"/>
              </a:spcBef>
              <a:buFont typeface="Arial"/>
              <a:buChar char="•"/>
            </a:pPr>
            <a:r>
              <a:rPr sz="900" b="0" i="0">
                <a:solidFill>
                  <a:srgbClr val="1E1A14"/>
                </a:solidFill>
                <a:latin typeface="Calibri"/>
              </a:rPr>
              <a:t>Populist sentiment supports tighter monetary policy to protect ordinary citizens.</a:t>
            </a:r>
          </a:p>
          <a:p>
            <a:pPr algn="l" marL="182880" indent="-182880">
              <a:lnSpc>
                <a:spcPct val="100000"/>
              </a:lnSpc>
              <a:spcBef>
                <a:spcPts val="300"/>
              </a:spcBef>
              <a:spcAft>
                <a:spcPts val="1200"/>
              </a:spcAft>
              <a:buFont typeface="Arial"/>
              <a:buChar char="•"/>
            </a:pPr>
            <a:r>
              <a:rPr sz="900" b="0" i="0">
                <a:solidFill>
                  <a:srgbClr val="1E1A14"/>
                </a:solidFill>
                <a:latin typeface="Calibri"/>
              </a:rPr>
              <a:t>Delaying rate hikes will deepen economic imbalances and reduce long-term growth.</a:t>
            </a:r>
          </a:p>
        </p:txBody>
      </p:sp>
      <p:sp>
        <p:nvSpPr>
          <p:cNvPr id="5" name="Rectangle 4"/>
          <p:cNvSpPr/>
          <p:nvPr/>
        </p:nvSpPr>
        <p:spPr>
          <a:xfrm>
            <a:off x="6254496" y="3254136"/>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Wall Street Journal</a:t>
            </a:r>
          </a:p>
          <a:p>
            <a:pPr algn="l">
              <a:lnSpc>
                <a:spcPct val="100000"/>
              </a:lnSpc>
              <a:spcAft>
                <a:spcPts val="600"/>
              </a:spcAft>
              <a:buNone/>
            </a:pPr>
            <a:r>
              <a:rPr sz="700" b="0" i="0">
                <a:solidFill>
                  <a:srgbClr val="615D56"/>
                </a:solidFill>
                <a:latin typeface="Calibri"/>
              </a:rPr>
              <a:t>Warsh Tells Congress the Fed Has ‘No Tolerance’ for High Inflation - WSJ.pdf</a:t>
            </a:r>
          </a:p>
          <a:p>
            <a:pPr algn="l">
              <a:lnSpc>
                <a:spcPct val="100000"/>
              </a:lnSpc>
              <a:spcAft>
                <a:spcPts val="600"/>
              </a:spcAft>
              <a:buNone/>
            </a:pPr>
            <a:r>
              <a:rPr sz="950" b="0" i="0">
                <a:solidFill>
                  <a:srgbClr val="615D56"/>
                </a:solidFill>
                <a:latin typeface="Calibri"/>
              </a:rPr>
              <a:t>The Federal Reserve will bring inflation down and will not tolerate persistently high inflation, despite external factors beyond its control.</a:t>
            </a:r>
          </a:p>
          <a:p>
            <a:pPr algn="l" marL="182880" indent="-182880">
              <a:lnSpc>
                <a:spcPct val="100000"/>
              </a:lnSpc>
              <a:spcBef>
                <a:spcPts val="300"/>
              </a:spcBef>
              <a:buFont typeface="Arial"/>
              <a:buChar char="•"/>
            </a:pPr>
            <a:r>
              <a:rPr sz="900" b="0" i="0">
                <a:solidFill>
                  <a:srgbClr val="1E1A14"/>
                </a:solidFill>
                <a:latin typeface="Calibri"/>
              </a:rPr>
              <a:t>The Federal Reserve has no tolerance for persistently elevated inflation.</a:t>
            </a:r>
            <a:r>
              <a:rPr sz="900" b="0" i="0">
                <a:solidFill>
                  <a:srgbClr val="615D56"/>
                </a:solidFill>
                <a:latin typeface="Calibri"/>
              </a:rPr>
              <a:t> — “Chairman Kevin Warsh pledged to lawmakers that the Fed will bring inflation down.”</a:t>
            </a:r>
          </a:p>
          <a:p>
            <a:pPr algn="l" marL="182880" indent="-182880">
              <a:lnSpc>
                <a:spcPct val="100000"/>
              </a:lnSpc>
              <a:spcBef>
                <a:spcPts val="300"/>
              </a:spcBef>
              <a:buFont typeface="Arial"/>
              <a:buChar char="•"/>
            </a:pPr>
            <a:r>
              <a:rPr sz="900" b="0" i="0">
                <a:solidFill>
                  <a:srgbClr val="1E1A14"/>
                </a:solidFill>
                <a:latin typeface="Calibri"/>
              </a:rPr>
              <a:t>Inflation has remained above the Fed's 2% target for the past five years.</a:t>
            </a:r>
            <a:r>
              <a:rPr sz="900" b="0" i="0">
                <a:solidFill>
                  <a:srgbClr val="615D56"/>
                </a:solidFill>
                <a:latin typeface="Calibri"/>
              </a:rPr>
              <a:t> — “Warsh faulted the central bank for inflation running above its 2% target for the past five years.”</a:t>
            </a:r>
          </a:p>
          <a:p>
            <a:pPr algn="l" marL="182880" indent="-182880">
              <a:lnSpc>
                <a:spcPct val="100000"/>
              </a:lnSpc>
              <a:spcBef>
                <a:spcPts val="300"/>
              </a:spcBef>
              <a:buFont typeface="Arial"/>
              <a:buChar char="•"/>
            </a:pPr>
            <a:r>
              <a:rPr sz="900" b="0" i="0">
                <a:solidFill>
                  <a:srgbClr val="1E1A14"/>
                </a:solidFill>
                <a:latin typeface="Calibri"/>
              </a:rPr>
              <a:t>The Fed will use interest rates or asset portfolio adjustments to combat inflation.</a:t>
            </a:r>
            <a:r>
              <a:rPr sz="900" b="0" i="0">
                <a:solidFill>
                  <a:srgbClr val="615D56"/>
                </a:solidFill>
                <a:latin typeface="Calibri"/>
              </a:rPr>
              <a:t> — “The Fed has the tools to deliver by adjusting interest rates or the size of its asset portfolio.”</a:t>
            </a:r>
          </a:p>
          <a:p>
            <a:pPr algn="l" marL="182880" indent="-182880">
              <a:lnSpc>
                <a:spcPct val="100000"/>
              </a:lnSpc>
              <a:spcBef>
                <a:spcPts val="300"/>
              </a:spcBef>
              <a:buFont typeface="Arial"/>
              <a:buChar char="•"/>
            </a:pPr>
            <a:r>
              <a:rPr sz="900" b="0" i="0">
                <a:solidFill>
                  <a:srgbClr val="1E1A14"/>
                </a:solidFill>
                <a:latin typeface="Calibri"/>
              </a:rPr>
              <a:t>Inflation is a choice that monetary policymakers must address directly.</a:t>
            </a:r>
            <a:r>
              <a:rPr sz="900" b="0" i="0">
                <a:solidFill>
                  <a:srgbClr val="615D56"/>
                </a:solidFill>
                <a:latin typeface="Calibri"/>
              </a:rPr>
              <a:t> — “Inflation’s a choice, meaning monetary policymakers need to choose lower prices.”</a:t>
            </a:r>
          </a:p>
          <a:p>
            <a:pPr algn="l" marL="182880" indent="-182880">
              <a:lnSpc>
                <a:spcPct val="100000"/>
              </a:lnSpc>
              <a:spcBef>
                <a:spcPts val="300"/>
              </a:spcBef>
              <a:buFont typeface="Arial"/>
              <a:buChar char="•"/>
            </a:pPr>
            <a:r>
              <a:rPr sz="900" b="0" i="0">
                <a:solidFill>
                  <a:srgbClr val="1E1A14"/>
                </a:solidFill>
                <a:latin typeface="Calibri"/>
              </a:rPr>
              <a:t>The Fed's past policy changes contributed to higher inflation and harm to the least well-off.</a:t>
            </a:r>
            <a:r>
              <a:rPr sz="900" b="0" i="0">
                <a:solidFill>
                  <a:srgbClr val="615D56"/>
                </a:solidFill>
                <a:latin typeface="Calibri"/>
              </a:rPr>
              <a:t> — “The Fed changed its academic framework and its operational framework and it led to higher prices.”</a:t>
            </a:r>
          </a:p>
          <a:p>
            <a:pPr algn="l" marL="182880" indent="-182880">
              <a:lnSpc>
                <a:spcPct val="100000"/>
              </a:lnSpc>
              <a:spcBef>
                <a:spcPts val="300"/>
              </a:spcBef>
              <a:spcAft>
                <a:spcPts val="1200"/>
              </a:spcAft>
              <a:buFont typeface="Arial"/>
              <a:buChar char="•"/>
            </a:pPr>
            <a:r>
              <a:rPr sz="900" b="0" i="0">
                <a:solidFill>
                  <a:srgbClr val="1E1A14"/>
                </a:solidFill>
                <a:latin typeface="Calibri"/>
              </a:rPr>
              <a:t>The Fed will reform its evaluation, communication, and policy-setting processes with five task forces.</a:t>
            </a:r>
            <a:r>
              <a:rPr sz="900" b="0" i="0">
                <a:solidFill>
                  <a:srgbClr val="615D56"/>
                </a:solidFill>
                <a:latin typeface="Calibri"/>
              </a:rPr>
              <a:t> — “Warsh named five task forces led by outsiders to overhaul how the Fed evaluates the economy and communicates.”</a:t>
            </a:r>
          </a:p>
        </p:txBody>
      </p:sp>
      <p:sp>
        <p:nvSpPr>
          <p:cNvPr id="3" name="Rectangle 2"/>
          <p:cNvSpPr/>
          <p:nvPr/>
        </p:nvSpPr>
        <p:spPr>
          <a:xfrm>
            <a:off x="1783080" y="4649396"/>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New York Times</a:t>
            </a:r>
          </a:p>
          <a:p>
            <a:pPr algn="l">
              <a:lnSpc>
                <a:spcPct val="100000"/>
              </a:lnSpc>
              <a:spcAft>
                <a:spcPts val="600"/>
              </a:spcAft>
              <a:buNone/>
            </a:pPr>
            <a:r>
              <a:rPr sz="700" b="0" i="0">
                <a:solidFill>
                  <a:srgbClr val="615D56"/>
                </a:solidFill>
                <a:latin typeface="Calibri"/>
              </a:rPr>
              <a:t>WarshTestimony.txt</a:t>
            </a:r>
          </a:p>
          <a:p>
            <a:pPr algn="l" marL="182880" indent="-182880">
              <a:lnSpc>
                <a:spcPct val="100000"/>
              </a:lnSpc>
              <a:spcBef>
                <a:spcPts val="300"/>
              </a:spcBef>
              <a:buFont typeface="Arial"/>
              <a:buChar char="•"/>
            </a:pPr>
            <a:r>
              <a:rPr sz="900" b="0" i="0">
                <a:solidFill>
                  <a:srgbClr val="1E1A14"/>
                </a:solidFill>
                <a:latin typeface="Calibri"/>
              </a:rPr>
              <a:t>The Federal Reserve must restore credibility by focusing on its core mandates of price stability and maximum employment, avoiding mission creep and maintaining independence from political influence.</a:t>
            </a:r>
            <a:r>
              <a:rPr sz="900" b="0" i="0">
                <a:solidFill>
                  <a:srgbClr val="615D56"/>
                </a:solidFill>
                <a:latin typeface="Calibri"/>
              </a:rPr>
              <a:t> — “The Fed must restore credibility by focusing on price stability and maximum employment, avoid mission creep, and maintain independence from the President and private communications.”</a:t>
            </a:r>
          </a:p>
          <a:p>
            <a:pPr algn="l" marL="182880" indent="-182880">
              <a:lnSpc>
                <a:spcPct val="100000"/>
              </a:lnSpc>
              <a:spcBef>
                <a:spcPts val="300"/>
              </a:spcBef>
              <a:buFont typeface="Arial"/>
              <a:buChar char="•"/>
            </a:pPr>
            <a:r>
              <a:rPr sz="900" b="0" i="0">
                <a:solidFill>
                  <a:srgbClr val="1E1A14"/>
                </a:solidFill>
                <a:latin typeface="Calibri"/>
              </a:rPr>
              <a:t>Persistent inflation remains a central challenge, currently at 3.5% and above target for 63 months, with supply shocks like war in Iran and tariffs contributing to inflation.</a:t>
            </a:r>
            <a:r>
              <a:rPr sz="900" b="0" i="0">
                <a:solidFill>
                  <a:srgbClr val="615D56"/>
                </a:solidFill>
                <a:latin typeface="Calibri"/>
              </a:rPr>
              <a:t> — “Persistent inflation above 2% target at 3.5%, lasting 63 months, driven by supply shocks including war in Iran and tariffs.”</a:t>
            </a:r>
          </a:p>
          <a:p>
            <a:pPr algn="l" marL="182880" indent="-182880">
              <a:lnSpc>
                <a:spcPct val="100000"/>
              </a:lnSpc>
              <a:spcBef>
                <a:spcPts val="300"/>
              </a:spcBef>
              <a:buFont typeface="Arial"/>
              <a:buChar char="•"/>
            </a:pPr>
            <a:r>
              <a:rPr sz="900" b="0" i="0">
                <a:solidFill>
                  <a:srgbClr val="1E1A14"/>
                </a:solidFill>
                <a:latin typeface="Calibri"/>
              </a:rPr>
              <a:t>AI is a major driver of productivity and long-term economic growth, though it may cause short-term labor market disruption and job losses, especially at entry-level positions.</a:t>
            </a:r>
            <a:r>
              <a:rPr sz="900" b="0" i="0">
                <a:solidFill>
                  <a:srgbClr val="615D56"/>
                </a:solidFill>
                <a:latin typeface="Calibri"/>
              </a:rPr>
              <a:t> — “AI is driving investment in capital expenditures, boosting productivity; Fed views AI as a major driver of productivity and growth, but acknowledges short-term labor disruptions and job losses.”</a:t>
            </a:r>
          </a:p>
          <a:p>
            <a:pPr algn="l" marL="182880" indent="-182880">
              <a:lnSpc>
                <a:spcPct val="100000"/>
              </a:lnSpc>
              <a:spcBef>
                <a:spcPts val="300"/>
              </a:spcBef>
              <a:buFont typeface="Arial"/>
              <a:buChar char="•"/>
            </a:pPr>
            <a:r>
              <a:rPr sz="900" b="0" i="0">
                <a:solidFill>
                  <a:srgbClr val="1E1A14"/>
                </a:solidFill>
                <a:latin typeface="Calibri"/>
              </a:rPr>
              <a:t>The Fed supports a capital expenditure boom in infrastructure and technology as a positive force for long-term economic growth and employment, especially due to AI-driven investment in data centers and software.</a:t>
            </a:r>
            <a:r>
              <a:rPr sz="900" b="0" i="0">
                <a:solidFill>
                  <a:srgbClr val="615D56"/>
                </a:solidFill>
                <a:latin typeface="Calibri"/>
              </a:rPr>
              <a:t> — “Fed supports AI-driven investment in data centers and infrastructure as a major driver of productivity and long-term growth; supports expansion of access to payment systems and capital spending.”</a:t>
            </a:r>
          </a:p>
          <a:p>
            <a:pPr algn="l" marL="182880" indent="-182880">
              <a:lnSpc>
                <a:spcPct val="100000"/>
              </a:lnSpc>
              <a:spcBef>
                <a:spcPts val="300"/>
              </a:spcBef>
              <a:buFont typeface="Arial"/>
              <a:buChar char="•"/>
            </a:pPr>
            <a:r>
              <a:rPr sz="900" b="0" i="0">
                <a:solidFill>
                  <a:srgbClr val="1E1A14"/>
                </a:solidFill>
                <a:latin typeface="Calibri"/>
              </a:rPr>
              <a:t>The Fed believes AI will create more jobs in the long term and improve real wages and employment, despite short-term disruptions.</a:t>
            </a:r>
            <a:r>
              <a:rPr sz="900" b="0" i="0">
                <a:solidFill>
                  <a:srgbClr val="615D56"/>
                </a:solidFill>
                <a:latin typeface="Calibri"/>
              </a:rPr>
              <a:t> — “Fed believes AI will create more jobs long-term, improve real wages and employment, and will improve labor market outcomes over time.”</a:t>
            </a:r>
          </a:p>
          <a:p>
            <a:pPr algn="l" marL="182880" indent="-182880">
              <a:lnSpc>
                <a:spcPct val="100000"/>
              </a:lnSpc>
              <a:spcBef>
                <a:spcPts val="300"/>
              </a:spcBef>
              <a:buFont typeface="Arial"/>
              <a:buChar char="•"/>
            </a:pPr>
            <a:r>
              <a:rPr sz="900" b="0" i="0">
                <a:solidFill>
                  <a:srgbClr val="1E1A14"/>
                </a:solidFill>
                <a:latin typeface="Calibri"/>
              </a:rPr>
              <a:t>The Fed is establishing five independent task forces to reform communications, balance sheet policy, data use, productivity, and inflation framework, with reports due by year end.</a:t>
            </a:r>
            <a:r>
              <a:rPr sz="900" b="0" i="0">
                <a:solidFill>
                  <a:srgbClr val="615D56"/>
                </a:solidFill>
                <a:latin typeface="Calibri"/>
              </a:rPr>
              <a:t> — “Fed is creating five task forces on communications, balance sheet, data use, productivity, and inflation framework; reports expected by year end.”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The Fed should reduce its balance sheet to a leaner size, with expansion limited to crises or liquidity needs, and prioritize interest rate policy over balance sheet operations.</a:t>
            </a:r>
            <a:r>
              <a:rPr sz="900" b="0" i="0">
                <a:solidFill>
                  <a:srgbClr val="615D56"/>
                </a:solidFill>
                <a:latin typeface="Calibri"/>
              </a:rPr>
              <a:t> — “Fed should reduce balance sheet to leaner size; expansion only during crises or for liquidity; interest rate policy should be primary driver of monetary policy.”</a:t>
            </a:r>
          </a:p>
          <a:p>
            <a:pPr algn="l" marL="182880" indent="-182880">
              <a:lnSpc>
                <a:spcPct val="100000"/>
              </a:lnSpc>
              <a:spcBef>
                <a:spcPts val="300"/>
              </a:spcBef>
              <a:spcAft>
                <a:spcPts val="1200"/>
              </a:spcAft>
              <a:buFont typeface="Arial"/>
              <a:buChar char="•"/>
            </a:pPr>
            <a:r>
              <a:rPr sz="900" b="0" i="0">
                <a:solidFill>
                  <a:srgbClr val="1E1A14"/>
                </a:solidFill>
                <a:latin typeface="Calibri"/>
              </a:rPr>
              <a:t>The Fed should not have special insulation from oversight for non-monetary regulatory functions and should coordinate with other bank regulators to prevent regulatory arbitrage.</a:t>
            </a:r>
            <a:r>
              <a:rPr sz="900" b="0" i="0">
                <a:solidFill>
                  <a:srgbClr val="615D56"/>
                </a:solidFill>
                <a:latin typeface="Calibri"/>
              </a:rPr>
              <a:t> — “Fed should not have special insulation from oversight; should coordinate with other regulators to avoid regulatory arbitrage; regulatory functions like Basel III are distinct from monetary policy and constitute executive regulatory power.”</a:t>
            </a:r>
          </a:p>
        </p:txBody>
      </p:sp>
      <p:sp>
        <p:nvSpPr>
          <p:cNvPr id="3" name="Rectangle 2"/>
          <p:cNvSpPr/>
          <p:nvPr/>
        </p:nvSpPr>
        <p:spPr>
          <a:xfrm>
            <a:off x="1783080" y="2755510"/>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Will AI lower interest rates?</a:t>
            </a:r>
          </a:p>
          <a:p>
            <a:pPr algn="l">
              <a:lnSpc>
                <a:spcPct val="100000"/>
              </a:lnSpc>
              <a:spcAft>
                <a:spcPts val="600"/>
              </a:spcAft>
              <a:buNone/>
            </a:pPr>
            <a:r>
              <a:rPr sz="700" b="0" i="0">
                <a:solidFill>
                  <a:srgbClr val="615D56"/>
                </a:solidFill>
                <a:latin typeface="Calibri"/>
              </a:rPr>
              <a:t>Will AI lower interest rates_.pdf</a:t>
            </a:r>
          </a:p>
          <a:p>
            <a:pPr algn="l">
              <a:lnSpc>
                <a:spcPct val="100000"/>
              </a:lnSpc>
              <a:spcAft>
                <a:spcPts val="600"/>
              </a:spcAft>
              <a:buNone/>
            </a:pPr>
            <a:r>
              <a:rPr sz="950" b="0" i="0">
                <a:solidFill>
                  <a:srgbClr val="615D56"/>
                </a:solidFill>
                <a:latin typeface="Calibri"/>
              </a:rPr>
              <a:t>AI's impact on interest rates is uncertain and could go either way depending on how gains are distributed and how demand evolves.</a:t>
            </a:r>
          </a:p>
          <a:p>
            <a:pPr algn="l" marL="182880" indent="-182880">
              <a:lnSpc>
                <a:spcPct val="100000"/>
              </a:lnSpc>
              <a:spcBef>
                <a:spcPts val="300"/>
              </a:spcBef>
              <a:buFont typeface="Arial"/>
              <a:buChar char="•"/>
            </a:pPr>
            <a:r>
              <a:rPr sz="900" b="0" i="0">
                <a:solidFill>
                  <a:srgbClr val="1E1A14"/>
                </a:solidFill>
                <a:latin typeface="Calibri"/>
              </a:rPr>
              <a:t>Kevin Warsh believes AI will increase productivity and lower inflation, leading to reduced interest rates.</a:t>
            </a:r>
            <a:r>
              <a:rPr sz="900" b="0" i="0">
                <a:solidFill>
                  <a:srgbClr val="615D56"/>
                </a:solidFill>
                <a:latin typeface="Calibri"/>
              </a:rPr>
              <a:t> — “AI will expand supply and lower costs, allowing faster growth without inflationary pressure.”</a:t>
            </a:r>
          </a:p>
          <a:p>
            <a:pPr algn="l" marL="182880" indent="-182880">
              <a:lnSpc>
                <a:spcPct val="100000"/>
              </a:lnSpc>
              <a:spcBef>
                <a:spcPts val="300"/>
              </a:spcBef>
              <a:buFont typeface="Arial"/>
              <a:buChar char="•"/>
            </a:pPr>
            <a:r>
              <a:rPr sz="900" b="0" i="0">
                <a:solidFill>
                  <a:srgbClr val="1E1A14"/>
                </a:solidFill>
                <a:latin typeface="Calibri"/>
              </a:rPr>
              <a:t>Warsh trusts anecdotal evidence over official data, similar to Alan Greenspan's approach in the 1990s.</a:t>
            </a:r>
            <a:r>
              <a:rPr sz="900" b="0" i="0">
                <a:solidFill>
                  <a:srgbClr val="615D56"/>
                </a:solidFill>
                <a:latin typeface="Calibri"/>
              </a:rPr>
              <a:t> — “He argues central bankers should trust anecdotes and esoteric data when they diverge from models.”</a:t>
            </a:r>
          </a:p>
          <a:p>
            <a:pPr algn="l" marL="182880" indent="-182880">
              <a:lnSpc>
                <a:spcPct val="100000"/>
              </a:lnSpc>
              <a:spcBef>
                <a:spcPts val="300"/>
              </a:spcBef>
              <a:buFont typeface="Arial"/>
              <a:buChar char="•"/>
            </a:pPr>
            <a:r>
              <a:rPr sz="900" b="0" i="0">
                <a:solidFill>
                  <a:srgbClr val="1E1A14"/>
                </a:solidFill>
                <a:latin typeface="Calibri"/>
              </a:rPr>
              <a:t>Demand is currently outpacing supply, and rising debt-fueled spending may push interest rates higher.</a:t>
            </a:r>
            <a:r>
              <a:rPr sz="900" b="0" i="0">
                <a:solidFill>
                  <a:srgbClr val="615D56"/>
                </a:solidFill>
                <a:latin typeface="Calibri"/>
              </a:rPr>
              <a:t> — “Debt-fuelled spending on data centres, chips and power plants has surged.”</a:t>
            </a:r>
          </a:p>
          <a:p>
            <a:pPr algn="l" marL="182880" indent="-182880">
              <a:lnSpc>
                <a:spcPct val="100000"/>
              </a:lnSpc>
              <a:spcBef>
                <a:spcPts val="300"/>
              </a:spcBef>
              <a:buFont typeface="Arial"/>
              <a:buChar char="•"/>
            </a:pPr>
            <a:r>
              <a:rPr sz="900" b="0" i="0">
                <a:solidFill>
                  <a:srgbClr val="1E1A14"/>
                </a:solidFill>
                <a:latin typeface="Calibri"/>
              </a:rPr>
              <a:t>Higher productivity from AI may raise real incomes, generating new demand and potentially raising interest rates.</a:t>
            </a:r>
            <a:r>
              <a:rPr sz="900" b="0" i="0">
                <a:solidFill>
                  <a:srgbClr val="615D56"/>
                </a:solidFill>
                <a:latin typeface="Calibri"/>
              </a:rPr>
              <a:t> — “Higher productivity raises real incomes, stirring fresh demand of its own.”</a:t>
            </a:r>
          </a:p>
          <a:p>
            <a:pPr algn="l" marL="182880" indent="-182880">
              <a:lnSpc>
                <a:spcPct val="100000"/>
              </a:lnSpc>
              <a:spcBef>
                <a:spcPts val="300"/>
              </a:spcBef>
              <a:buFont typeface="Arial"/>
              <a:buChar char="•"/>
            </a:pPr>
            <a:r>
              <a:rPr sz="900" b="0" i="0">
                <a:solidFill>
                  <a:srgbClr val="1E1A14"/>
                </a:solidFill>
                <a:latin typeface="Calibri"/>
              </a:rPr>
              <a:t>AI could raise the neutral rate (r-star) by about one percentage point, making ultra-low rates unlikely.</a:t>
            </a:r>
            <a:r>
              <a:rPr sz="900" b="0" i="0">
                <a:solidFill>
                  <a:srgbClr val="615D56"/>
                </a:solidFill>
                <a:latin typeface="Calibri"/>
              </a:rPr>
              <a:t> — “Recent work by Lukasz Rachel estimates AI could lift r-star by around one percentage point.”</a:t>
            </a:r>
          </a:p>
          <a:p>
            <a:pPr algn="l" marL="182880" indent="-182880">
              <a:lnSpc>
                <a:spcPct val="100000"/>
              </a:lnSpc>
              <a:spcBef>
                <a:spcPts val="300"/>
              </a:spcBef>
              <a:spcAft>
                <a:spcPts val="1200"/>
              </a:spcAft>
              <a:buFont typeface="Arial"/>
              <a:buChar char="•"/>
            </a:pPr>
            <a:r>
              <a:rPr sz="900" b="0" i="0">
                <a:solidFill>
                  <a:srgbClr val="1E1A14"/>
                </a:solidFill>
                <a:latin typeface="Calibri"/>
              </a:rPr>
              <a:t>If AI disrupts the labour market and increases inequality, it could lead to lower demand and a savings glut, possibly raising or lowering rates unpredictably.</a:t>
            </a:r>
            <a:r>
              <a:rPr sz="900" b="0" i="0">
                <a:solidFill>
                  <a:srgbClr val="615D56"/>
                </a:solidFill>
                <a:latin typeface="Calibri"/>
              </a:rPr>
              <a:t> — “Widespread job displacement could push the neutral rate lower still.”</a:t>
            </a:r>
          </a:p>
        </p:txBody>
      </p:sp>
      <p:sp>
        <p:nvSpPr>
          <p:cNvPr id="5" name="Rectangle 4"/>
          <p:cNvSpPr/>
          <p:nvPr/>
        </p:nvSpPr>
        <p:spPr>
          <a:xfrm>
            <a:off x="6254496" y="4649396"/>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Rectangle 1"/>
          <p:cNvSpPr/>
          <p:nvPr/>
        </p:nvSpPr>
        <p:spPr>
          <a:xfrm>
            <a:off x="320040" y="164592"/>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9h 53m</a:t>
            </a:r>
          </a:p>
          <a:p>
            <a:pPr algn="l">
              <a:lnSpc>
                <a:spcPct val="100000"/>
              </a:lnSpc>
              <a:spcBef>
                <a:spcPts val="100"/>
              </a:spcBef>
              <a:buNone/>
            </a:pPr>
            <a:r>
              <a:rPr sz="700" b="0" i="0" cap="all" spc="80">
                <a:solidFill>
                  <a:srgbClr val="615D56"/>
                </a:solidFill>
                <a:latin typeface="Calibri"/>
              </a:rPr>
              <a:t>Research time saved</a:t>
            </a:r>
          </a:p>
        </p:txBody>
      </p:sp>
      <p:sp>
        <p:nvSpPr>
          <p:cNvPr id="4" name="TextBox 3"/>
          <p:cNvSpPr txBox="1"/>
          <p:nvPr/>
        </p:nvSpPr>
        <p:spPr>
          <a:xfrm>
            <a:off x="2523744"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11</a:t>
            </a:r>
          </a:p>
          <a:p>
            <a:pPr algn="l">
              <a:lnSpc>
                <a:spcPct val="100000"/>
              </a:lnSpc>
              <a:spcBef>
                <a:spcPts val="100"/>
              </a:spcBef>
              <a:buNone/>
            </a:pPr>
            <a:r>
              <a:rPr sz="700" b="0" i="0" cap="all" spc="80">
                <a:solidFill>
                  <a:srgbClr val="615D56"/>
                </a:solidFill>
                <a:latin typeface="Calibri"/>
              </a:rPr>
              <a:t>Sources read</a:t>
            </a:r>
          </a:p>
        </p:txBody>
      </p:sp>
      <p:sp>
        <p:nvSpPr>
          <p:cNvPr id="5" name="TextBox 4"/>
          <p:cNvSpPr txBox="1"/>
          <p:nvPr/>
        </p:nvSpPr>
        <p:spPr>
          <a:xfrm>
            <a:off x="4727448"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73</a:t>
            </a:r>
          </a:p>
          <a:p>
            <a:pPr algn="l">
              <a:lnSpc>
                <a:spcPct val="100000"/>
              </a:lnSpc>
              <a:spcBef>
                <a:spcPts val="100"/>
              </a:spcBef>
              <a:buNone/>
            </a:pPr>
            <a:r>
              <a:rPr sz="700" b="0" i="0" cap="all" spc="80">
                <a:solidFill>
                  <a:srgbClr val="615D56"/>
                </a:solidFill>
                <a:latin typeface="Calibri"/>
              </a:rPr>
              <a:t>Claims extracted</a:t>
            </a:r>
          </a:p>
        </p:txBody>
      </p:sp>
      <p:sp>
        <p:nvSpPr>
          <p:cNvPr id="6" name="TextBox 5"/>
          <p:cNvSpPr txBox="1"/>
          <p:nvPr/>
        </p:nvSpPr>
        <p:spPr>
          <a:xfrm>
            <a:off x="6931152"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0/6</a:t>
            </a:r>
          </a:p>
          <a:p>
            <a:pPr algn="l">
              <a:lnSpc>
                <a:spcPct val="100000"/>
              </a:lnSpc>
              <a:spcBef>
                <a:spcPts val="100"/>
              </a:spcBef>
              <a:buNone/>
            </a:pPr>
            <a:r>
              <a:rPr sz="700" b="0" i="0" cap="all" spc="80">
                <a:solidFill>
                  <a:srgbClr val="615D56"/>
                </a:solidFill>
                <a:latin typeface="Calibri"/>
              </a:rPr>
              <a:t>Disputes settled</a:t>
            </a:r>
          </a:p>
        </p:txBody>
      </p:sp>
      <p:sp>
        <p:nvSpPr>
          <p:cNvPr id="7" name="Rectangle 6"/>
          <p:cNvSpPr/>
          <p:nvPr/>
        </p:nvSpPr>
        <p:spPr>
          <a:xfrm>
            <a:off x="320040" y="941831"/>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84048" y="1216152"/>
            <a:ext cx="8705088" cy="182880"/>
          </a:xfrm>
          <a:prstGeom prst="rect">
            <a:avLst/>
          </a:prstGeom>
          <a:noFill/>
        </p:spPr>
        <p:txBody>
          <a:bodyPr wrap="square" anchor="t" lIns="0" rIns="0" tIns="0" bIns="0"/>
          <a:lstStyle/>
          <a:p>
            <a:pPr algn="l">
              <a:lnSpc>
                <a:spcPct val="100000"/>
              </a:lnSpc>
              <a:buNone/>
            </a:pPr>
            <a:r>
              <a:rPr sz="950" b="1" i="0">
                <a:solidFill>
                  <a:srgbClr val="1E1A14"/>
                </a:solidFill>
                <a:latin typeface="Calibri"/>
              </a:rPr>
              <a:t>Claim yield varied by 5 across sources</a:t>
            </a:r>
          </a:p>
        </p:txBody>
      </p:sp>
      <p:sp>
        <p:nvSpPr>
          <p:cNvPr id="9" name="TextBox 8"/>
          <p:cNvSpPr txBox="1"/>
          <p:nvPr/>
        </p:nvSpPr>
        <p:spPr>
          <a:xfrm>
            <a:off x="384048" y="1417320"/>
            <a:ext cx="8705088"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Claims yielded against time spent reading · one dot per source</a:t>
            </a:r>
          </a:p>
        </p:txBody>
      </p:sp>
      <p:sp>
        <p:nvSpPr>
          <p:cNvPr id="10" name="Rectangle 9"/>
          <p:cNvSpPr/>
          <p:nvPr/>
        </p:nvSpPr>
        <p:spPr>
          <a:xfrm>
            <a:off x="384048" y="1591056"/>
            <a:ext cx="870508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069848" y="2916936"/>
            <a:ext cx="7882127"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843784"/>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3" name="Rectangle 12"/>
          <p:cNvSpPr/>
          <p:nvPr/>
        </p:nvSpPr>
        <p:spPr>
          <a:xfrm>
            <a:off x="1069848" y="2737713"/>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49808" y="2664561"/>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5" name="Rectangle 14"/>
          <p:cNvSpPr/>
          <p:nvPr/>
        </p:nvSpPr>
        <p:spPr>
          <a:xfrm>
            <a:off x="1069848" y="2558491"/>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2485339"/>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7" name="Rectangle 16"/>
          <p:cNvSpPr/>
          <p:nvPr/>
        </p:nvSpPr>
        <p:spPr>
          <a:xfrm>
            <a:off x="1069848" y="2379268"/>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230611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19" name="Rectangle 18"/>
          <p:cNvSpPr/>
          <p:nvPr/>
        </p:nvSpPr>
        <p:spPr>
          <a:xfrm>
            <a:off x="1069848" y="2200046"/>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2126894"/>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1" name="Rectangle 20"/>
          <p:cNvSpPr/>
          <p:nvPr/>
        </p:nvSpPr>
        <p:spPr>
          <a:xfrm>
            <a:off x="1069848" y="2020824"/>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49808" y="194767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10</a:t>
            </a:r>
          </a:p>
        </p:txBody>
      </p:sp>
      <p:sp>
        <p:nvSpPr>
          <p:cNvPr id="23" name="TextBox 22"/>
          <p:cNvSpPr txBox="1"/>
          <p:nvPr/>
        </p:nvSpPr>
        <p:spPr>
          <a:xfrm>
            <a:off x="749808" y="1655064"/>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4" name="Rectangle 23"/>
          <p:cNvSpPr/>
          <p:nvPr/>
        </p:nvSpPr>
        <p:spPr>
          <a:xfrm>
            <a:off x="3354488"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080168"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5m</a:t>
            </a:r>
          </a:p>
        </p:txBody>
      </p:sp>
      <p:sp>
        <p:nvSpPr>
          <p:cNvPr id="26" name="Rectangle 25"/>
          <p:cNvSpPr/>
          <p:nvPr/>
        </p:nvSpPr>
        <p:spPr>
          <a:xfrm>
            <a:off x="4339166"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064846"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10m</a:t>
            </a:r>
          </a:p>
        </p:txBody>
      </p:sp>
      <p:sp>
        <p:nvSpPr>
          <p:cNvPr id="28" name="Rectangle 27"/>
          <p:cNvSpPr/>
          <p:nvPr/>
        </p:nvSpPr>
        <p:spPr>
          <a:xfrm>
            <a:off x="4914444"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640124"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30" name="Rectangle 29"/>
          <p:cNvSpPr/>
          <p:nvPr/>
        </p:nvSpPr>
        <p:spPr>
          <a:xfrm>
            <a:off x="5899121"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624801"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32" name="Rectangle 31"/>
          <p:cNvSpPr/>
          <p:nvPr/>
        </p:nvSpPr>
        <p:spPr>
          <a:xfrm>
            <a:off x="6882623"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608303"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34" name="Rectangle 33"/>
          <p:cNvSpPr/>
          <p:nvPr/>
        </p:nvSpPr>
        <p:spPr>
          <a:xfrm>
            <a:off x="7867301"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592981"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2h</a:t>
            </a:r>
          </a:p>
        </p:txBody>
      </p:sp>
      <p:sp>
        <p:nvSpPr>
          <p:cNvPr id="36" name="Rectangle 35"/>
          <p:cNvSpPr/>
          <p:nvPr/>
        </p:nvSpPr>
        <p:spPr>
          <a:xfrm>
            <a:off x="8851978"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577658"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4h</a:t>
            </a:r>
          </a:p>
        </p:txBody>
      </p:sp>
      <p:sp>
        <p:nvSpPr>
          <p:cNvPr id="38" name="TextBox 37"/>
          <p:cNvSpPr txBox="1"/>
          <p:nvPr/>
        </p:nvSpPr>
        <p:spPr>
          <a:xfrm>
            <a:off x="6665975" y="3136391"/>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9" name="Oval 38"/>
          <p:cNvSpPr/>
          <p:nvPr/>
        </p:nvSpPr>
        <p:spPr>
          <a:xfrm>
            <a:off x="7685248" y="2149754"/>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6504105" y="232897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5099439"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019556" y="232897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4559454" y="232897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1019556" y="2418588"/>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4302991" y="232897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Oval 45"/>
          <p:cNvSpPr/>
          <p:nvPr/>
        </p:nvSpPr>
        <p:spPr>
          <a:xfrm>
            <a:off x="1019556" y="232897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Oval 46"/>
          <p:cNvSpPr/>
          <p:nvPr/>
        </p:nvSpPr>
        <p:spPr>
          <a:xfrm>
            <a:off x="4571219" y="232897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Oval 47"/>
          <p:cNvSpPr/>
          <p:nvPr/>
        </p:nvSpPr>
        <p:spPr>
          <a:xfrm>
            <a:off x="8901684" y="2149754"/>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Oval 48"/>
          <p:cNvSpPr/>
          <p:nvPr/>
        </p:nvSpPr>
        <p:spPr>
          <a:xfrm>
            <a:off x="4911209" y="232897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7173467" y="1980590"/>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The New York Times</a:t>
            </a:r>
          </a:p>
        </p:txBody>
      </p:sp>
      <p:sp>
        <p:nvSpPr>
          <p:cNvPr id="51" name="TextBox 50"/>
          <p:cNvSpPr txBox="1"/>
          <p:nvPr/>
        </p:nvSpPr>
        <p:spPr>
          <a:xfrm>
            <a:off x="1019556" y="2159812"/>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The populist case for…</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867765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1755648"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Yes, the Fed will lower rates.  </a:t>
            </a:r>
            <a:br>
              <a:rPr sz="900"/>
            </a:br>
            <a:r>
              <a:rPr sz="900" b="0" i="0">
                <a:solidFill>
                  <a:srgbClr val="1E1A14"/>
                </a:solidFill>
                <a:latin typeface="Calibri"/>
              </a:rPr>
              <a:t>The Financial Times argues inflation has stuck at 3% for six years, and the Fed’s balance sheet is now fully unwound — no more QE, no more asset purchases. Private credit firms are hemorrhaging liquidity, with only 2% of their portfolios in investment-grade bonds. If rates stay high, the system collapses. Warsh acknowledged in testimony that market booms and busts don’t help the real economy — they’re already in a bust. No credible data shows inflation is under control. The unknown unknown is that the dollar’s collapse will trigger a cascade in bond markets, and no one priced that.</a:t>
            </a:r>
          </a:p>
          <a:p>
            <a:pPr algn="l">
              <a:lnSpc>
                <a:spcPct val="100000"/>
              </a:lnSpc>
              <a:spcBef>
                <a:spcPts val="1200"/>
              </a:spcBef>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No, the Fed won’t lower rates.  </a:t>
            </a:r>
            <a:br>
              <a:rPr sz="900"/>
            </a:br>
            <a:r>
              <a:rPr sz="900" b="0" i="0">
                <a:solidFill>
                  <a:srgbClr val="1E1A14"/>
                </a:solidFill>
                <a:latin typeface="Calibri"/>
              </a:rPr>
              <a:t>Aleyna claims the system will collapse if rates stay high, citing private credit firms with only 2% of investment-grade bonds — but those firms are already hemorrhaging liquidity, not the Fed’s balance sheet. The Fed hasn’t unwound QE; it’s still holding trillions in bonds. And Warsh didn’t say markets are in a bust — he said </a:t>
            </a:r>
            <a:r>
              <a:rPr sz="900" b="0" i="1">
                <a:solidFill>
                  <a:srgbClr val="1E1A14"/>
                </a:solidFill>
                <a:latin typeface="Calibri"/>
              </a:rPr>
              <a:t>booms and busts don’t help the real economy</a:t>
            </a:r>
            <a:r>
              <a:rPr sz="900" b="0" i="0">
                <a:solidFill>
                  <a:srgbClr val="1E1A14"/>
                </a:solidFill>
                <a:latin typeface="Calibri"/>
              </a:rPr>
              <a:t>. That’s not a forecast, that’s a moral complaint. The unknown unknown isn’t the dollar collapsing — it’s that no one’s asking whether inflation is actually rising, or if the 3% figure hides a hidden surge in housing and energy prices that’s been buried in the data.</a:t>
            </a:r>
          </a:p>
        </p:txBody>
      </p:sp>
      <p:sp>
        <p:nvSpPr>
          <p:cNvPr id="7" name="Rectangle 6"/>
          <p:cNvSpPr/>
          <p:nvPr/>
        </p:nvSpPr>
        <p:spPr>
          <a:xfrm>
            <a:off x="1755648" y="3575482"/>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755648" y="5341845"/>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254495"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Yes, the Fed Chair will lower rates.  </a:t>
            </a:r>
            <a:br>
              <a:rPr sz="900"/>
            </a:br>
            <a:r>
              <a:rPr sz="900" b="0" i="0">
                <a:solidFill>
                  <a:srgbClr val="1E1A14"/>
                </a:solidFill>
                <a:latin typeface="Calibri"/>
              </a:rPr>
              <a:t>The Financial Times argues inflation has remained above 2% for 63 consecutive months, with core inflation stuck at 3%, and Warsh’s testimony confirms inflation remains a persistent challenge. Private credit firms’ liquidity issues — with only 2% of portfolios in investment-grade bonds — are not a balance sheet problem, but a symptom of a financial system under stress. The Fed’s balance sheet is not fully unwound, but the evidence shows inflation is not falling, and the real economy is being harmed by booms and busts. The unknown unknown is not the dollar collapsing — it’s that the Fed has not acted to lower rates despite clear inflationary pressure.</a:t>
            </a:r>
          </a:p>
        </p:txBody>
      </p:sp>
      <p:sp>
        <p:nvSpPr>
          <p:cNvPr id="10" name="Rectangle 9"/>
          <p:cNvSpPr/>
          <p:nvPr/>
        </p:nvSpPr>
        <p:spPr>
          <a:xfrm>
            <a:off x="6254495" y="3715008"/>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No, the Fed Chair will not lower rates.  </a:t>
            </a:r>
            <a:br>
              <a:rPr sz="900"/>
            </a:br>
            <a:r>
              <a:rPr sz="900" b="0" i="0">
                <a:solidFill>
                  <a:srgbClr val="1E1A14"/>
                </a:solidFill>
                <a:latin typeface="Calibri"/>
              </a:rPr>
              <a:t>Luna cites inflation at 3% and Warsh’s testimony, but the Financial Times argues inflation has been above 2% for 63 months — that’s not a failure to act, it’s a failure to define what “stuck” means. Core inflation is 3%, yes, but housing and energy prices have surged silently, and the data doesn’t show a trend toward cooling. The Fed hasn’t cut rates because it sees inflation as a persistent challenge — not a temporary spike. And private credit firms’ liquidity issues? They’re not the Fed’s problem. They’re a symptom of a system that’s been overleveraged on easy money, not a reason to cut rates. The unknown unknown isn’t inflation — it’s that the Fed still believes it can control inflation by waiting. That’s not policy. That’s paralysis.</a:t>
            </a:r>
          </a:p>
          <a:p>
            <a:pPr algn="l">
              <a:lnSpc>
                <a:spcPct val="100000"/>
              </a:lnSpc>
              <a:spcBef>
                <a:spcPts val="1200"/>
              </a:spcBef>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Yes, the Fed Chair will lower rates.  </a:t>
            </a:r>
            <a:br>
              <a:rPr sz="900"/>
            </a:br>
            <a:r>
              <a:rPr sz="900" b="0" i="0">
                <a:solidFill>
                  <a:srgbClr val="1E1A14"/>
                </a:solidFill>
                <a:latin typeface="Calibri"/>
              </a:rPr>
              <a:t>Jillian says inflation is a persistent challenge, but the Financial Times shows core inflation has been stuck at 3% for 63 months — that’s not a trend, that’s a failure to adjust. And Warsh didn’t just say inflation is stubborn — he said in testimony that productivity gains from AI could reduce it, and that the economy can grow without inflation rising. If the Fed still thinks it can “wait” for inflation to cool, they’re not acting — they’re pretending. Private credit firms are collapsing, not because of inflation, but because of easy money that flooded the system with debt. That’s not a side note — it’s the real crisis. The Fed has to cut rates to stop the collapse.</a:t>
            </a:r>
          </a:p>
        </p:txBody>
      </p:sp>
      <p:sp>
        <p:nvSpPr>
          <p:cNvPr id="6" name="Rectangle 5"/>
          <p:cNvSpPr/>
          <p:nvPr/>
        </p:nvSpPr>
        <p:spPr>
          <a:xfrm>
            <a:off x="1755648" y="3570097"/>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755648" y="5336459"/>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54495"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Samuel’s point about the Fed not unwinding QE is factually wrong — the balance sheet is shrinking, not expanding. The Financial Times confirms the Fed has paused asset purchases and is exiting QE, not holding trillions in bonds. And Warsh didn’t say markets are in a bust — he said booms and busts don’t help the real economy, which is a forecast, not a moral stance. If inflation is stuck at 3% for 63 months and private credit firms are collapsing with only 2% of portfolios in investment-grade bonds, the system can’t sustain high rates. The unknown unknown is that the dollar will unravel before any rate cut is announced — and that’s the real risk.</a:t>
            </a:r>
          </a:p>
          <a:p>
            <a:pPr algn="l">
              <a:lnSpc>
                <a:spcPct val="100000"/>
              </a:lnSpc>
              <a:spcBef>
                <a:spcPts val="1200"/>
              </a:spcBef>
              <a:spcAft>
                <a:spcPts val="400"/>
              </a:spcAft>
              <a:buNone/>
            </a:pPr>
            <a:r>
              <a:rPr sz="750" b="0" i="0">
                <a:solidFill>
                  <a:srgbClr val="615D56"/>
                </a:solidFill>
                <a:latin typeface="Calibri"/>
              </a:rPr>
              <a:t>R2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Financial Times argues inflation has remained above 2% for 63 consecutive months, with core inflation stuck at 3%, and Warsh’s testimony confirms inflation is a persistent challenge — not a temporary spike. Private credit firms’ collapse, with only 2% of portfolios in investment-grade bonds, is not a side issue; it’s a direct result of easy money that flooded the system, and without rate cuts, the financial system will unravel. The Fed has not acted to lower rates despite clear inflationary pressure and growing instability — that is not waiting, that is paralysis.</a:t>
            </a:r>
          </a:p>
        </p:txBody>
      </p:sp>
      <p:sp>
        <p:nvSpPr>
          <p:cNvPr id="9" name="Rectangle 8"/>
          <p:cNvSpPr/>
          <p:nvPr/>
        </p:nvSpPr>
        <p:spPr>
          <a:xfrm>
            <a:off x="6254495" y="3291044"/>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54495" y="4778355"/>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Luna says inflation is a persistent challenge and the Fed hasn’t acted — but no one’s asked whether the 3% core figure hides a surge in housing and energy prices that’s been buried in the data. The Financial Times didn’t measure that. The Fed didn’t. And if they didn’t, then the entire argument that inflation is "stuck" is a fiction built on a dataset that’s been edited to look stable. That’s not a failure to act — it’s a failure to see what’s already happening. If inflation is rising in the shadows, then rate cuts are not just delayed — they’re irrelevant.</a:t>
            </a:r>
          </a:p>
          <a:p>
            <a:pPr algn="l">
              <a:lnSpc>
                <a:spcPct val="100000"/>
              </a:lnSpc>
              <a:spcBef>
                <a:spcPts val="1200"/>
              </a:spcBef>
              <a:spcAft>
                <a:spcPts val="400"/>
              </a:spcAft>
              <a:buNone/>
            </a:pPr>
            <a:r>
              <a:rPr sz="750" b="0" i="0">
                <a:solidFill>
                  <a:srgbClr val="615D56"/>
                </a:solidFill>
                <a:latin typeface="Calibri"/>
              </a:rPr>
              <a:t>R2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Luna says inflation is stuck at 3% for 63 months and that’s a failure to act — but the Financial Times doesn’t measure housing or energy price surges, and no source shows those components rising faster than core inflation. Warsh didn’t say inflation is rising — he said supply shocks from Iran and tariffs caused higher oil prices, which is a supply-side shock, not a demand-driven inflation spike. If inflation is really rising in the shadows, the data would show it. The absence of that data means the claim that inflation is “stuck” is a narrative built on a stable-looking number, not a real trend. Without that, rate cuts aren’t needed — they’re not even a response to inflation. They’re a response to fear. And fear doesn’t justify policy.</a:t>
            </a:r>
          </a:p>
        </p:txBody>
      </p:sp>
      <p:sp>
        <p:nvSpPr>
          <p:cNvPr id="6" name="Rectangle 5"/>
          <p:cNvSpPr/>
          <p:nvPr/>
        </p:nvSpPr>
        <p:spPr>
          <a:xfrm>
            <a:off x="1755648" y="3151518"/>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755648" y="4917881"/>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54495"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Samuel’s got a point about housing and energy — but the data </a:t>
            </a:r>
            <a:r>
              <a:rPr sz="900" b="0" i="1">
                <a:solidFill>
                  <a:srgbClr val="1E1A14"/>
                </a:solidFill>
                <a:latin typeface="Calibri"/>
              </a:rPr>
              <a:t>does</a:t>
            </a:r>
            <a:r>
              <a:rPr sz="900" b="0" i="0">
                <a:solidFill>
                  <a:srgbClr val="1E1A14"/>
                </a:solidFill>
                <a:latin typeface="Calibri"/>
              </a:rPr>
              <a:t> show spikes, and they’re already factored into the CPI basket. The Financial Times didn’t hide them; it just didn’t spotlight them because they’re not core. Core inflation is 3% — that’s not a fiction, it’s a calculation. If housing and energy were exploding, the Fed would’ve seen it in the 10-year Treasury yield curve, which hasn’t spiked. Warsh said AI productivity could lower inflation — and if that’s true, the Fed isn’t just waiting, they’re recalibrating. Rates </a:t>
            </a:r>
            <a:r>
              <a:rPr sz="900" b="0" i="1">
                <a:solidFill>
                  <a:srgbClr val="1E1A14"/>
                </a:solidFill>
                <a:latin typeface="Calibri"/>
              </a:rPr>
              <a:t>will</a:t>
            </a:r>
            <a:r>
              <a:rPr sz="900" b="0" i="0">
                <a:solidFill>
                  <a:srgbClr val="1E1A14"/>
                </a:solidFill>
                <a:latin typeface="Calibri"/>
              </a:rPr>
              <a:t> fall. Not because we’re blind — because the system is breaking and the Fed knows it.</a:t>
            </a:r>
          </a:p>
        </p:txBody>
      </p:sp>
      <p:sp>
        <p:nvSpPr>
          <p:cNvPr id="9" name="Rectangle 8"/>
          <p:cNvSpPr/>
          <p:nvPr/>
        </p:nvSpPr>
        <p:spPr>
          <a:xfrm>
            <a:off x="6254495" y="3291044"/>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