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1800" b="1" i="0">
                <a:solidFill>
                  <a:srgbClr val="1E1A14"/>
                </a:solidFill>
                <a:latin typeface="Cambria"/>
              </a:rPr>
              <a:t>President Trump wants the price of Oil lower, and the industry experts say that price will trade close to $100. Which of these 2 will prevail and what will drive that?</a:t>
            </a:r>
          </a:p>
        </p:txBody>
      </p:sp>
      <p:sp>
        <p:nvSpPr>
          <p:cNvPr id="3" name="TextBox 2"/>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4" name="Rectangle 3"/>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16594"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12963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2" name="TextBox 11"/>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3" name="TextBox 12"/>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9h 32m</a:t>
            </a:r>
          </a:p>
          <a:p>
            <a:pPr algn="l">
              <a:lnSpc>
                <a:spcPct val="100000"/>
              </a:lnSpc>
              <a:spcBef>
                <a:spcPts val="100"/>
              </a:spcBef>
              <a:buNone/>
            </a:pPr>
            <a:r>
              <a:rPr sz="750" b="0" i="0" cap="all" spc="80">
                <a:solidFill>
                  <a:srgbClr val="615D56"/>
                </a:solidFill>
                <a:latin typeface="Calibri"/>
              </a:rPr>
              <a:t>Research time saved</a:t>
            </a:r>
          </a:p>
        </p:txBody>
      </p:sp>
      <p:sp>
        <p:nvSpPr>
          <p:cNvPr id="14" name="TextBox 13"/>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10</a:t>
            </a:r>
          </a:p>
          <a:p>
            <a:pPr algn="l">
              <a:lnSpc>
                <a:spcPct val="100000"/>
              </a:lnSpc>
              <a:spcBef>
                <a:spcPts val="100"/>
              </a:spcBef>
              <a:buNone/>
            </a:pPr>
            <a:r>
              <a:rPr sz="750" b="0" i="0" cap="all" spc="80">
                <a:solidFill>
                  <a:srgbClr val="615D56"/>
                </a:solidFill>
                <a:latin typeface="Calibri"/>
              </a:rPr>
              <a:t>Sources read</a:t>
            </a:r>
          </a:p>
        </p:txBody>
      </p:sp>
      <p:sp>
        <p:nvSpPr>
          <p:cNvPr id="15" name="TextBox 14"/>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Trump’s demand for lower oil prices will prevail — not because of market forces, but because of unpriced risk.</a:t>
            </a:r>
          </a:p>
        </p:txBody>
      </p:sp>
      <p:sp>
        <p:nvSpPr>
          <p:cNvPr id="16" name="Rectangle 15"/>
          <p:cNvSpPr/>
          <p:nvPr/>
        </p:nvSpPr>
        <p:spPr>
          <a:xfrm>
            <a:off x="521207" y="2572684"/>
            <a:ext cx="27432" cy="35734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51576" y="2295144"/>
            <a:ext cx="4754880" cy="1362456"/>
          </a:xfrm>
          <a:prstGeom prst="rect">
            <a:avLst/>
          </a:prstGeom>
          <a:noFill/>
        </p:spPr>
        <p:txBody>
          <a:bodyPr wrap="square" anchor="t" lIns="0" rIns="0" tIns="0" bIns="0"/>
          <a:lstStyle/>
          <a:p>
            <a:pPr algn="l" marL="182880" indent="-182880">
              <a:lnSpc>
                <a:spcPct val="100000"/>
              </a:lnSpc>
              <a:spcBef>
                <a:spcPts val="300"/>
              </a:spcBef>
              <a:buAutoNum type="arabicPeriod"/>
            </a:pPr>
            <a:r>
              <a:rPr sz="1000" b="0" i="0">
                <a:solidFill>
                  <a:srgbClr val="1E1A14"/>
                </a:solidFill>
                <a:latin typeface="Calibri"/>
              </a:rPr>
              <a:t>The Financial Times and Espresso2026May20 say inventories are falling fast, and no source says they’ll stabilize faster.</a:t>
            </a:r>
          </a:p>
          <a:p>
            <a:pPr algn="l" marL="182880" indent="-182880">
              <a:lnSpc>
                <a:spcPct val="100000"/>
              </a:lnSpc>
              <a:spcBef>
                <a:spcPts val="300"/>
              </a:spcBef>
              <a:buAutoNum type="arabicPeriod"/>
            </a:pPr>
            <a:r>
              <a:rPr sz="1000" b="0" i="0">
                <a:solidFill>
                  <a:srgbClr val="1E1A14"/>
                </a:solidFill>
                <a:latin typeface="Calibri"/>
              </a:rPr>
              <a:t>If the market already priced in risk, why does Chevron’s CEO warn prices will jump?</a:t>
            </a:r>
          </a:p>
          <a:p>
            <a:pPr algn="l" marL="182880" indent="-182880">
              <a:lnSpc>
                <a:spcPct val="100000"/>
              </a:lnSpc>
              <a:spcBef>
                <a:spcPts val="300"/>
              </a:spcBef>
              <a:buAutoNum type="arabicPeriod"/>
            </a:pPr>
            <a:r>
              <a:rPr sz="1000" b="0" i="0">
                <a:solidFill>
                  <a:srgbClr val="1E1A14"/>
                </a:solidFill>
                <a:latin typeface="Calibri"/>
              </a:rPr>
              <a:t>Prices won’t stay near $100.</a:t>
            </a:r>
          </a:p>
        </p:txBody>
      </p:sp>
      <p:sp>
        <p:nvSpPr>
          <p:cNvPr id="18" name="Rounded Rectangle 17"/>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493776" y="3858768"/>
            <a:ext cx="36576" cy="267004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B3260E"/>
                </a:solidFill>
                <a:latin typeface="Calibri"/>
              </a:rPr>
              <a:t>Pushback</a:t>
            </a:r>
          </a:p>
          <a:p>
            <a:pPr algn="l" marL="182880" indent="-182880">
              <a:lnSpc>
                <a:spcPct val="100000"/>
              </a:lnSpc>
              <a:spcBef>
                <a:spcPts val="300"/>
              </a:spcBef>
              <a:buFont typeface="Arial"/>
              <a:buChar char="•"/>
            </a:pPr>
            <a:r>
              <a:rPr sz="1000" b="0" i="0">
                <a:solidFill>
                  <a:srgbClr val="1E1A14"/>
                </a:solidFill>
                <a:latin typeface="Calibri"/>
              </a:rPr>
              <a:t>Trump’s demand won’t prevail. The market doesn’t price in supply stress — it prices in </a:t>
            </a:r>
            <a:r>
              <a:rPr sz="1000" b="0" i="1">
                <a:solidFill>
                  <a:srgbClr val="1E1A14"/>
                </a:solidFill>
                <a:latin typeface="Calibri"/>
              </a:rPr>
              <a:t>what it sees</a:t>
            </a:r>
            <a:r>
              <a:rPr sz="1000" b="0" i="0">
                <a:solidFill>
                  <a:srgbClr val="1E1A14"/>
                </a:solidFill>
                <a:latin typeface="Calibri"/>
              </a:rPr>
              <a:t>. The Financial Times and Espresso2026May20 say supply is tightening, but neither quantify inventory decline or timeframes. If inventories aren’t falling, then the $100 projection is a fantasy. And if the market hasn’t priced in the unknown unknowns — like how long the conflict lasts or if Iran can keep exporting — then prices won’t stay flat. They’ll rise. Not because of hidden reserves or pipelines, but because the room never asked: what if the war never ends?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4628038"/>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 — EconomistPodcast HOWHIGH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oil price needs to rise to a range of $167 to $460 to balance supply and demand, as commercial stocks are being drawn down and demand is not being destroyed enough yet.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 Economist-WEWOZWRONG</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Economist got it wrong in predicting oil prices would fall to $88 by the end of the year, but learned from their mistake and will continue to make predictions.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Erik Anas Jeff</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180.7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Espresso2026Apr15</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Iran war will significantly impact the global oil market, leading to a supply deficit, and that Iran holds a lot of power in this situation. The source also highlights the changing nature of global seaborne supply and the increasing use of high-risk methods to transport oil.</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77.8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Espresso2026July01</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the market is becoming more pessimistic, oil prices are declining, the EU's climate policies are failing, and shipping costs are rising, while also questioning the support for the Russia-Ukraine war among ordinary Russians and the impact of China's industrial growth model on Europe's climate policies.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78.1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7</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Espresso2026May20</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88.4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 — The energy shock is not over yet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Even if the Strait of Hormuz reopens, it will take months for energy supplies to fully normalize, leaving governments with limited options to conserve energy and avoid potential shortages.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4</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GROKMD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Higher oil prices are imminent due to supply disruptions, low inventories, and geopolitical risks, leading to a surge in prices and shifts in demand towards alternative energy sources and hard assets.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Financial Times — Higher Oil Prices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major investment banks and institutions revised their oil price forecasts downward in June 2026, citing faster than expected supply recovery, normalization of exports, weaker demand, and reduced geopolitical risk premium.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4539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0154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015424"/>
            <a:ext cx="25590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256887"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23820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238205"/>
            <a:ext cx="29076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53953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539538"/>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208008" y="499590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208008" y="4995900"/>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208008" y="545226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208008" y="5452262"/>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977150"/>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Financial Times — Chevron CEO warns oil prices to jump over summer as supplies dwindle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likelihood that oil prices will rise over the next two months due to declining crude inventories caused by the Iran war, and policymakers will need to consider building up oil reserves to protect against future shocks.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