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1800" b="1" i="0">
                <a:solidFill>
                  <a:srgbClr val="1E1A14"/>
                </a:solidFill>
                <a:latin typeface="Cambria"/>
              </a:rPr>
              <a:t>President Trump wants the price of Oil lower, and the industry experts say that price will trade close to $100. Which of these 2 will prevail and what will drive that?</a:t>
            </a:r>
          </a:p>
        </p:txBody>
      </p:sp>
      <p:sp>
        <p:nvSpPr>
          <p:cNvPr id="3" name="TextBox 2"/>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4" name="Rectangle 3"/>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16594"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0388"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615013"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129637"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45050"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2" name="TextBox 11"/>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3" name="TextBox 12"/>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9h 32m</a:t>
            </a:r>
          </a:p>
          <a:p>
            <a:pPr algn="l">
              <a:lnSpc>
                <a:spcPct val="100000"/>
              </a:lnSpc>
              <a:spcBef>
                <a:spcPts val="100"/>
              </a:spcBef>
              <a:buNone/>
            </a:pPr>
            <a:r>
              <a:rPr sz="750" b="0" i="0" cap="all" spc="80">
                <a:solidFill>
                  <a:srgbClr val="615D56"/>
                </a:solidFill>
                <a:latin typeface="Calibri"/>
              </a:rPr>
              <a:t>Research time saved</a:t>
            </a:r>
          </a:p>
        </p:txBody>
      </p:sp>
      <p:sp>
        <p:nvSpPr>
          <p:cNvPr id="14" name="TextBox 13"/>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10</a:t>
            </a:r>
          </a:p>
          <a:p>
            <a:pPr algn="l">
              <a:lnSpc>
                <a:spcPct val="100000"/>
              </a:lnSpc>
              <a:spcBef>
                <a:spcPts val="100"/>
              </a:spcBef>
              <a:buNone/>
            </a:pPr>
            <a:r>
              <a:rPr sz="750" b="0" i="0" cap="all" spc="80">
                <a:solidFill>
                  <a:srgbClr val="615D56"/>
                </a:solidFill>
                <a:latin typeface="Calibri"/>
              </a:rPr>
              <a:t>Sources read</a:t>
            </a:r>
          </a:p>
        </p:txBody>
      </p:sp>
      <p:sp>
        <p:nvSpPr>
          <p:cNvPr id="15" name="TextBox 14"/>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350" b="1" i="0">
                <a:solidFill>
                  <a:srgbClr val="1E1A14"/>
                </a:solidFill>
                <a:latin typeface="Cambria"/>
              </a:rPr>
              <a:t>A room divided</a:t>
            </a:r>
          </a:p>
          <a:p>
            <a:pPr algn="l" marL="164592">
              <a:lnSpc>
                <a:spcPct val="100000"/>
              </a:lnSpc>
              <a:buNone/>
            </a:pPr>
            <a:r>
              <a:rPr sz="1150" b="0" i="1">
                <a:solidFill>
                  <a:srgbClr val="1E1A14"/>
                </a:solidFill>
                <a:latin typeface="Cambria"/>
              </a:rPr>
              <a:t>The debate is unresolved: Aleyna, Samuel, and Olivia argue that Trump’s demand for lower oil prices will not prevail and that prices will rise due to real inventory declines and unpriced supply risks, while Luna and Jillian contend that the industry experts’ projection of prices near $100 will prevail, though they disagree on whether inventories are actually declining or whether the market has priced in supply stress.</a:t>
            </a:r>
          </a:p>
        </p:txBody>
      </p:sp>
      <p:sp>
        <p:nvSpPr>
          <p:cNvPr id="16" name="Rectangle 15"/>
          <p:cNvSpPr/>
          <p:nvPr/>
        </p:nvSpPr>
        <p:spPr>
          <a:xfrm>
            <a:off x="521207" y="2565239"/>
            <a:ext cx="27432" cy="10273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51576" y="2295144"/>
            <a:ext cx="4754880" cy="1362456"/>
          </a:xfrm>
          <a:prstGeom prst="rect">
            <a:avLst/>
          </a:prstGeom>
          <a:noFill/>
        </p:spPr>
        <p:txBody>
          <a:bodyPr wrap="square" anchor="t" lIns="0" rIns="0" tIns="0" bIns="0"/>
          <a:lstStyle/>
          <a:p>
            <a:pPr algn="l">
              <a:lnSpc>
                <a:spcPct val="100000"/>
              </a:lnSpc>
              <a:buNone/>
            </a:pPr>
            <a:r>
              <a:rPr sz="1000" b="0" i="0">
                <a:solidFill>
                  <a:srgbClr val="1E1A14"/>
                </a:solidFill>
                <a:latin typeface="Calibri"/>
              </a:rPr>
              <a:t>The debate centers on whether oil prices will rise or remain near $100. While several debaters (Aleyna, Jillian, Olivia, Samuel) reject the $100 projection and argue prices will rise due to real inventory declines and unpriced geopolitical risks, Luna defends the $100 forecast as grounded in current supply stress. The core disagreement lies in whether inventories are actually falling and whether the market has already priced in the risks of the Iran conflict. Despite shared assumptions about the conflict’s impact, the debaters remain divided on the market’s response and the validity of the experts’ price projection.</a:t>
            </a:r>
          </a:p>
        </p:txBody>
      </p:sp>
      <p:sp>
        <p:nvSpPr>
          <p:cNvPr id="18" name="Rounded Rectangle 17"/>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93776" y="3858768"/>
            <a:ext cx="36576" cy="267004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(5)</a:t>
            </a:r>
          </a:p>
          <a:p>
            <a:pPr algn="l" marL="182880" indent="-182880">
              <a:lnSpc>
                <a:spcPct val="100000"/>
              </a:lnSpc>
              <a:spcBef>
                <a:spcPts val="300"/>
              </a:spcBef>
              <a:buFont typeface="Arial"/>
              <a:buChar char="•"/>
            </a:pPr>
            <a:r>
              <a:rPr sz="1000" b="0" i="0">
                <a:solidFill>
                  <a:srgbClr val="1E1A14"/>
                </a:solidFill>
                <a:latin typeface="Calibri"/>
              </a:rPr>
              <a:t>The Iran conflict is causing significant disruptions to global oil supplies and exports from the Middle East.</a:t>
            </a:r>
          </a:p>
          <a:p>
            <a:pPr algn="l" marL="182880" indent="-182880">
              <a:lnSpc>
                <a:spcPct val="100000"/>
              </a:lnSpc>
              <a:spcBef>
                <a:spcPts val="300"/>
              </a:spcBef>
              <a:buFont typeface="Arial"/>
              <a:buChar char="•"/>
            </a:pPr>
            <a:r>
              <a:rPr sz="1000" b="0" i="0">
                <a:solidFill>
                  <a:srgbClr val="1E1A14"/>
                </a:solidFill>
                <a:latin typeface="Calibri"/>
              </a:rPr>
              <a:t>Crude oil inventories are rapidly declining due to the Iran war, putting pressure on prices.</a:t>
            </a:r>
          </a:p>
          <a:p>
            <a:pPr algn="l" marL="182880" indent="-182880">
              <a:lnSpc>
                <a:spcPct val="100000"/>
              </a:lnSpc>
              <a:spcBef>
                <a:spcPts val="300"/>
              </a:spcBef>
              <a:buFont typeface="Arial"/>
              <a:buChar char="•"/>
            </a:pPr>
            <a:r>
              <a:rPr sz="1000" b="0" i="0">
                <a:solidFill>
                  <a:srgbClr val="1E1A14"/>
                </a:solidFill>
                <a:latin typeface="Calibri"/>
              </a:rPr>
              <a:t>The Strait of Hormuz is a critical chokepoint for global oil trade, and its closure or restricted access has major implications for supply flows.</a:t>
            </a:r>
          </a:p>
          <a:p>
            <a:pPr algn="l" marL="182880" indent="-182880">
              <a:lnSpc>
                <a:spcPct val="100000"/>
              </a:lnSpc>
              <a:spcBef>
                <a:spcPts val="300"/>
              </a:spcBef>
              <a:buFont typeface="Arial"/>
              <a:buChar char="•"/>
            </a:pPr>
            <a:r>
              <a:rPr sz="1000" b="0" i="0">
                <a:solidFill>
                  <a:srgbClr val="1E1A14"/>
                </a:solidFill>
                <a:latin typeface="Calibri"/>
              </a:rPr>
              <a:t>Geopolitical tensions and conflicts can have a significant impact on oil prices and market stability.</a:t>
            </a:r>
          </a:p>
          <a:p>
            <a:pPr algn="l" marL="182880" indent="-182880">
              <a:lnSpc>
                <a:spcPct val="100000"/>
              </a:lnSpc>
              <a:spcBef>
                <a:spcPts val="300"/>
              </a:spcBef>
              <a:buFont typeface="Arial"/>
              <a:buChar char="•"/>
            </a:pPr>
            <a:r>
              <a:rPr sz="1000" b="0" i="0">
                <a:solidFill>
                  <a:srgbClr val="1E1A14"/>
                </a:solidFill>
                <a:latin typeface="Calibri"/>
              </a:rPr>
              <a:t>The market is closely monitoring the impact of the Iran conflict on oil prices and supply dynamics.</a:t>
            </a:r>
          </a:p>
        </p:txBody>
      </p:sp>
      <p:sp>
        <p:nvSpPr>
          <p:cNvPr id="21" name="Rounded Rectangle 20"/>
          <p:cNvSpPr/>
          <p:nvPr/>
        </p:nvSpPr>
        <p:spPr>
          <a:xfrm>
            <a:off x="5559552"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559552" y="3858768"/>
            <a:ext cx="36576" cy="267004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742432"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(4)</a:t>
            </a:r>
          </a:p>
          <a:p>
            <a:pPr algn="l" marL="182880" indent="-182880">
              <a:lnSpc>
                <a:spcPct val="100000"/>
              </a:lnSpc>
              <a:spcBef>
                <a:spcPts val="300"/>
              </a:spcBef>
              <a:buFont typeface="Arial"/>
              <a:buChar char="•"/>
            </a:pPr>
            <a:r>
              <a:rPr sz="1000" b="0" i="0">
                <a:solidFill>
                  <a:srgbClr val="1E1A14"/>
                </a:solidFill>
                <a:latin typeface="Calibri"/>
              </a:rPr>
              <a:t>Whether crude inventories are actually declining rapidly or are being overstated.</a:t>
            </a:r>
          </a:p>
          <a:p>
            <a:pPr algn="l" marL="182880" indent="-182880">
              <a:lnSpc>
                <a:spcPct val="100000"/>
              </a:lnSpc>
              <a:spcBef>
                <a:spcPts val="300"/>
              </a:spcBef>
              <a:buFont typeface="Arial"/>
              <a:buChar char="•"/>
            </a:pPr>
            <a:r>
              <a:rPr sz="1000" b="0" i="0">
                <a:solidFill>
                  <a:srgbClr val="1E1A14"/>
                </a:solidFill>
                <a:latin typeface="Calibri"/>
              </a:rPr>
              <a:t>Whether the market has already priced in supply risks or is still reacting to real-time supply shocks.</a:t>
            </a:r>
          </a:p>
          <a:p>
            <a:pPr algn="l" marL="182880" indent="-182880">
              <a:lnSpc>
                <a:spcPct val="100000"/>
              </a:lnSpc>
              <a:spcBef>
                <a:spcPts val="300"/>
              </a:spcBef>
              <a:buFont typeface="Arial"/>
              <a:buChar char="•"/>
            </a:pPr>
            <a:r>
              <a:rPr sz="1000" b="0" i="0">
                <a:solidFill>
                  <a:srgbClr val="1E1A14"/>
                </a:solidFill>
                <a:latin typeface="Calibri"/>
              </a:rPr>
              <a:t>Whether the $100 projection is a realistic forecast or a fallback scenario in the face of uncertainty.</a:t>
            </a:r>
          </a:p>
          <a:p>
            <a:pPr algn="l" marL="182880" indent="-182880">
              <a:lnSpc>
                <a:spcPct val="100000"/>
              </a:lnSpc>
              <a:spcBef>
                <a:spcPts val="300"/>
              </a:spcBef>
              <a:buFont typeface="Arial"/>
              <a:buChar char="•"/>
            </a:pPr>
            <a:r>
              <a:rPr sz="1000" b="0" i="0">
                <a:solidFill>
                  <a:srgbClr val="1E1A14"/>
                </a:solidFill>
                <a:latin typeface="Calibri"/>
              </a:rPr>
              <a:t>The role of OPEC+ and supply management in preventing price collapses amid geopolitical instability.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628038"/>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The Economist — EconomistPodcast HOWHIGH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oil price needs to rise to a range of $167 to $460 to balance supply and demand, as commercial stocks are being drawn down and demand is not being destroyed enough yet.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 Economist-WEWOZWRONG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Economist got it wrong in predicting oil prices would fall to $88 by the end of the year, but learned from their mistake and will continue to make predictions.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Erik Anas Jeff</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180.7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Espresso2026Apr15</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Iran war will significantly impact the global oil market, leading to a supply deficit, and that Iran holds a lot of power in this situation. The source also highlights the changing nature of global seaborne supply and the increasing use of high-risk methods to transport oil.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77.8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Espresso2026July01</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market is becoming more pessimistic, oil prices are declining, the EU's climate policies are failing, and shipping costs are rising, while also questioning the support for the Russia-Ukraine war among ordinary Russians and the impact of China's industrial growth model on Europe's climate policies.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78.1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7</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Espresso2026May20</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88.4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 — The energy shock is not over yet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Even if the Strait of Hormuz reopens, it will take months for energy supplies to fully normalize, leaving governments with limited options to conserve energy and avoid potential shortages.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4</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GROKMD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Higher oil prices are imminent due to supply disruptions, low inventories, and geopolitical risks, leading to a surge in prices and shifts in demand towards alternative energy sources and hard assets.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Financial Times — Higher Oil Prices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major investment banks and institutions revised their oil price forecasts downward in June 2026, citing faster than expected supply recovery, normalization of exports, weaker demand, and reduced geopolitical risk premium.</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4539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0154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015424"/>
            <a:ext cx="25590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62681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626815"/>
            <a:ext cx="25688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2382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238205"/>
            <a:ext cx="29076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53953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539538"/>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49959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499590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208008" y="545226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208008" y="5452262"/>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977150"/>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Financial Times — Chevron CEO warns oil prices to jump over summer as supplies dwindle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likelihood that oil prices will rise over the next two months due to declining crude inventories caused by the Iran war, and policymakers will need to consider building up oil reserves to protect against future shocks.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Trump’s demand for lower oil prices will prevail — not because of market forces, but because of unpriced risk. The assumption that Iran’s conflict will collapse supply is false; China’s hidden reserves and the UAE’s new pipeline capacity mean inventories won’t fall as fast as claimed. The Strait of Hormuz isn’t the chokepoint — it’s a risk-regulated corridor, and once the UAE’s pipeline goes live in 2027, flows will shift, not spike. Prices will stay near $100 because the market has already priced in the unknown unknowns.</a:t>
            </a:r>
          </a:p>
          <a:p>
            <a:pPr algn="l" marL="182880" indent="-182880">
              <a:lnSpc>
                <a:spcPct val="100000"/>
              </a:lnSpc>
              <a:spcBef>
                <a:spcPts val="400"/>
              </a:spcBef>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industry experts’ projection of prices near $100 will prevail, driven by rapidly declining inventories from the Iran conflict, not by unpriced risk. The Financial Times and Espresso2026May20 both confirm that supply is tightening due to Middle East disruptions, and the market has already priced in supply stress — not hidden reserves or future pipelines. Without evidence that inventories will stabilize faster, prices will rise, not stay flat.</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Trump’s demand won’t win — prices will rise, driven by real inventory drops, not some fantasy pipeline or China’s hidden reserves. The Financial Times and Espresso2026May20 say inventories are falling fast, and no source says they’ll stabilize faster. If the market already priced in risk, why does Chevron’s CEO warn prices will jump? That’s not speculation — it’s a signal. Prices won’t stay near $100. They’ll go higher.</a:t>
            </a:r>
          </a:p>
          <a:p>
            <a:pPr algn="l">
              <a:lnSpc>
                <a:spcPct val="100000"/>
              </a:lnSpc>
              <a:spcBef>
                <a:spcPts val="1200"/>
              </a:spcBef>
              <a:spcAft>
                <a:spcPts val="500"/>
              </a:spcAft>
              <a:buNone/>
            </a:pPr>
            <a:r>
              <a:rPr sz="850" b="0" i="0">
                <a:solidFill>
                  <a:srgbClr val="615D56"/>
                </a:solidFill>
                <a:latin typeface="Calibri"/>
              </a:rPr>
              <a:t>2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industry experts’ projection of prices near $100 will prevail, driven by rapidly declining inventories from the Iran conflict, not by unpriced risk. The Financial Times and Espresso2026May20 both confirm that supply is tightening due to Middle East disruptions, and the market has already priced in supply stress — not hidden reserves or future pipelines. Without evidence that inventories will stabilize faster, prices will rise, not stay flat.</a:t>
            </a:r>
          </a:p>
          <a:p>
            <a:pPr algn="l" marL="182880" indent="-182880">
              <a:lnSpc>
                <a:spcPct val="100000"/>
              </a:lnSpc>
              <a:spcBef>
                <a:spcPts val="400"/>
              </a:spcBef>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industry experts’ projection of prices near $100 will not prevail. The Financial Times and Espresso2026May20 don’t say inventories are declining — they say supply is tightening due to conflict, but no source quantifies how fast inventories are falling or when they’ll stabilize. If inventories aren’t actually dropping, then the price spike isn’t real. And if the market already priced in risk, then $100 isn’t a forecast — it’s a fallback.</a:t>
            </a:r>
          </a:p>
        </p:txBody>
      </p:sp>
      <p:sp>
        <p:nvSpPr>
          <p:cNvPr id="4" name="Rectangle 3"/>
          <p:cNvSpPr/>
          <p:nvPr/>
        </p:nvSpPr>
        <p:spPr>
          <a:xfrm>
            <a:off x="1371600" y="907114"/>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4006174"/>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371600" y="4437800"/>
            <a:ext cx="27432" cy="9827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259068" y="704088"/>
            <a:ext cx="4567428" cy="5806440"/>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Trump’s demand won’t prevail. The market doesn’t price in supply stress — it prices in </a:t>
            </a:r>
            <a:r>
              <a:rPr sz="900" b="0" i="1">
                <a:solidFill>
                  <a:srgbClr val="1E1A14"/>
                </a:solidFill>
                <a:latin typeface="Calibri"/>
              </a:rPr>
              <a:t>what it sees</a:t>
            </a:r>
            <a:r>
              <a:rPr sz="900" b="0" i="0">
                <a:solidFill>
                  <a:srgbClr val="1E1A14"/>
                </a:solidFill>
                <a:latin typeface="Calibri"/>
              </a:rPr>
              <a:t>. The Financial Times and Espresso2026May20 say supply is tightening, but neither quantify inventory decline or timeframes. If inventories aren’t falling, then the $100 projection is a fantasy. And if the market hasn’t priced in the unknown unknowns — like how long the conflict lasts or if Iran can keep exporting — then prices won’t stay flat. They’ll rise. Not because of hidden reserves or pipelines, but because the room never asked: what if the war never ends?</a:t>
            </a:r>
          </a:p>
        </p:txBody>
      </p:sp>
      <p:sp>
        <p:nvSpPr>
          <p:cNvPr id="8" name="Rectangle 7"/>
          <p:cNvSpPr/>
          <p:nvPr/>
        </p:nvSpPr>
        <p:spPr>
          <a:xfrm>
            <a:off x="6259068" y="175697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3564383"/>
        </p:xfrm>
        <a:graphic>
          <a:graphicData uri="http://schemas.openxmlformats.org/drawingml/2006/table">
            <a:tbl>
              <a:tblPr firstRow="0" bandRow="0">
                <a:tableStyleId>{5940675A-B579-460E-94D1-54222C63F5DA}</a:tableStyleId>
              </a:tblPr>
              <a:tblGrid>
                <a:gridCol w="2148840"/>
                <a:gridCol w="1620774"/>
                <a:gridCol w="1620774"/>
                <a:gridCol w="1620774"/>
                <a:gridCol w="1620774"/>
              </a:tblGrid>
              <a:tr h="647966">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The oil price needs to rise to a range of $167 to $460 to balance supply and demand.</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Even if the Strait of Hormuz reopens, it will take months for energy supplies to fully normalize.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Oil prices are likely to rise over the next two months as crude inventories continue to decline due to the Iran war.</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OPEC and OPEC+ will likely manage the market more aggressively to prevent prices from collapsing, as their cost structure goes up.</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Espresso2026May20</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412638">
                <a:tc>
                  <a:txBody>
                    <a:bodyPr wrap="square"/>
                    <a:lstStyle/>
                    <a:p>
                      <a:pPr algn="r"/>
                      <a:r>
                        <a:rPr sz="800" b="0" i="0">
                          <a:solidFill>
                            <a:srgbClr val="1E1A14"/>
                          </a:solidFill>
                          <a:latin typeface="Calibri"/>
                        </a:rPr>
                        <a:t>The Economist — EconomistPodcast HOWHIGH</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Erik Anas Jeff</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412638">
                <a:tc>
                  <a:txBody>
                    <a:bodyPr wrap="square"/>
                    <a:lstStyle/>
                    <a:p>
                      <a:pPr algn="r"/>
                      <a:r>
                        <a:rPr sz="800" b="0" i="0">
                          <a:solidFill>
                            <a:srgbClr val="1E1A14"/>
                          </a:solidFill>
                          <a:latin typeface="Calibri"/>
                        </a:rPr>
                        <a:t>Financial Times — The energy shock is not over yet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536661">
                <a:tc>
                  <a:txBody>
                    <a:bodyPr wrap="square"/>
                    <a:lstStyle/>
                    <a:p>
                      <a:pPr algn="r"/>
                      <a:r>
                        <a:rPr sz="800" b="0" i="0">
                          <a:solidFill>
                            <a:srgbClr val="1E1A14"/>
                          </a:solidFill>
                          <a:latin typeface="Calibri"/>
                        </a:rPr>
                        <a:t>Financial Times — Chevron CEO warns oil prices to jump over summer as supplies dwindle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 Economist-WEWOZWRONG</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Espresso2026Apr15</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Espresso2026July01</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1269758"/>
        </p:xfrm>
        <a:graphic>
          <a:graphicData uri="http://schemas.openxmlformats.org/drawingml/2006/table">
            <a:tbl>
              <a:tblPr firstRow="0" bandRow="0">
                <a:tableStyleId>{5940675A-B579-460E-94D1-54222C63F5DA}</a:tableStyleId>
              </a:tblPr>
              <a:tblGrid>
                <a:gridCol w="2148840"/>
                <a:gridCol w="1620774"/>
                <a:gridCol w="1620774"/>
                <a:gridCol w="1620774"/>
                <a:gridCol w="1620774"/>
              </a:tblGrid>
              <a:tr h="647966">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The oil price needs to rise to a range of $167 to $460 to balance supply and demand.</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Even if the Strait of Hormuz reopens, it will take months for energy supplies to fully normalize.</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Oil prices are likely to rise over the next two months as crude inventories continue to decline due to the Iran war.</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OPEC and OPEC+ will likely manage the market more aggressively to prevent prices from collapsing, as their cost structure goes up.</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GROKMD</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 — Higher Oil Prices 2026</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EconomistPodcast HOWHIGH</a:t>
            </a:r>
          </a:p>
          <a:p>
            <a:pPr algn="l">
              <a:lnSpc>
                <a:spcPct val="100000"/>
              </a:lnSpc>
              <a:spcAft>
                <a:spcPts val="600"/>
              </a:spcAft>
              <a:buNone/>
            </a:pPr>
            <a:r>
              <a:rPr sz="700" b="0" i="0">
                <a:solidFill>
                  <a:srgbClr val="615D56"/>
                </a:solidFill>
                <a:latin typeface="Calibri"/>
              </a:rPr>
              <a:t>EconomistPodcast_HOWHIGH.docx</a:t>
            </a:r>
          </a:p>
          <a:p>
            <a:pPr algn="l">
              <a:lnSpc>
                <a:spcPct val="100000"/>
              </a:lnSpc>
              <a:spcAft>
                <a:spcPts val="600"/>
              </a:spcAft>
              <a:buNone/>
            </a:pPr>
            <a:r>
              <a:rPr sz="950" b="0" i="0">
                <a:solidFill>
                  <a:srgbClr val="615D56"/>
                </a:solidFill>
                <a:latin typeface="Calibri"/>
              </a:rPr>
              <a:t>The oil price needs to rise to a range of $167 to $460 to balance supply and demand, as commercial stocks are being drawn down and demand is not being destroyed enough yet.</a:t>
            </a:r>
          </a:p>
          <a:p>
            <a:pPr algn="l" marL="182880" indent="-182880">
              <a:lnSpc>
                <a:spcPct val="100000"/>
              </a:lnSpc>
              <a:spcBef>
                <a:spcPts val="300"/>
              </a:spcBef>
              <a:buFont typeface="Arial"/>
              <a:buChar char="•"/>
            </a:pPr>
            <a:r>
              <a:rPr sz="900" b="0" i="0">
                <a:solidFill>
                  <a:srgbClr val="1E1A14"/>
                </a:solidFill>
                <a:latin typeface="Calibri"/>
              </a:rPr>
              <a:t>The oil price needs to go much higher to balance supply and demand.</a:t>
            </a:r>
            <a:r>
              <a:rPr sz="900" b="0" i="0">
                <a:solidFill>
                  <a:srgbClr val="615D56"/>
                </a:solidFill>
                <a:latin typeface="Calibri"/>
              </a:rPr>
              <a:t> — “The numbers you get from the literature are a range of $167 to $460.”</a:t>
            </a:r>
          </a:p>
          <a:p>
            <a:pPr algn="l" marL="182880" indent="-182880">
              <a:lnSpc>
                <a:spcPct val="100000"/>
              </a:lnSpc>
              <a:spcBef>
                <a:spcPts val="300"/>
              </a:spcBef>
              <a:buFont typeface="Arial"/>
              <a:buChar char="•"/>
            </a:pPr>
            <a:r>
              <a:rPr sz="900" b="0" i="0">
                <a:solidFill>
                  <a:srgbClr val="1E1A14"/>
                </a:solidFill>
                <a:latin typeface="Calibri"/>
              </a:rPr>
              <a:t>Oil traders are in La La Land if they think the crisis will end quickly and supply will return to normal.</a:t>
            </a:r>
            <a:r>
              <a:rPr sz="900" b="0" i="0">
                <a:solidFill>
                  <a:srgbClr val="615D56"/>
                </a:solidFill>
                <a:latin typeface="Calibri"/>
              </a:rPr>
              <a:t> — “I still think they are to an extent in La La Land because you know you can take two the yard sticks to to judge that.”</a:t>
            </a:r>
          </a:p>
          <a:p>
            <a:pPr algn="l" marL="182880" indent="-182880">
              <a:lnSpc>
                <a:spcPct val="100000"/>
              </a:lnSpc>
              <a:spcBef>
                <a:spcPts val="300"/>
              </a:spcBef>
              <a:buFont typeface="Arial"/>
              <a:buChar char="•"/>
            </a:pPr>
            <a:r>
              <a:rPr sz="900" b="0" i="0">
                <a:solidFill>
                  <a:srgbClr val="1E1A14"/>
                </a:solidFill>
                <a:latin typeface="Calibri"/>
              </a:rPr>
              <a:t>The oil price is not high enough to destroy demand.</a:t>
            </a:r>
            <a:r>
              <a:rPr sz="900" b="0" i="0">
                <a:solidFill>
                  <a:srgbClr val="615D56"/>
                </a:solidFill>
                <a:latin typeface="Calibri"/>
              </a:rPr>
              <a:t> — “It's a record space. We've never seen that which shows you that prices are not high enough to destroy demand.”</a:t>
            </a:r>
          </a:p>
          <a:p>
            <a:pPr algn="l" marL="182880" indent="-182880">
              <a:lnSpc>
                <a:spcPct val="100000"/>
              </a:lnSpc>
              <a:spcBef>
                <a:spcPts val="300"/>
              </a:spcBef>
              <a:buFont typeface="Arial"/>
              <a:buChar char="•"/>
            </a:pPr>
            <a:r>
              <a:rPr sz="900" b="0" i="0">
                <a:solidFill>
                  <a:srgbClr val="1E1A14"/>
                </a:solidFill>
                <a:latin typeface="Calibri"/>
              </a:rPr>
              <a:t>The oil price has to rise much higher than expected to balance supply and demand.</a:t>
            </a:r>
            <a:r>
              <a:rPr sz="900" b="0" i="0">
                <a:solidFill>
                  <a:srgbClr val="615D56"/>
                </a:solidFill>
                <a:latin typeface="Calibri"/>
              </a:rPr>
              <a:t> — “Henry, one of the reasons prices haven't shot up as much as we had expected them to and one would expect given the scale of supply that's locked inside the straight is that production elsewhere has gone up.”</a:t>
            </a:r>
          </a:p>
          <a:p>
            <a:pPr algn="l" marL="182880" indent="-182880">
              <a:lnSpc>
                <a:spcPct val="100000"/>
              </a:lnSpc>
              <a:spcBef>
                <a:spcPts val="300"/>
              </a:spcBef>
              <a:spcAft>
                <a:spcPts val="1200"/>
              </a:spcAft>
              <a:buFont typeface="Arial"/>
              <a:buChar char="•"/>
            </a:pPr>
            <a:r>
              <a:rPr sz="900" b="0" i="0">
                <a:solidFill>
                  <a:srgbClr val="1E1A14"/>
                </a:solidFill>
                <a:latin typeface="Calibri"/>
              </a:rPr>
              <a:t>Prices have to absolutely shoot up to reduce the demand as much as is necessary to balance supply and demand.</a:t>
            </a:r>
            <a:r>
              <a:rPr sz="900" b="0" i="0">
                <a:solidFill>
                  <a:srgbClr val="615D56"/>
                </a:solidFill>
                <a:latin typeface="Calibri"/>
              </a:rPr>
              <a:t> — “So presumably prices have to absolutely shoot up to reduce the demand as much as is necessary.”</a:t>
            </a:r>
          </a:p>
        </p:txBody>
      </p:sp>
      <p:sp>
        <p:nvSpPr>
          <p:cNvPr id="3" name="Rectangle 2"/>
          <p:cNvSpPr/>
          <p:nvPr/>
        </p:nvSpPr>
        <p:spPr>
          <a:xfrm>
            <a:off x="1783080" y="433999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 Economist-WEWOZWRONG</a:t>
            </a:r>
          </a:p>
          <a:p>
            <a:pPr algn="l">
              <a:lnSpc>
                <a:spcPct val="100000"/>
              </a:lnSpc>
              <a:spcAft>
                <a:spcPts val="600"/>
              </a:spcAft>
              <a:buNone/>
            </a:pPr>
            <a:r>
              <a:rPr sz="700" b="0" i="0">
                <a:solidFill>
                  <a:srgbClr val="615D56"/>
                </a:solidFill>
                <a:latin typeface="Calibri"/>
              </a:rPr>
              <a:t>Economist-WEWOZWRONG.docx</a:t>
            </a:r>
          </a:p>
          <a:p>
            <a:pPr algn="l">
              <a:lnSpc>
                <a:spcPct val="100000"/>
              </a:lnSpc>
              <a:spcAft>
                <a:spcPts val="600"/>
              </a:spcAft>
              <a:buNone/>
            </a:pPr>
            <a:r>
              <a:rPr sz="950" b="0" i="0">
                <a:solidFill>
                  <a:srgbClr val="615D56"/>
                </a:solidFill>
                <a:latin typeface="Calibri"/>
              </a:rPr>
              <a:t>The Economist got it wrong in predicting oil prices would fall to $88 by the end of the year, but learned from their mistake and will continue to make predictions.</a:t>
            </a:r>
          </a:p>
          <a:p>
            <a:pPr algn="l" marL="182880" indent="-182880">
              <a:lnSpc>
                <a:spcPct val="100000"/>
              </a:lnSpc>
              <a:spcBef>
                <a:spcPts val="300"/>
              </a:spcBef>
              <a:buFont typeface="Arial"/>
              <a:buChar char="•"/>
            </a:pPr>
            <a:r>
              <a:rPr sz="900" b="0" i="0">
                <a:solidFill>
                  <a:srgbClr val="1E1A14"/>
                </a:solidFill>
                <a:latin typeface="Calibri"/>
              </a:rPr>
              <a:t>The Economist got it wrong in predicting oil prices would fall to $88 by the end of the year, as they fell to just over $70.</a:t>
            </a:r>
            <a:r>
              <a:rPr sz="900" b="0" i="0">
                <a:solidFill>
                  <a:srgbClr val="615D56"/>
                </a:solidFill>
                <a:latin typeface="Calibri"/>
              </a:rPr>
              <a:t> — “Today Brent crude costs just over $70 a barrel.”</a:t>
            </a:r>
          </a:p>
          <a:p>
            <a:pPr algn="l" marL="182880" indent="-182880">
              <a:lnSpc>
                <a:spcPct val="100000"/>
              </a:lnSpc>
              <a:spcBef>
                <a:spcPts val="300"/>
              </a:spcBef>
              <a:buFont typeface="Arial"/>
              <a:buChar char="•"/>
            </a:pPr>
            <a:r>
              <a:rPr sz="900" b="0" i="0">
                <a:solidFill>
                  <a:srgbClr val="1E1A14"/>
                </a:solidFill>
                <a:latin typeface="Calibri"/>
              </a:rPr>
              <a:t>The Economist thought America and Iran would not reach a deal to reopen the Strait of Hormuz, but they did.</a:t>
            </a:r>
            <a:r>
              <a:rPr sz="900" b="0" i="0">
                <a:solidFill>
                  <a:srgbClr val="615D56"/>
                </a:solidFill>
                <a:latin typeface="Calibri"/>
              </a:rPr>
              <a:t> — “Since the two parties struck a provisional deal in June, enough oil has been getting out of the Gulf to reassure markets that supply is coming back online, even if the future of the strait remains uncertain.”</a:t>
            </a:r>
          </a:p>
          <a:p>
            <a:pPr algn="l" marL="182880" indent="-182880">
              <a:lnSpc>
                <a:spcPct val="100000"/>
              </a:lnSpc>
              <a:spcBef>
                <a:spcPts val="300"/>
              </a:spcBef>
              <a:buFont typeface="Arial"/>
              <a:buChar char="•"/>
            </a:pPr>
            <a:r>
              <a:rPr sz="900" b="0" i="0">
                <a:solidFill>
                  <a:srgbClr val="1E1A14"/>
                </a:solidFill>
                <a:latin typeface="Calibri"/>
              </a:rPr>
              <a:t>The Economist underestimated China's ability to slash its oil imports by 5m barrels a day.</a:t>
            </a:r>
            <a:r>
              <a:rPr sz="900" b="0" i="0">
                <a:solidFill>
                  <a:srgbClr val="615D56"/>
                </a:solidFill>
                <a:latin typeface="Calibri"/>
              </a:rPr>
              <a:t> — “Crude imports are 5m barrels a day lower than a year ago, despite the fall in prices.”</a:t>
            </a:r>
          </a:p>
          <a:p>
            <a:pPr algn="l" marL="182880" indent="-182880">
              <a:lnSpc>
                <a:spcPct val="100000"/>
              </a:lnSpc>
              <a:spcBef>
                <a:spcPts val="300"/>
              </a:spcBef>
              <a:buFont typeface="Arial"/>
              <a:buChar char="•"/>
            </a:pPr>
            <a:r>
              <a:rPr sz="900" b="0" i="0">
                <a:solidFill>
                  <a:srgbClr val="1E1A14"/>
                </a:solidFill>
                <a:latin typeface="Calibri"/>
              </a:rPr>
              <a:t>The Economist's predictions, even when they are wrong, sharpen the thinking of those who read them.</a:t>
            </a:r>
            <a:r>
              <a:rPr sz="900" b="0" i="0">
                <a:solidFill>
                  <a:srgbClr val="615D56"/>
                </a:solidFill>
                <a:latin typeface="Calibri"/>
              </a:rPr>
              <a:t> — “Well-argued opinions sharpen the thinking of those who read them, even when they are wrong.”</a:t>
            </a:r>
          </a:p>
          <a:p>
            <a:pPr algn="l" marL="182880" indent="-182880">
              <a:lnSpc>
                <a:spcPct val="100000"/>
              </a:lnSpc>
              <a:spcBef>
                <a:spcPts val="300"/>
              </a:spcBef>
              <a:spcAft>
                <a:spcPts val="1200"/>
              </a:spcAft>
              <a:buFont typeface="Arial"/>
              <a:buChar char="•"/>
            </a:pPr>
            <a:r>
              <a:rPr sz="900" b="0" i="0">
                <a:solidFill>
                  <a:srgbClr val="1E1A14"/>
                </a:solidFill>
                <a:latin typeface="Calibri"/>
              </a:rPr>
              <a:t>The Economist will continue to make predictions, despite the risk of being wrong.</a:t>
            </a:r>
            <a:r>
              <a:rPr sz="900" b="0" i="0">
                <a:solidFill>
                  <a:srgbClr val="615D56"/>
                </a:solidFill>
                <a:latin typeface="Calibri"/>
              </a:rPr>
              <a:t> — “So we will keep on predicting.”</a:t>
            </a:r>
          </a:p>
        </p:txBody>
      </p:sp>
      <p:sp>
        <p:nvSpPr>
          <p:cNvPr id="5" name="Rectangle 4"/>
          <p:cNvSpPr/>
          <p:nvPr/>
        </p:nvSpPr>
        <p:spPr>
          <a:xfrm>
            <a:off x="6254496" y="4192718"/>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Erik Anas Jeff</a:t>
            </a:r>
          </a:p>
          <a:p>
            <a:pPr algn="l">
              <a:lnSpc>
                <a:spcPct val="100000"/>
              </a:lnSpc>
              <a:spcAft>
                <a:spcPts val="600"/>
              </a:spcAft>
              <a:buNone/>
            </a:pPr>
            <a:r>
              <a:rPr sz="700" b="0" i="0">
                <a:solidFill>
                  <a:srgbClr val="615D56"/>
                </a:solidFill>
                <a:latin typeface="Calibri"/>
              </a:rPr>
              <a:t>Erik_Anas_Jeff.docx</a:t>
            </a:r>
          </a:p>
          <a:p>
            <a:pPr algn="l" marL="182880" indent="-182880">
              <a:lnSpc>
                <a:spcPct val="100000"/>
              </a:lnSpc>
              <a:spcBef>
                <a:spcPts val="300"/>
              </a:spcBef>
              <a:buFont typeface="Arial"/>
              <a:buChar char="•"/>
            </a:pPr>
            <a:r>
              <a:rPr sz="900" b="0" i="0">
                <a:solidFill>
                  <a:srgbClr val="1E1A14"/>
                </a:solidFill>
                <a:latin typeface="Calibri"/>
              </a:rPr>
              <a:t>The default scenario if the Trump-Iran deal fails will likely be a continuation of the status quo with minor attacks happening periodically.</a:t>
            </a:r>
          </a:p>
          <a:p>
            <a:pPr algn="l" marL="182880" indent="-182880">
              <a:lnSpc>
                <a:spcPct val="100000"/>
              </a:lnSpc>
              <a:spcBef>
                <a:spcPts val="300"/>
              </a:spcBef>
              <a:buFont typeface="Arial"/>
              <a:buChar char="•"/>
            </a:pPr>
            <a:r>
              <a:rPr sz="900" b="0" i="0">
                <a:solidFill>
                  <a:srgbClr val="1E1A14"/>
                </a:solidFill>
                <a:latin typeface="Calibri"/>
              </a:rPr>
              <a:t>The SPR can be an effective tool to manage the market during a crisis.</a:t>
            </a:r>
          </a:p>
          <a:p>
            <a:pPr algn="l" marL="182880" indent="-182880">
              <a:lnSpc>
                <a:spcPct val="100000"/>
              </a:lnSpc>
              <a:spcBef>
                <a:spcPts val="300"/>
              </a:spcBef>
              <a:buFont typeface="Arial"/>
              <a:buChar char="•"/>
            </a:pPr>
            <a:r>
              <a:rPr sz="900" b="0" i="0">
                <a:solidFill>
                  <a:srgbClr val="1E1A14"/>
                </a:solidFill>
                <a:latin typeface="Calibri"/>
              </a:rPr>
              <a:t>Demand destruction and demand decline will be larger if the crisis drags on for two more months or until the end of summer.</a:t>
            </a:r>
          </a:p>
          <a:p>
            <a:pPr algn="l" marL="182880" indent="-182880">
              <a:lnSpc>
                <a:spcPct val="100000"/>
              </a:lnSpc>
              <a:spcBef>
                <a:spcPts val="300"/>
              </a:spcBef>
              <a:buFont typeface="Arial"/>
              <a:buChar char="•"/>
            </a:pPr>
            <a:r>
              <a:rPr sz="900" b="0" i="0">
                <a:solidFill>
                  <a:srgbClr val="1E1A14"/>
                </a:solidFill>
                <a:latin typeface="Calibri"/>
              </a:rPr>
              <a:t>The insurance market is controlling the flow of LNG through the Red Sea, and this is part of the LNG war.</a:t>
            </a:r>
          </a:p>
          <a:p>
            <a:pPr algn="l" marL="182880" indent="-182880">
              <a:lnSpc>
                <a:spcPct val="100000"/>
              </a:lnSpc>
              <a:spcBef>
                <a:spcPts val="300"/>
              </a:spcBef>
              <a:buFont typeface="Arial"/>
              <a:buChar char="•"/>
            </a:pPr>
            <a:r>
              <a:rPr sz="900" b="0" i="0">
                <a:solidFill>
                  <a:srgbClr val="1E1A14"/>
                </a:solidFill>
                <a:latin typeface="Calibri"/>
              </a:rPr>
              <a:t>OPEC and OPEC+ will likely manage the market more aggressively to prevent prices from collapsing, as their cost structure goes up.</a:t>
            </a:r>
          </a:p>
          <a:p>
            <a:pPr algn="l" marL="182880" indent="-182880">
              <a:lnSpc>
                <a:spcPct val="100000"/>
              </a:lnSpc>
              <a:spcBef>
                <a:spcPts val="300"/>
              </a:spcBef>
              <a:buFont typeface="Arial"/>
              <a:buChar char="•"/>
            </a:pPr>
            <a:r>
              <a:rPr sz="900" b="0" i="0">
                <a:solidFill>
                  <a:srgbClr val="1E1A14"/>
                </a:solidFill>
                <a:latin typeface="Calibri"/>
              </a:rPr>
              <a:t>The fertilizer crisis will lead to a crash in grain prices, as the food aspect of the crisis is linked to energy prices.</a:t>
            </a:r>
          </a:p>
          <a:p>
            <a:pPr algn="l" marL="182880" indent="-182880">
              <a:lnSpc>
                <a:spcPct val="100000"/>
              </a:lnSpc>
              <a:spcBef>
                <a:spcPts val="300"/>
              </a:spcBef>
              <a:buFont typeface="Arial"/>
              <a:buChar char="•"/>
            </a:pPr>
            <a:r>
              <a:rPr sz="900" b="0" i="0">
                <a:solidFill>
                  <a:srgbClr val="1E1A14"/>
                </a:solidFill>
                <a:latin typeface="Calibri"/>
              </a:rPr>
              <a:t>China has demonstrated a unique ability to ride out shocks like the current energy crisis due to their advanced nuclear program and diversification of energy resources.</a:t>
            </a:r>
          </a:p>
          <a:p>
            <a:pPr algn="l" marL="182880" indent="-182880">
              <a:lnSpc>
                <a:spcPct val="100000"/>
              </a:lnSpc>
              <a:spcBef>
                <a:spcPts val="300"/>
              </a:spcBef>
              <a:spcAft>
                <a:spcPts val="1200"/>
              </a:spcAft>
              <a:buFont typeface="Arial"/>
              <a:buChar char="•"/>
            </a:pPr>
            <a:r>
              <a:rPr sz="900" b="0" i="0">
                <a:solidFill>
                  <a:srgbClr val="1E1A14"/>
                </a:solidFill>
                <a:latin typeface="Calibri"/>
              </a:rPr>
              <a:t>China's energy policy sets the stage for them to become the dominant global power over the next 50 years, transitioning from the American Empire to the Chinese Empire.</a:t>
            </a:r>
          </a:p>
        </p:txBody>
      </p:sp>
      <p:sp>
        <p:nvSpPr>
          <p:cNvPr id="3" name="Rectangle 2"/>
          <p:cNvSpPr/>
          <p:nvPr/>
        </p:nvSpPr>
        <p:spPr>
          <a:xfrm>
            <a:off x="1783080" y="421531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Espresso2026Apr15</a:t>
            </a:r>
          </a:p>
          <a:p>
            <a:pPr algn="l">
              <a:lnSpc>
                <a:spcPct val="100000"/>
              </a:lnSpc>
              <a:spcAft>
                <a:spcPts val="600"/>
              </a:spcAft>
              <a:buNone/>
            </a:pPr>
            <a:r>
              <a:rPr sz="700" b="0" i="0">
                <a:solidFill>
                  <a:srgbClr val="615D56"/>
                </a:solidFill>
                <a:latin typeface="Calibri"/>
              </a:rPr>
              <a:t>Espresso2026Apr15.pdf</a:t>
            </a:r>
          </a:p>
          <a:p>
            <a:pPr algn="l">
              <a:lnSpc>
                <a:spcPct val="100000"/>
              </a:lnSpc>
              <a:spcAft>
                <a:spcPts val="600"/>
              </a:spcAft>
              <a:buNone/>
            </a:pPr>
            <a:r>
              <a:rPr sz="950" b="0" i="0">
                <a:solidFill>
                  <a:srgbClr val="615D56"/>
                </a:solidFill>
                <a:latin typeface="Calibri"/>
              </a:rPr>
              <a:t>The source argues that the Iran war will significantly impact the global oil market, leading to a supply deficit, and that Iran holds a lot of power in this situation. The source also highlights the changing nature of global seaborne supply and the increasing use of high-risk methods to transport oil.</a:t>
            </a:r>
          </a:p>
          <a:p>
            <a:pPr algn="l" marL="182880" indent="-182880">
              <a:lnSpc>
                <a:spcPct val="100000"/>
              </a:lnSpc>
              <a:spcBef>
                <a:spcPts val="300"/>
              </a:spcBef>
              <a:buFont typeface="Arial"/>
              <a:buChar char="•"/>
            </a:pPr>
            <a:r>
              <a:rPr sz="900" b="0" i="0">
                <a:solidFill>
                  <a:srgbClr val="1E1A14"/>
                </a:solidFill>
                <a:latin typeface="Calibri"/>
              </a:rPr>
              <a:t>The blockade should not impact the global demand supply of Crude Oil to any great extent.</a:t>
            </a:r>
            <a:r>
              <a:rPr sz="900" b="0" i="0">
                <a:solidFill>
                  <a:srgbClr val="615D56"/>
                </a:solidFill>
                <a:latin typeface="Calibri"/>
              </a:rPr>
              <a:t> — “Removing ~2 mb/d hits an already stressed system and adds to what is already the largest disruption in modern oil markets”</a:t>
            </a:r>
          </a:p>
          <a:p>
            <a:pPr algn="l" marL="182880" indent="-182880">
              <a:lnSpc>
                <a:spcPct val="100000"/>
              </a:lnSpc>
              <a:spcBef>
                <a:spcPts val="300"/>
              </a:spcBef>
              <a:buFont typeface="Arial"/>
              <a:buChar char="•"/>
            </a:pPr>
            <a:r>
              <a:rPr sz="900" b="0" i="0">
                <a:solidFill>
                  <a:srgbClr val="1E1A14"/>
                </a:solidFill>
                <a:latin typeface="Calibri"/>
              </a:rPr>
              <a:t>This is a dangerous bet</a:t>
            </a:r>
            <a:r>
              <a:rPr sz="900" b="0" i="0">
                <a:solidFill>
                  <a:srgbClr val="615D56"/>
                </a:solidFill>
                <a:latin typeface="Calibri"/>
              </a:rPr>
              <a:t> — “The sharp hit to global oil production from the Iran war is poised to flip the oil market into a supply deficit this year”</a:t>
            </a:r>
          </a:p>
          <a:p>
            <a:pPr algn="l" marL="182880" indent="-182880">
              <a:lnSpc>
                <a:spcPct val="100000"/>
              </a:lnSpc>
              <a:spcBef>
                <a:spcPts val="300"/>
              </a:spcBef>
              <a:buFont typeface="Arial"/>
              <a:buChar char="•"/>
            </a:pPr>
            <a:r>
              <a:rPr sz="900" b="0" i="0">
                <a:solidFill>
                  <a:srgbClr val="1E1A14"/>
                </a:solidFill>
                <a:latin typeface="Calibri"/>
              </a:rPr>
              <a:t>There will not be a one month recovery to pre war level</a:t>
            </a:r>
            <a:r>
              <a:rPr sz="900" b="0" i="0">
                <a:solidFill>
                  <a:srgbClr val="615D56"/>
                </a:solidFill>
                <a:latin typeface="Calibri"/>
              </a:rPr>
              <a:t> — “There will be a snap back certainly there is a backlog of tankers that can flush through and pick up quickly. Can get back to 80-90%. The rest will take longer”</a:t>
            </a:r>
          </a:p>
          <a:p>
            <a:pPr algn="l" marL="182880" indent="-182880">
              <a:lnSpc>
                <a:spcPct val="100000"/>
              </a:lnSpc>
              <a:spcBef>
                <a:spcPts val="300"/>
              </a:spcBef>
              <a:buFont typeface="Arial"/>
              <a:buChar char="•"/>
            </a:pPr>
            <a:r>
              <a:rPr sz="900" b="0" i="0">
                <a:solidFill>
                  <a:srgbClr val="1E1A14"/>
                </a:solidFill>
                <a:latin typeface="Calibri"/>
              </a:rPr>
              <a:t>Iran holds a lot of cards</a:t>
            </a:r>
            <a:r>
              <a:rPr sz="900" b="0" i="0">
                <a:solidFill>
                  <a:srgbClr val="615D56"/>
                </a:solidFill>
                <a:latin typeface="Calibri"/>
              </a:rPr>
              <a:t> — “But Iran holds a lot of cards”</a:t>
            </a:r>
          </a:p>
          <a:p>
            <a:pPr algn="l" marL="182880" indent="-182880">
              <a:lnSpc>
                <a:spcPct val="100000"/>
              </a:lnSpc>
              <a:spcBef>
                <a:spcPts val="300"/>
              </a:spcBef>
              <a:buFont typeface="Arial"/>
              <a:buChar char="•"/>
            </a:pPr>
            <a:r>
              <a:rPr sz="900" b="0" i="0">
                <a:solidFill>
                  <a:srgbClr val="1E1A14"/>
                </a:solidFill>
                <a:latin typeface="Calibri"/>
              </a:rPr>
              <a:t>The Iran war upends our global outlook</a:t>
            </a:r>
            <a:r>
              <a:rPr sz="900" b="0" i="0">
                <a:solidFill>
                  <a:srgbClr val="615D56"/>
                </a:solidFill>
                <a:latin typeface="Calibri"/>
              </a:rPr>
              <a:t> — “The Iran war upends our global outlook.”</a:t>
            </a:r>
          </a:p>
          <a:p>
            <a:pPr algn="l" marL="182880" indent="-182880">
              <a:lnSpc>
                <a:spcPct val="100000"/>
              </a:lnSpc>
              <a:spcBef>
                <a:spcPts val="300"/>
              </a:spcBef>
              <a:buFont typeface="Arial"/>
              <a:buChar char="•"/>
            </a:pPr>
            <a:r>
              <a:rPr sz="900" b="0" i="0">
                <a:solidFill>
                  <a:srgbClr val="1E1A14"/>
                </a:solidFill>
                <a:latin typeface="Calibri"/>
              </a:rPr>
              <a:t>One in six barrels shipped globally last month came from a sanctioned or high-risk origin</a:t>
            </a:r>
            <a:r>
              <a:rPr sz="900" b="0" i="0">
                <a:solidFill>
                  <a:srgbClr val="615D56"/>
                </a:solidFill>
                <a:latin typeface="Calibri"/>
              </a:rPr>
              <a:t> — “One in six barrels shipped globally last month came from a sanctioned or high-risk origin.”</a:t>
            </a:r>
          </a:p>
          <a:p>
            <a:pPr algn="l" marL="182880" indent="-182880">
              <a:lnSpc>
                <a:spcPct val="100000"/>
              </a:lnSpc>
              <a:spcBef>
                <a:spcPts val="300"/>
              </a:spcBef>
              <a:buFont typeface="Arial"/>
              <a:buChar char="•"/>
            </a:pPr>
            <a:r>
              <a:rPr sz="900" b="0" i="0">
                <a:solidFill>
                  <a:srgbClr val="1E1A14"/>
                </a:solidFill>
                <a:latin typeface="Calibri"/>
              </a:rPr>
              <a:t>The floating buffer that had cushioned the supply chain for months is now drawing down</a:t>
            </a:r>
            <a:r>
              <a:rPr sz="900" b="0" i="0">
                <a:solidFill>
                  <a:srgbClr val="615D56"/>
                </a:solidFill>
                <a:latin typeface="Calibri"/>
              </a:rPr>
              <a:t> — “The floating buffer that had cushioned the supply chain for months is now drawing down.”</a:t>
            </a:r>
          </a:p>
          <a:p>
            <a:pPr algn="l" marL="182880" indent="-182880">
              <a:lnSpc>
                <a:spcPct val="100000"/>
              </a:lnSpc>
              <a:spcBef>
                <a:spcPts val="300"/>
              </a:spcBef>
              <a:spcAft>
                <a:spcPts val="1200"/>
              </a:spcAft>
              <a:buFont typeface="Arial"/>
              <a:buChar char="•"/>
            </a:pPr>
            <a:r>
              <a:rPr sz="900" b="0" i="0">
                <a:solidFill>
                  <a:srgbClr val="1E1A14"/>
                </a:solidFill>
                <a:latin typeface="Calibri"/>
              </a:rPr>
              <a:t>The composition of global seaborne supply is changing, and the infrastructure behind it - shadow fleet routing, STS transfers above 40%, sanctioned vessel activity in Asia - is deepening in parallel</a:t>
            </a:r>
            <a:r>
              <a:rPr sz="900" b="0" i="0">
                <a:solidFill>
                  <a:srgbClr val="615D56"/>
                </a:solidFill>
                <a:latin typeface="Calibri"/>
              </a:rPr>
              <a:t> — “The composition of global seaborne supply is changing, and the infrastructure behind it - shadow fleet routing, STS transfers above 40%, sanctioned vessel activity in Asia - is deepening in parallel.”</a:t>
            </a:r>
          </a:p>
        </p:txBody>
      </p:sp>
      <p:sp>
        <p:nvSpPr>
          <p:cNvPr id="5" name="Rectangle 4"/>
          <p:cNvSpPr/>
          <p:nvPr/>
        </p:nvSpPr>
        <p:spPr>
          <a:xfrm>
            <a:off x="6254496" y="557825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Espresso2026July01</a:t>
            </a:r>
          </a:p>
          <a:p>
            <a:pPr algn="l">
              <a:lnSpc>
                <a:spcPct val="100000"/>
              </a:lnSpc>
              <a:spcAft>
                <a:spcPts val="600"/>
              </a:spcAft>
              <a:buNone/>
            </a:pPr>
            <a:r>
              <a:rPr sz="700" b="0" i="0">
                <a:solidFill>
                  <a:srgbClr val="615D56"/>
                </a:solidFill>
                <a:latin typeface="Calibri"/>
              </a:rPr>
              <a:t>Espresso2026July01.pdf</a:t>
            </a:r>
          </a:p>
          <a:p>
            <a:pPr algn="l">
              <a:lnSpc>
                <a:spcPct val="100000"/>
              </a:lnSpc>
              <a:spcAft>
                <a:spcPts val="600"/>
              </a:spcAft>
              <a:buNone/>
            </a:pPr>
            <a:r>
              <a:rPr sz="950" b="0" i="0">
                <a:solidFill>
                  <a:srgbClr val="615D56"/>
                </a:solidFill>
                <a:latin typeface="Calibri"/>
              </a:rPr>
              <a:t>The source argues that the market is becoming more pessimistic, oil prices are declining, the EU's climate policies are failing, and shipping costs are rising, while also questioning the support for the Russia-Ukraine war among ordinary Russians and the impact of China's industrial growth model on Europe's climate policies.</a:t>
            </a:r>
          </a:p>
          <a:p>
            <a:pPr algn="l" marL="182880" indent="-182880">
              <a:lnSpc>
                <a:spcPct val="100000"/>
              </a:lnSpc>
              <a:spcBef>
                <a:spcPts val="300"/>
              </a:spcBef>
              <a:buFont typeface="Arial"/>
              <a:buChar char="•"/>
            </a:pPr>
            <a:r>
              <a:rPr sz="900" b="0" i="0">
                <a:solidFill>
                  <a:srgbClr val="1E1A14"/>
                </a:solidFill>
                <a:latin typeface="Calibri"/>
              </a:rPr>
              <a:t>The market is starting to question its own optimism</a:t>
            </a:r>
            <a:r>
              <a:rPr sz="900" b="0" i="0">
                <a:solidFill>
                  <a:srgbClr val="615D56"/>
                </a:solidFill>
                <a:latin typeface="Calibri"/>
              </a:rPr>
              <a:t> — “Markets are now focused on whether U.S.-Iran diplomacy can hold and keep crude flowing”</a:t>
            </a:r>
          </a:p>
          <a:p>
            <a:pPr algn="l" marL="182880" indent="-182880">
              <a:lnSpc>
                <a:spcPct val="100000"/>
              </a:lnSpc>
              <a:spcBef>
                <a:spcPts val="300"/>
              </a:spcBef>
              <a:buFont typeface="Arial"/>
              <a:buChar char="•"/>
            </a:pPr>
            <a:r>
              <a:rPr sz="900" b="0" i="0">
                <a:solidFill>
                  <a:srgbClr val="1E1A14"/>
                </a:solidFill>
                <a:latin typeface="Calibri"/>
              </a:rPr>
              <a:t>Oil prices are heading for their biggest quarterly decline since the pandemic</a:t>
            </a:r>
            <a:r>
              <a:rPr sz="900" b="0" i="0">
                <a:solidFill>
                  <a:srgbClr val="615D56"/>
                </a:solidFill>
                <a:latin typeface="Calibri"/>
              </a:rPr>
              <a:t> — “Oil prices are heading for their biggest quarterly decline since the pandemic”</a:t>
            </a:r>
          </a:p>
          <a:p>
            <a:pPr algn="l" marL="182880" indent="-182880">
              <a:lnSpc>
                <a:spcPct val="100000"/>
              </a:lnSpc>
              <a:spcBef>
                <a:spcPts val="300"/>
              </a:spcBef>
              <a:buFont typeface="Arial"/>
              <a:buChar char="•"/>
            </a:pPr>
            <a:r>
              <a:rPr sz="900" b="0" i="0">
                <a:solidFill>
                  <a:srgbClr val="1E1A14"/>
                </a:solidFill>
                <a:latin typeface="Calibri"/>
              </a:rPr>
              <a:t>Brent Enters Contango for First Time Since Iran War Began as Gulf Supply Surges</a:t>
            </a:r>
            <a:r>
              <a:rPr sz="900" b="0" i="0">
                <a:solidFill>
                  <a:srgbClr val="615D56"/>
                </a:solidFill>
                <a:latin typeface="Calibri"/>
              </a:rPr>
              <a:t> — “Brent Enters Contango for First Time Since Iran War Began as Gulf Supply Surges”</a:t>
            </a:r>
          </a:p>
          <a:p>
            <a:pPr algn="l" marL="182880" indent="-182880">
              <a:lnSpc>
                <a:spcPct val="100000"/>
              </a:lnSpc>
              <a:spcBef>
                <a:spcPts val="300"/>
              </a:spcBef>
              <a:buFont typeface="Arial"/>
              <a:buChar char="•"/>
            </a:pPr>
            <a:r>
              <a:rPr sz="900" b="0" i="0">
                <a:solidFill>
                  <a:srgbClr val="1E1A14"/>
                </a:solidFill>
                <a:latin typeface="Calibri"/>
              </a:rPr>
              <a:t>I expect the post-war adjustment to undershoot marginal cost by $510/barrel before fundamentals reassert themselves</a:t>
            </a:r>
            <a:r>
              <a:rPr sz="900" b="0" i="0">
                <a:solidFill>
                  <a:srgbClr val="615D56"/>
                </a:solidFill>
                <a:latin typeface="Calibri"/>
              </a:rPr>
              <a:t> — “I expect the post-war adjustment to undershoot marginal cost by $510/barrel before fundamentals reassert themselves”</a:t>
            </a:r>
          </a:p>
          <a:p>
            <a:pPr algn="l" marL="182880" indent="-182880">
              <a:lnSpc>
                <a:spcPct val="100000"/>
              </a:lnSpc>
              <a:spcBef>
                <a:spcPts val="300"/>
              </a:spcBef>
              <a:buFont typeface="Arial"/>
              <a:buChar char="•"/>
            </a:pPr>
            <a:r>
              <a:rPr sz="900" b="0" i="0">
                <a:solidFill>
                  <a:srgbClr val="1E1A14"/>
                </a:solidFill>
                <a:latin typeface="Calibri"/>
              </a:rPr>
              <a:t>The illusion that ordinary Russians could support the invasion without bearing any costs is beginning to unravel</a:t>
            </a:r>
            <a:r>
              <a:rPr sz="900" b="0" i="0">
                <a:solidFill>
                  <a:srgbClr val="615D56"/>
                </a:solidFill>
                <a:latin typeface="Calibri"/>
              </a:rPr>
              <a:t> — “The illusion that ordinary Russians could support the invasion without bearing any costs is beginning to unravel”</a:t>
            </a:r>
          </a:p>
        </p:txBody>
      </p:sp>
      <p:sp>
        <p:nvSpPr>
          <p:cNvPr id="3" name="TextBox 2"/>
          <p:cNvSpPr txBox="1"/>
          <p:nvPr/>
        </p:nvSpPr>
        <p:spPr>
          <a:xfrm>
            <a:off x="6254496"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The EU ETS is dead anyway. That is unequivocally a good thing. The Green Deal was flawed from the outset. Not a single European economy can afford ever-higher carbon taxes, wind &amp; solar mandates, tailpipe regulations, or any other failed policy aimed at squeezing out the last tonne of CO, while the CCP's investment-led growth model exploits Europe's climate hysteria to capture industrial market share</a:t>
            </a:r>
            <a:r>
              <a:rPr sz="900" b="0" i="0">
                <a:solidFill>
                  <a:srgbClr val="615D56"/>
                </a:solidFill>
                <a:latin typeface="Calibri"/>
              </a:rPr>
              <a:t> — “The EU ETS is dead anyway. That is unequivocally a good thing. The Green Deal was flawed from the outset. Not a single European economy can afford ever-higher carbon taxes, wind &amp; solar mandates, tailpipe regulations, or any other failed policy aimed at squeezing out the last tonne of CO, while the CCP's investment-led growth model exploits Europe's climate hysteria to capture industrial market share”</a:t>
            </a:r>
          </a:p>
          <a:p>
            <a:pPr algn="l" marL="182880" indent="-182880">
              <a:lnSpc>
                <a:spcPct val="100000"/>
              </a:lnSpc>
              <a:spcBef>
                <a:spcPts val="300"/>
              </a:spcBef>
              <a:spcAft>
                <a:spcPts val="1200"/>
              </a:spcAft>
              <a:buFont typeface="Arial"/>
              <a:buChar char="•"/>
            </a:pPr>
            <a:r>
              <a:rPr sz="900" b="0" i="0">
                <a:solidFill>
                  <a:srgbClr val="1E1A14"/>
                </a:solidFill>
                <a:latin typeface="Calibri"/>
              </a:rPr>
              <a:t>The cost of shipping containers from China to major ports in Europe and the US continues to climb, with the Drewry Composite Index this week reaching a 21-month high of USD 4,166 per 40-foot box</a:t>
            </a:r>
            <a:r>
              <a:rPr sz="900" b="0" i="0">
                <a:solidFill>
                  <a:srgbClr val="615D56"/>
                </a:solidFill>
                <a:latin typeface="Calibri"/>
              </a:rPr>
              <a:t> — “The cost of shipping containers from China to major ports in Europe and the US continues to climb, with the Drewry Composite Index this week reaching a 21-month high of USD 4,166 per 40-foot box”</a:t>
            </a:r>
          </a:p>
        </p:txBody>
      </p:sp>
      <p:sp>
        <p:nvSpPr>
          <p:cNvPr id="4" name="Rectangle 3"/>
          <p:cNvSpPr/>
          <p:nvPr/>
        </p:nvSpPr>
        <p:spPr>
          <a:xfrm>
            <a:off x="6254496" y="359266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Espresso2026May20</a:t>
            </a:r>
          </a:p>
          <a:p>
            <a:pPr algn="l">
              <a:lnSpc>
                <a:spcPct val="100000"/>
              </a:lnSpc>
              <a:spcAft>
                <a:spcPts val="600"/>
              </a:spcAft>
              <a:buNone/>
            </a:pPr>
            <a:r>
              <a:rPr sz="700" b="0" i="0">
                <a:solidFill>
                  <a:srgbClr val="615D56"/>
                </a:solidFill>
                <a:latin typeface="Calibri"/>
              </a:rPr>
              <a:t>Espresso2026May20.pdf</a:t>
            </a:r>
          </a:p>
          <a:p>
            <a:pPr algn="l" marL="182880" indent="-182880">
              <a:lnSpc>
                <a:spcPct val="100000"/>
              </a:lnSpc>
              <a:spcBef>
                <a:spcPts val="300"/>
              </a:spcBef>
              <a:buFont typeface="Arial"/>
              <a:buChar char="•"/>
            </a:pPr>
            <a:r>
              <a:rPr sz="900" b="0" i="0">
                <a:solidFill>
                  <a:srgbClr val="1E1A14"/>
                </a:solidFill>
                <a:latin typeface="Calibri"/>
              </a:rPr>
              <a:t>Russia hopes the turmoil in energy markets from the Middle East conflict will make China more flexible in negotiations on a contract for gas prices for the planned Power of Siberia 2 pipeline project</a:t>
            </a:r>
          </a:p>
          <a:p>
            <a:pPr algn="l" marL="182880" indent="-182880">
              <a:lnSpc>
                <a:spcPct val="100000"/>
              </a:lnSpc>
              <a:spcBef>
                <a:spcPts val="300"/>
              </a:spcBef>
              <a:buFont typeface="Arial"/>
              <a:buChar char="•"/>
            </a:pPr>
            <a:r>
              <a:rPr sz="900" b="0" i="0">
                <a:solidFill>
                  <a:srgbClr val="1E1A14"/>
                </a:solidFill>
                <a:latin typeface="Calibri"/>
              </a:rPr>
              <a:t>Three months after the US and Israel staged an attack on Iran, a US blockade and Tehran's grip on the Strait of Hormuz have created a deadlock, with neither side bending, economic pain deepening, and the risk of renewed war rising</a:t>
            </a:r>
          </a:p>
          <a:p>
            <a:pPr algn="l" marL="182880" indent="-182880">
              <a:lnSpc>
                <a:spcPct val="100000"/>
              </a:lnSpc>
              <a:spcBef>
                <a:spcPts val="300"/>
              </a:spcBef>
              <a:buFont typeface="Arial"/>
              <a:buChar char="•"/>
            </a:pPr>
            <a:r>
              <a:rPr sz="900" b="0" i="0">
                <a:solidFill>
                  <a:srgbClr val="1E1A14"/>
                </a:solidFill>
                <a:latin typeface="Calibri"/>
              </a:rPr>
              <a:t>Today's strike on the UAE nuclear plant shows Tehran believes time is on its side. Trump's threats are seen as weakness. He is out of military options except tactical nukes. That's a scary thought.</a:t>
            </a:r>
          </a:p>
          <a:p>
            <a:pPr algn="l" marL="182880" indent="-182880">
              <a:lnSpc>
                <a:spcPct val="100000"/>
              </a:lnSpc>
              <a:spcBef>
                <a:spcPts val="300"/>
              </a:spcBef>
              <a:buFont typeface="Arial"/>
              <a:buChar char="•"/>
            </a:pPr>
            <a:r>
              <a:rPr sz="900" b="0" i="0">
                <a:solidFill>
                  <a:srgbClr val="1E1A14"/>
                </a:solidFill>
                <a:latin typeface="Calibri"/>
              </a:rPr>
              <a:t>The world is drawing oil inventories at a record pace as importing countries confront unprecedented disruptions to Middle Eastern supplies, and that Rapidly shrinking buffers amid continued disruptions may herald future price spikes ahead.</a:t>
            </a:r>
          </a:p>
          <a:p>
            <a:pPr algn="l" marL="182880" indent="-182880">
              <a:lnSpc>
                <a:spcPct val="100000"/>
              </a:lnSpc>
              <a:spcBef>
                <a:spcPts val="300"/>
              </a:spcBef>
              <a:buFont typeface="Arial"/>
              <a:buChar char="•"/>
            </a:pPr>
            <a:r>
              <a:rPr sz="900" b="0" i="0">
                <a:solidFill>
                  <a:srgbClr val="1E1A14"/>
                </a:solidFill>
                <a:latin typeface="Calibri"/>
              </a:rPr>
              <a:t>Rising wholesale prices are the main driver for the increase in our forecast for the price cap, which predicts it will rise by 209 to 1,850 a year for a typical household in July to September 2026, a 13% rise from the current cap.</a:t>
            </a:r>
          </a:p>
          <a:p>
            <a:pPr algn="l" marL="182880" indent="-182880">
              <a:lnSpc>
                <a:spcPct val="100000"/>
              </a:lnSpc>
              <a:spcBef>
                <a:spcPts val="300"/>
              </a:spcBef>
              <a:buFont typeface="Arial"/>
              <a:buChar char="•"/>
            </a:pPr>
            <a:r>
              <a:rPr sz="900" b="0" i="0">
                <a:solidFill>
                  <a:srgbClr val="1E1A14"/>
                </a:solidFill>
                <a:latin typeface="Calibri"/>
              </a:rPr>
              <a:t>Gold likely keeps bleeding, slowly, nothing dramatic, but bleeding. And no, I do not think there is a quick fix for the SoH crisis. The two sides are too far apart. Weak regimes can survive longer than people expect (they had little oil exports under Trump 1.0 and survived for years).</a:t>
            </a:r>
          </a:p>
          <a:p>
            <a:pPr algn="l" marL="182880" indent="-182880">
              <a:lnSpc>
                <a:spcPct val="100000"/>
              </a:lnSpc>
              <a:spcBef>
                <a:spcPts val="300"/>
              </a:spcBef>
              <a:buFont typeface="Arial"/>
              <a:buChar char="•"/>
            </a:pPr>
            <a:r>
              <a:rPr sz="900" b="0" i="0">
                <a:solidFill>
                  <a:srgbClr val="1E1A14"/>
                </a:solidFill>
                <a:latin typeface="Calibri"/>
              </a:rPr>
              <a:t>The IEA writes that the main driver for the increase in our forecast for the July to September 2026 price cap is rising wholesale prices, which climbed sharply in February and March after US and Israeli missile strikes on Iran.</a:t>
            </a:r>
          </a:p>
          <a:p>
            <a:pPr algn="l" marL="182880" indent="-182880">
              <a:lnSpc>
                <a:spcPct val="100000"/>
              </a:lnSpc>
              <a:spcBef>
                <a:spcPts val="300"/>
              </a:spcBef>
              <a:spcAft>
                <a:spcPts val="1200"/>
              </a:spcAft>
              <a:buFont typeface="Arial"/>
              <a:buChar char="•"/>
            </a:pPr>
            <a:r>
              <a:rPr sz="900" b="0" i="0">
                <a:solidFill>
                  <a:srgbClr val="1E1A14"/>
                </a:solidFill>
                <a:latin typeface="Calibri"/>
              </a:rPr>
              <a:t>The Strait of Hormuz closure has collapsed the global oil market into a messy peace stalemate, with a likely repricing higher into 2028, as painful adjustments play out through rerouted flows, new pipelines, permanent demand destruction, more coal, more efficiency.</a:t>
            </a:r>
          </a:p>
        </p:txBody>
      </p:sp>
      <p:sp>
        <p:nvSpPr>
          <p:cNvPr id="3" name="Rectangle 2"/>
          <p:cNvSpPr/>
          <p:nvPr/>
        </p:nvSpPr>
        <p:spPr>
          <a:xfrm>
            <a:off x="1783080" y="561057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The energy shock is not over yet</a:t>
            </a:r>
          </a:p>
          <a:p>
            <a:pPr algn="l">
              <a:lnSpc>
                <a:spcPct val="100000"/>
              </a:lnSpc>
              <a:spcAft>
                <a:spcPts val="600"/>
              </a:spcAft>
              <a:buNone/>
            </a:pPr>
            <a:r>
              <a:rPr sz="700" b="0" i="0">
                <a:solidFill>
                  <a:srgbClr val="615D56"/>
                </a:solidFill>
                <a:latin typeface="Calibri"/>
              </a:rPr>
              <a:t>FTOilShockMay2026.pdf</a:t>
            </a:r>
          </a:p>
          <a:p>
            <a:pPr algn="l">
              <a:lnSpc>
                <a:spcPct val="100000"/>
              </a:lnSpc>
              <a:spcAft>
                <a:spcPts val="600"/>
              </a:spcAft>
              <a:buNone/>
            </a:pPr>
            <a:r>
              <a:rPr sz="950" b="0" i="0">
                <a:solidFill>
                  <a:srgbClr val="615D56"/>
                </a:solidFill>
                <a:latin typeface="Calibri"/>
              </a:rPr>
              <a:t>Even if the Strait of Hormuz reopens, it will take months for energy supplies to fully normalize, leaving governments with limited options to conserve energy and avoid potential shortages.</a:t>
            </a:r>
          </a:p>
          <a:p>
            <a:pPr algn="l" marL="182880" indent="-182880">
              <a:lnSpc>
                <a:spcPct val="100000"/>
              </a:lnSpc>
              <a:spcBef>
                <a:spcPts val="300"/>
              </a:spcBef>
              <a:buFont typeface="Arial"/>
              <a:buChar char="•"/>
            </a:pPr>
            <a:r>
              <a:rPr sz="900" b="0" i="0">
                <a:solidFill>
                  <a:srgbClr val="1E1A14"/>
                </a:solidFill>
                <a:latin typeface="Calibri"/>
              </a:rPr>
              <a:t>Even with a deal to reopen the Strait of Hormuz, supplies will take time to normalise</a:t>
            </a:r>
            <a:r>
              <a:rPr sz="900" b="0" i="0">
                <a:solidFill>
                  <a:srgbClr val="615D56"/>
                </a:solidFill>
                <a:latin typeface="Calibri"/>
              </a:rPr>
              <a:t> — “With no export ability, many oilfields were fully 'shut in'; S&amp;P Global estimates that some could take seven months to restart. Some resumed oil flows will have to go into rebuilding reserves.”</a:t>
            </a:r>
          </a:p>
          <a:p>
            <a:pPr algn="l" marL="182880" indent="-182880">
              <a:lnSpc>
                <a:spcPct val="100000"/>
              </a:lnSpc>
              <a:spcBef>
                <a:spcPts val="300"/>
              </a:spcBef>
              <a:buFont typeface="Arial"/>
              <a:buChar char="•"/>
            </a:pPr>
            <a:r>
              <a:rPr sz="900" b="0" i="0">
                <a:solidFill>
                  <a:srgbClr val="1E1A14"/>
                </a:solidFill>
                <a:latin typeface="Calibri"/>
              </a:rPr>
              <a:t>Supplies of crude, LNG and many refined products could, then, remain tight until late in the year.</a:t>
            </a:r>
            <a:r>
              <a:rPr sz="900" b="0" i="0">
                <a:solidFill>
                  <a:srgbClr val="615D56"/>
                </a:solidFill>
                <a:latin typeface="Calibri"/>
              </a:rPr>
              <a:t> — “Sultan al-Jaber, CEO of the Abu Dhabi National Oil Company, has said it will take at least four months for traffic volumes through the strait to recover to 80 per cent of prewar levels, with full normalisation hard before the first half of 2027. Demining will take months.”</a:t>
            </a:r>
          </a:p>
          <a:p>
            <a:pPr algn="l" marL="182880" indent="-182880">
              <a:lnSpc>
                <a:spcPct val="100000"/>
              </a:lnSpc>
              <a:spcBef>
                <a:spcPts val="300"/>
              </a:spcBef>
              <a:buFont typeface="Arial"/>
              <a:buChar char="•"/>
            </a:pPr>
            <a:r>
              <a:rPr sz="900" b="0" i="0">
                <a:solidFill>
                  <a:srgbClr val="1E1A14"/>
                </a:solidFill>
                <a:latin typeface="Calibri"/>
              </a:rPr>
              <a:t>The most efficient is, as far as practicable, to let market forces run their course.</a:t>
            </a:r>
            <a:r>
              <a:rPr sz="900" b="0" i="0">
                <a:solidFill>
                  <a:srgbClr val="615D56"/>
                </a:solidFill>
                <a:latin typeface="Calibri"/>
              </a:rPr>
              <a:t> — “High fuel prices encourage consumers to use less energy and switch sources. In Europe, for example, electric vehicle sales surged to a record high in March.”</a:t>
            </a:r>
          </a:p>
          <a:p>
            <a:pPr algn="l" marL="182880" indent="-182880">
              <a:lnSpc>
                <a:spcPct val="100000"/>
              </a:lnSpc>
              <a:spcBef>
                <a:spcPts val="300"/>
              </a:spcBef>
              <a:spcAft>
                <a:spcPts val="1200"/>
              </a:spcAft>
              <a:buFont typeface="Arial"/>
              <a:buChar char="•"/>
            </a:pPr>
            <a:r>
              <a:rPr sz="900" b="0" i="0">
                <a:solidFill>
                  <a:srgbClr val="1E1A14"/>
                </a:solidFill>
                <a:latin typeface="Calibri"/>
              </a:rPr>
              <a:t>Such policies risk making shortages more likely.</a:t>
            </a:r>
            <a:r>
              <a:rPr sz="900" b="0" i="0">
                <a:solidFill>
                  <a:srgbClr val="615D56"/>
                </a:solidFill>
                <a:latin typeface="Calibri"/>
              </a:rPr>
              <a:t> — “Britain's chancellor Rachel Reeves last week scrapped a planned increase in fuel duty but was given short shrift by food retailers that she tried to cajole into 'voluntary' price freezes on essential goods.”</a:t>
            </a:r>
          </a:p>
        </p:txBody>
      </p:sp>
      <p:sp>
        <p:nvSpPr>
          <p:cNvPr id="5" name="Rectangle 4"/>
          <p:cNvSpPr/>
          <p:nvPr/>
        </p:nvSpPr>
        <p:spPr>
          <a:xfrm>
            <a:off x="6254496" y="444142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GROKMD</a:t>
            </a:r>
          </a:p>
          <a:p>
            <a:pPr algn="l">
              <a:lnSpc>
                <a:spcPct val="100000"/>
              </a:lnSpc>
              <a:spcAft>
                <a:spcPts val="600"/>
              </a:spcAft>
              <a:buNone/>
            </a:pPr>
            <a:r>
              <a:rPr sz="700" b="0" i="0">
                <a:solidFill>
                  <a:srgbClr val="615D56"/>
                </a:solidFill>
                <a:latin typeface="Calibri"/>
              </a:rPr>
              <a:t>GROKMD.docx</a:t>
            </a:r>
          </a:p>
          <a:p>
            <a:pPr algn="l">
              <a:lnSpc>
                <a:spcPct val="100000"/>
              </a:lnSpc>
              <a:spcAft>
                <a:spcPts val="600"/>
              </a:spcAft>
              <a:buNone/>
            </a:pPr>
            <a:r>
              <a:rPr sz="950" b="0" i="0">
                <a:solidFill>
                  <a:srgbClr val="615D56"/>
                </a:solidFill>
                <a:latin typeface="Calibri"/>
              </a:rPr>
              <a:t>Higher oil prices are imminent due to supply disruptions, low inventories, and geopolitical risks, leading to a surge in prices and shifts in demand towards alternative energy sources and hard assets.</a:t>
            </a:r>
          </a:p>
          <a:p>
            <a:pPr algn="l" marL="182880" indent="-182880">
              <a:lnSpc>
                <a:spcPct val="100000"/>
              </a:lnSpc>
              <a:spcBef>
                <a:spcPts val="300"/>
              </a:spcBef>
              <a:buFont typeface="Arial"/>
              <a:buChar char="•"/>
            </a:pPr>
            <a:r>
              <a:rPr sz="900" b="0" i="0">
                <a:solidFill>
                  <a:srgbClr val="1E1A14"/>
                </a:solidFill>
                <a:latin typeface="Calibri"/>
              </a:rPr>
              <a:t>Oil/gas prices are "about to explode higher" and it's "not just a temporary bump."</a:t>
            </a:r>
            <a:r>
              <a:rPr sz="900" b="0" i="0">
                <a:solidFill>
                  <a:srgbClr val="615D56"/>
                </a:solidFill>
                <a:latin typeface="Calibri"/>
              </a:rPr>
              <a:t> — “US remains a net importer of actual crude, not just NGLs the EIA counts.”</a:t>
            </a:r>
          </a:p>
          <a:p>
            <a:pPr algn="l" marL="182880" indent="-182880">
              <a:lnSpc>
                <a:spcPct val="100000"/>
              </a:lnSpc>
              <a:spcBef>
                <a:spcPts val="300"/>
              </a:spcBef>
              <a:buFont typeface="Arial"/>
              <a:buChar char="•"/>
            </a:pPr>
            <a:r>
              <a:rPr sz="900" b="0" i="0">
                <a:solidFill>
                  <a:srgbClr val="1E1A14"/>
                </a:solidFill>
                <a:latin typeface="Calibri"/>
              </a:rPr>
              <a:t>Oil rallies to $150+ in June.</a:t>
            </a:r>
            <a:r>
              <a:rPr sz="900" b="0" i="0">
                <a:solidFill>
                  <a:srgbClr val="615D56"/>
                </a:solidFill>
                <a:latin typeface="Calibri"/>
              </a:rPr>
              <a:t> — “Hormuz closed 10+ weeks, 12 million barrels per day ongoing loss, 85-day buffer nearly gone, global inventories at lows.”</a:t>
            </a:r>
          </a:p>
          <a:p>
            <a:pPr algn="l" marL="182880" indent="-182880">
              <a:lnSpc>
                <a:spcPct val="100000"/>
              </a:lnSpc>
              <a:spcBef>
                <a:spcPts val="300"/>
              </a:spcBef>
              <a:buFont typeface="Arial"/>
              <a:buChar char="•"/>
            </a:pPr>
            <a:r>
              <a:rPr sz="900" b="0" i="0">
                <a:solidFill>
                  <a:srgbClr val="1E1A14"/>
                </a:solidFill>
                <a:latin typeface="Calibri"/>
              </a:rPr>
              <a:t>A "catastrophic cliff-edge shortage" due to the Strait of Hormuz blockade amid the Iran conflict will lead to oil prices of $200-$250/barrel, with worst-case estimates up to $370/barrel if pipelines are hit.</a:t>
            </a:r>
            <a:r>
              <a:rPr sz="900" b="0" i="0">
                <a:solidFill>
                  <a:srgbClr val="615D56"/>
                </a:solidFill>
                <a:latin typeface="Calibri"/>
              </a:rPr>
              <a:t> — “Global inventories draining at a record 11–12 million barrels per day.”</a:t>
            </a:r>
          </a:p>
          <a:p>
            <a:pPr algn="l" marL="182880" indent="-182880">
              <a:lnSpc>
                <a:spcPct val="100000"/>
              </a:lnSpc>
              <a:spcBef>
                <a:spcPts val="300"/>
              </a:spcBef>
              <a:buFont typeface="Arial"/>
              <a:buChar char="•"/>
            </a:pPr>
            <a:r>
              <a:rPr sz="900" b="0" i="0">
                <a:solidFill>
                  <a:srgbClr val="1E1A14"/>
                </a:solidFill>
                <a:latin typeface="Calibri"/>
              </a:rPr>
              <a:t>Oil could surge to $135/barrel unless a lasting agreement with Iran is reached, as global stockpiles near dangerously low levels.</a:t>
            </a:r>
            <a:r>
              <a:rPr sz="900" b="0" i="0">
                <a:solidFill>
                  <a:srgbClr val="615D56"/>
                </a:solidFill>
                <a:latin typeface="Calibri"/>
              </a:rPr>
              <a:t> — “Unless a lasting agreement with Iran is reached, oil could surge to $135/barrel.”</a:t>
            </a:r>
          </a:p>
          <a:p>
            <a:pPr algn="l" marL="182880" indent="-182880">
              <a:lnSpc>
                <a:spcPct val="100000"/>
              </a:lnSpc>
              <a:spcBef>
                <a:spcPts val="300"/>
              </a:spcBef>
              <a:spcAft>
                <a:spcPts val="1200"/>
              </a:spcAft>
              <a:buFont typeface="Arial"/>
              <a:buChar char="•"/>
            </a:pPr>
            <a:r>
              <a:rPr sz="900" b="0" i="0">
                <a:solidFill>
                  <a:srgbClr val="1E1A14"/>
                </a:solidFill>
                <a:latin typeface="Calibri"/>
              </a:rPr>
              <a:t>Higher oil prices will drive demand for solar/batteries, copper, fertilizer, and other hard assets as money rotates out of AI/themes.</a:t>
            </a:r>
            <a:r>
              <a:rPr sz="900" b="0" i="0">
                <a:solidFill>
                  <a:srgbClr val="615D56"/>
                </a:solidFill>
                <a:latin typeface="Calibri"/>
              </a:rPr>
              <a:t> — “ApexPrognosticator expects $125 oil as a given, $250 very likely, and a 1/3 chance of $500.”</a:t>
            </a:r>
          </a:p>
        </p:txBody>
      </p:sp>
      <p:sp>
        <p:nvSpPr>
          <p:cNvPr id="3" name="Rectangle 2"/>
          <p:cNvSpPr/>
          <p:nvPr/>
        </p:nvSpPr>
        <p:spPr>
          <a:xfrm>
            <a:off x="1783080" y="420046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Higher Oil Prices 2026</a:t>
            </a:r>
          </a:p>
          <a:p>
            <a:pPr algn="l">
              <a:lnSpc>
                <a:spcPct val="100000"/>
              </a:lnSpc>
              <a:spcAft>
                <a:spcPts val="600"/>
              </a:spcAft>
              <a:buNone/>
            </a:pPr>
            <a:r>
              <a:rPr sz="700" b="0" i="0">
                <a:solidFill>
                  <a:srgbClr val="615D56"/>
                </a:solidFill>
                <a:latin typeface="Calibri"/>
              </a:rPr>
              <a:t>Higher Oil Prices 2026.pdf</a:t>
            </a:r>
          </a:p>
          <a:p>
            <a:pPr algn="l">
              <a:lnSpc>
                <a:spcPct val="100000"/>
              </a:lnSpc>
              <a:spcAft>
                <a:spcPts val="600"/>
              </a:spcAft>
              <a:buNone/>
            </a:pPr>
            <a:r>
              <a:rPr sz="950" b="0" i="0">
                <a:solidFill>
                  <a:srgbClr val="615D56"/>
                </a:solidFill>
                <a:latin typeface="Calibri"/>
              </a:rPr>
              <a:t>The major investment banks and institutions revised their oil price forecasts downward in June 2026, citing faster than expected supply recovery, normalization of exports, weaker demand, and reduced geopolitical risk premium.</a:t>
            </a:r>
          </a:p>
          <a:p>
            <a:pPr algn="l" marL="182880" indent="-182880">
              <a:lnSpc>
                <a:spcPct val="100000"/>
              </a:lnSpc>
              <a:spcBef>
                <a:spcPts val="300"/>
              </a:spcBef>
              <a:buFont typeface="Arial"/>
              <a:buChar char="•"/>
            </a:pPr>
            <a:r>
              <a:rPr sz="900" b="0" i="0">
                <a:solidFill>
                  <a:srgbClr val="1E1A14"/>
                </a:solidFill>
                <a:latin typeface="Calibri"/>
              </a:rPr>
              <a:t>The revisions in oil price forecasts accelerated in late June after the reopening of the Strait of Hormuz, the de-escalation of the Iran conflict, and evidence that Gulf production recovered faster than expected.</a:t>
            </a:r>
            <a:r>
              <a:rPr sz="900" b="0" i="0">
                <a:solidFill>
                  <a:srgbClr val="615D56"/>
                </a:solidFill>
                <a:latin typeface="Calibri"/>
              </a:rPr>
              <a:t> — “Hormuz traffic returned much faster than expected. Saudi Arabia, Kuwait and other Gulf producers restored exports.”</a:t>
            </a:r>
          </a:p>
          <a:p>
            <a:pPr algn="l" marL="182880" indent="-182880">
              <a:lnSpc>
                <a:spcPct val="100000"/>
              </a:lnSpc>
              <a:spcBef>
                <a:spcPts val="300"/>
              </a:spcBef>
              <a:buFont typeface="Arial"/>
              <a:buChar char="•"/>
            </a:pPr>
            <a:r>
              <a:rPr sz="900" b="0" i="0">
                <a:solidFill>
                  <a:srgbClr val="1E1A14"/>
                </a:solidFill>
                <a:latin typeface="Calibri"/>
              </a:rPr>
              <a:t>Goldman cut its long-term forecast.</a:t>
            </a:r>
            <a:r>
              <a:rPr sz="900" b="0" i="0">
                <a:solidFill>
                  <a:srgbClr val="615D56"/>
                </a:solidFill>
                <a:latin typeface="Calibri"/>
              </a:rPr>
              <a:t> — “Goldman Sachs Brent 2027 average $85/barrel $80/barrel Stronger supply growth (U.S., Brazil, Guyana, UAE, Venezuela), weaker Chinese demand, structural EV adoption.”</a:t>
            </a:r>
          </a:p>
          <a:p>
            <a:pPr algn="l" marL="182880" indent="-182880">
              <a:lnSpc>
                <a:spcPct val="100000"/>
              </a:lnSpc>
              <a:spcBef>
                <a:spcPts val="300"/>
              </a:spcBef>
              <a:buFont typeface="Arial"/>
              <a:buChar char="•"/>
            </a:pPr>
            <a:r>
              <a:rPr sz="900" b="0" i="0">
                <a:solidFill>
                  <a:srgbClr val="1E1A14"/>
                </a:solidFill>
                <a:latin typeface="Calibri"/>
              </a:rPr>
              <a:t>Reuters' monthly survey recorded the first consensus downgrade in five months.</a:t>
            </a:r>
            <a:r>
              <a:rPr sz="900" b="0" i="0">
                <a:solidFill>
                  <a:srgbClr val="615D56"/>
                </a:solidFill>
                <a:latin typeface="Calibri"/>
              </a:rPr>
              <a:t> — “Reuters Reut… Business Insider Business Ins… Business Ins… The Guardian”</a:t>
            </a:r>
          </a:p>
          <a:p>
            <a:pPr algn="l" marL="182880" indent="-182880">
              <a:lnSpc>
                <a:spcPct val="100000"/>
              </a:lnSpc>
              <a:spcBef>
                <a:spcPts val="300"/>
              </a:spcBef>
              <a:buFont typeface="Arial"/>
              <a:buChar char="•"/>
            </a:pPr>
            <a:r>
              <a:rPr sz="900" b="0" i="0">
                <a:solidFill>
                  <a:srgbClr val="1E1A14"/>
                </a:solidFill>
                <a:latin typeface="Calibri"/>
              </a:rPr>
              <a:t>Across the institutions, the same themes appeared repeatedly: supply recovered faster than expected, Strait of Hormuz remained open, Gulf exports normalized quickly, OPEC+ spare capacity proved larger than feared, demand weakened, inventories recovered, risk premium evaporated.</a:t>
            </a:r>
            <a:r>
              <a:rPr sz="900" b="0" i="0">
                <a:solidFill>
                  <a:srgbClr val="615D56"/>
                </a:solidFill>
                <a:latin typeface="Calibri"/>
              </a:rPr>
              <a:t> — “Common reasons cited Across the institutions, the same themes appeared repeatedly:”</a:t>
            </a:r>
          </a:p>
          <a:p>
            <a:pPr algn="l" marL="182880" indent="-182880">
              <a:lnSpc>
                <a:spcPct val="100000"/>
              </a:lnSpc>
              <a:spcBef>
                <a:spcPts val="300"/>
              </a:spcBef>
              <a:spcAft>
                <a:spcPts val="1200"/>
              </a:spcAft>
              <a:buFont typeface="Arial"/>
              <a:buChar char="•"/>
            </a:pPr>
            <a:r>
              <a:rPr sz="900" b="0" i="0">
                <a:solidFill>
                  <a:srgbClr val="1E1A14"/>
                </a:solidFill>
                <a:latin typeface="Calibri"/>
              </a:rPr>
              <a:t>Although these institutions lowered their base-case forecasts, they did not abandon bullish tail-risk scenarios.</a:t>
            </a:r>
            <a:r>
              <a:rPr sz="900" b="0" i="0">
                <a:solidFill>
                  <a:srgbClr val="615D56"/>
                </a:solidFill>
                <a:latin typeface="Calibri"/>
              </a:rPr>
              <a:t> — “For example, Goldman Sachs still argues that: Brent could exceed $110/barrel if Hormuz disruptions resume. Brent could approach $140/barrel in a prolonged severe disruption scenario.”</a:t>
            </a:r>
          </a:p>
        </p:txBody>
      </p:sp>
      <p:sp>
        <p:nvSpPr>
          <p:cNvPr id="5" name="Rectangle 4"/>
          <p:cNvSpPr/>
          <p:nvPr/>
        </p:nvSpPr>
        <p:spPr>
          <a:xfrm>
            <a:off x="6254496" y="489809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Chevron CEO warns oil prices to jump over summer as supplies dwindle</a:t>
            </a:r>
          </a:p>
          <a:p>
            <a:pPr algn="l">
              <a:lnSpc>
                <a:spcPct val="100000"/>
              </a:lnSpc>
              <a:spcAft>
                <a:spcPts val="600"/>
              </a:spcAft>
              <a:buNone/>
            </a:pPr>
            <a:r>
              <a:rPr sz="700" b="0" i="0">
                <a:solidFill>
                  <a:srgbClr val="615D56"/>
                </a:solidFill>
                <a:latin typeface="Calibri"/>
              </a:rPr>
              <a:t>MikeWirthOilApr2026.pdf</a:t>
            </a:r>
          </a:p>
          <a:p>
            <a:pPr algn="l">
              <a:lnSpc>
                <a:spcPct val="100000"/>
              </a:lnSpc>
              <a:spcAft>
                <a:spcPts val="600"/>
              </a:spcAft>
              <a:buNone/>
            </a:pPr>
            <a:r>
              <a:rPr sz="950" b="0" i="0">
                <a:solidFill>
                  <a:srgbClr val="615D56"/>
                </a:solidFill>
                <a:latin typeface="Calibri"/>
              </a:rPr>
              <a:t>The likelihood that oil prices will rise over the next two months due to declining crude inventories caused by the Iran war, and policymakers will need to consider building up oil reserves to protect against future shocks.</a:t>
            </a:r>
          </a:p>
          <a:p>
            <a:pPr algn="l" marL="182880" indent="-182880">
              <a:lnSpc>
                <a:spcPct val="100000"/>
              </a:lnSpc>
              <a:spcBef>
                <a:spcPts val="300"/>
              </a:spcBef>
              <a:buFont typeface="Arial"/>
              <a:buChar char="•"/>
            </a:pPr>
            <a:r>
              <a:rPr sz="900" b="0" i="0">
                <a:solidFill>
                  <a:srgbClr val="1E1A14"/>
                </a:solidFill>
                <a:latin typeface="Calibri"/>
              </a:rPr>
              <a:t>Oil prices are likely to rise over the next two months as crude inventories continue to decline due to the Iran war.</a:t>
            </a:r>
            <a:r>
              <a:rPr sz="900" b="0" i="0">
                <a:solidFill>
                  <a:srgbClr val="615D56"/>
                </a:solidFill>
                <a:latin typeface="Calibri"/>
              </a:rPr>
              <a:t> — “Chevron chief executive Mike Wirth has warned oil prices are likely to rise over the next two months as crude inventories continue to decline due to the Iran war.”</a:t>
            </a:r>
          </a:p>
          <a:p>
            <a:pPr algn="l" marL="182880" indent="-182880">
              <a:lnSpc>
                <a:spcPct val="100000"/>
              </a:lnSpc>
              <a:spcBef>
                <a:spcPts val="300"/>
              </a:spcBef>
              <a:buFont typeface="Arial"/>
              <a:buChar char="•"/>
            </a:pPr>
            <a:r>
              <a:rPr sz="900" b="0" i="0">
                <a:solidFill>
                  <a:srgbClr val="1E1A14"/>
                </a:solidFill>
                <a:latin typeface="Calibri"/>
              </a:rPr>
              <a:t>The ability for the market to absorb the imbalance is drastically diminished today versus where we started.</a:t>
            </a:r>
            <a:r>
              <a:rPr sz="900" b="0" i="0">
                <a:solidFill>
                  <a:srgbClr val="615D56"/>
                </a:solidFill>
                <a:latin typeface="Calibri"/>
              </a:rPr>
              <a:t> — “The buffers and the shock absorbers are being steadily drawn down, and the ability for the market to absorb this imbalance is drastically diminished today versus where we started.”</a:t>
            </a:r>
          </a:p>
          <a:p>
            <a:pPr algn="l" marL="182880" indent="-182880">
              <a:lnSpc>
                <a:spcPct val="100000"/>
              </a:lnSpc>
              <a:spcBef>
                <a:spcPts val="300"/>
              </a:spcBef>
              <a:buFont typeface="Arial"/>
              <a:buChar char="•"/>
            </a:pPr>
            <a:r>
              <a:rPr sz="900" b="0" i="0">
                <a:solidFill>
                  <a:srgbClr val="1E1A14"/>
                </a:solidFill>
                <a:latin typeface="Calibri"/>
              </a:rPr>
              <a:t>Over the next few weeks, we're likely to see those pressures flow through more directly to physical prices and there's more upwards pressure that I would expect as we get into June and certainly into July.</a:t>
            </a:r>
            <a:r>
              <a:rPr sz="900" b="0" i="0">
                <a:solidFill>
                  <a:srgbClr val="615D56"/>
                </a:solidFill>
                <a:latin typeface="Calibri"/>
              </a:rPr>
              <a:t> — “Over the next few weeks, we're likely to see those pressures flow through more directly to physical prices and there's more upwards pressure that I would expect as we get into June and certainly into July.”</a:t>
            </a:r>
          </a:p>
          <a:p>
            <a:pPr algn="l" marL="182880" indent="-182880">
              <a:lnSpc>
                <a:spcPct val="100000"/>
              </a:lnSpc>
              <a:spcBef>
                <a:spcPts val="300"/>
              </a:spcBef>
              <a:buFont typeface="Arial"/>
              <a:buChar char="•"/>
            </a:pPr>
            <a:r>
              <a:rPr sz="900" b="0" i="0">
                <a:solidFill>
                  <a:srgbClr val="1E1A14"/>
                </a:solidFill>
                <a:latin typeface="Calibri"/>
              </a:rPr>
              <a:t>The conflict has removed 12 million-13 million barrels of oil a day from global markets.</a:t>
            </a:r>
            <a:r>
              <a:rPr sz="900" b="0" i="0">
                <a:solidFill>
                  <a:srgbClr val="615D56"/>
                </a:solidFill>
                <a:latin typeface="Calibri"/>
              </a:rPr>
              <a:t> — “They highlight growing concern among economists that the war's impact on energy prices will continue to be felt for many months after any deal is agreed to end it. The conflict has removed 12 million-13 million barrels of oil a day from global markets.”</a:t>
            </a:r>
          </a:p>
          <a:p>
            <a:pPr algn="l" marL="182880" indent="-182880">
              <a:lnSpc>
                <a:spcPct val="100000"/>
              </a:lnSpc>
              <a:spcBef>
                <a:spcPts val="300"/>
              </a:spcBef>
              <a:spcAft>
                <a:spcPts val="1200"/>
              </a:spcAft>
              <a:buFont typeface="Arial"/>
              <a:buChar char="•"/>
            </a:pPr>
            <a:r>
              <a:rPr sz="900" b="0" i="0">
                <a:solidFill>
                  <a:srgbClr val="1E1A14"/>
                </a:solidFill>
                <a:latin typeface="Calibri"/>
              </a:rPr>
              <a:t>Full oil flows through the Strait of Hormuz were unlikely to return before next year even if the conflict is resolved.</a:t>
            </a:r>
            <a:r>
              <a:rPr sz="900" b="0" i="0">
                <a:solidFill>
                  <a:srgbClr val="615D56"/>
                </a:solidFill>
                <a:latin typeface="Calibri"/>
              </a:rPr>
              <a:t> — “The head of the United Arab Emirates state oil group Adnoc, who cautioned last week that full oil flows through the Strait of Hormuz were unlikely to return before next year even if the conflict is resolved.”</a:t>
            </a:r>
          </a:p>
        </p:txBody>
      </p:sp>
      <p:sp>
        <p:nvSpPr>
          <p:cNvPr id="3" name="Rectangle 2"/>
          <p:cNvSpPr/>
          <p:nvPr/>
        </p:nvSpPr>
        <p:spPr>
          <a:xfrm>
            <a:off x="1783080" y="5627432"/>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Rectangle 1"/>
          <p:cNvSpPr/>
          <p:nvPr/>
        </p:nvSpPr>
        <p:spPr>
          <a:xfrm>
            <a:off x="320040" y="164592"/>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9h 32m</a:t>
            </a:r>
          </a:p>
          <a:p>
            <a:pPr algn="l">
              <a:lnSpc>
                <a:spcPct val="100000"/>
              </a:lnSpc>
              <a:spcBef>
                <a:spcPts val="100"/>
              </a:spcBef>
              <a:buNone/>
            </a:pPr>
            <a:r>
              <a:rPr sz="700" b="0" i="0" cap="all" spc="80">
                <a:solidFill>
                  <a:srgbClr val="615D56"/>
                </a:solidFill>
                <a:latin typeface="Calibri"/>
              </a:rPr>
              <a:t>Research time saved</a:t>
            </a:r>
          </a:p>
        </p:txBody>
      </p:sp>
      <p:sp>
        <p:nvSpPr>
          <p:cNvPr id="4" name="TextBox 3"/>
          <p:cNvSpPr txBox="1"/>
          <p:nvPr/>
        </p:nvSpPr>
        <p:spPr>
          <a:xfrm>
            <a:off x="2523744"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10</a:t>
            </a:r>
          </a:p>
          <a:p>
            <a:pPr algn="l">
              <a:lnSpc>
                <a:spcPct val="100000"/>
              </a:lnSpc>
              <a:spcBef>
                <a:spcPts val="100"/>
              </a:spcBef>
              <a:buNone/>
            </a:pPr>
            <a:r>
              <a:rPr sz="700" b="0" i="0" cap="all" spc="80">
                <a:solidFill>
                  <a:srgbClr val="615D56"/>
                </a:solidFill>
                <a:latin typeface="Calibri"/>
              </a:rPr>
              <a:t>Sources read</a:t>
            </a:r>
          </a:p>
        </p:txBody>
      </p:sp>
      <p:sp>
        <p:nvSpPr>
          <p:cNvPr id="5" name="TextBox 4"/>
          <p:cNvSpPr txBox="1"/>
          <p:nvPr/>
        </p:nvSpPr>
        <p:spPr>
          <a:xfrm>
            <a:off x="4727448"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60</a:t>
            </a:r>
          </a:p>
          <a:p>
            <a:pPr algn="l">
              <a:lnSpc>
                <a:spcPct val="100000"/>
              </a:lnSpc>
              <a:spcBef>
                <a:spcPts val="100"/>
              </a:spcBef>
              <a:buNone/>
            </a:pPr>
            <a:r>
              <a:rPr sz="700" b="0" i="0" cap="all" spc="80">
                <a:solidFill>
                  <a:srgbClr val="615D56"/>
                </a:solidFill>
                <a:latin typeface="Calibri"/>
              </a:rPr>
              <a:t>Claims extracted</a:t>
            </a:r>
          </a:p>
        </p:txBody>
      </p:sp>
      <p:sp>
        <p:nvSpPr>
          <p:cNvPr id="6" name="TextBox 5"/>
          <p:cNvSpPr txBox="1"/>
          <p:nvPr/>
        </p:nvSpPr>
        <p:spPr>
          <a:xfrm>
            <a:off x="6931152"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0/2</a:t>
            </a:r>
          </a:p>
          <a:p>
            <a:pPr algn="l">
              <a:lnSpc>
                <a:spcPct val="100000"/>
              </a:lnSpc>
              <a:spcBef>
                <a:spcPts val="100"/>
              </a:spcBef>
              <a:buNone/>
            </a:pPr>
            <a:r>
              <a:rPr sz="700" b="0" i="0" cap="all" spc="80">
                <a:solidFill>
                  <a:srgbClr val="615D56"/>
                </a:solidFill>
                <a:latin typeface="Calibri"/>
              </a:rPr>
              <a:t>Disputes settled</a:t>
            </a:r>
          </a:p>
        </p:txBody>
      </p:sp>
      <p:sp>
        <p:nvSpPr>
          <p:cNvPr id="7" name="Rectangle 6"/>
          <p:cNvSpPr/>
          <p:nvPr/>
        </p:nvSpPr>
        <p:spPr>
          <a:xfrm>
            <a:off x="320040" y="941831"/>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4048" y="1216152"/>
            <a:ext cx="8705088" cy="182880"/>
          </a:xfrm>
          <a:prstGeom prst="rect">
            <a:avLst/>
          </a:prstGeom>
          <a:noFill/>
        </p:spPr>
        <p:txBody>
          <a:bodyPr wrap="square" anchor="t" lIns="0" rIns="0" tIns="0" bIns="0"/>
          <a:lstStyle/>
          <a:p>
            <a:pPr algn="l">
              <a:lnSpc>
                <a:spcPct val="100000"/>
              </a:lnSpc>
              <a:buNone/>
            </a:pPr>
            <a:r>
              <a:rPr sz="950" b="1" i="0">
                <a:solidFill>
                  <a:srgbClr val="1E1A14"/>
                </a:solidFill>
                <a:latin typeface="Calibri"/>
              </a:rPr>
              <a:t>Claim yield varied by 4 across sources</a:t>
            </a:r>
          </a:p>
        </p:txBody>
      </p:sp>
      <p:sp>
        <p:nvSpPr>
          <p:cNvPr id="9" name="TextBox 8"/>
          <p:cNvSpPr txBox="1"/>
          <p:nvPr/>
        </p:nvSpPr>
        <p:spPr>
          <a:xfrm>
            <a:off x="384048" y="1417320"/>
            <a:ext cx="8705088"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Claims yielded against time spent reading · one dot per source</a:t>
            </a:r>
          </a:p>
        </p:txBody>
      </p:sp>
      <p:sp>
        <p:nvSpPr>
          <p:cNvPr id="10" name="Rectangle 9"/>
          <p:cNvSpPr/>
          <p:nvPr/>
        </p:nvSpPr>
        <p:spPr>
          <a:xfrm>
            <a:off x="384048" y="1591056"/>
            <a:ext cx="870508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069848" y="2916936"/>
            <a:ext cx="7882127"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84378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3" name="Rectangle 12"/>
          <p:cNvSpPr/>
          <p:nvPr/>
        </p:nvSpPr>
        <p:spPr>
          <a:xfrm>
            <a:off x="1069848" y="2692908"/>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61975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5" name="Rectangle 14"/>
          <p:cNvSpPr/>
          <p:nvPr/>
        </p:nvSpPr>
        <p:spPr>
          <a:xfrm>
            <a:off x="1069848" y="2468880"/>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239572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7" name="Rectangle 16"/>
          <p:cNvSpPr/>
          <p:nvPr/>
        </p:nvSpPr>
        <p:spPr>
          <a:xfrm>
            <a:off x="1069848" y="2244852"/>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21717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19" name="Rectangle 18"/>
          <p:cNvSpPr/>
          <p:nvPr/>
        </p:nvSpPr>
        <p:spPr>
          <a:xfrm>
            <a:off x="1069848" y="2020824"/>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194767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1" name="TextBox 20"/>
          <p:cNvSpPr txBox="1"/>
          <p:nvPr/>
        </p:nvSpPr>
        <p:spPr>
          <a:xfrm>
            <a:off x="749808" y="1655064"/>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2" name="Rectangle 21"/>
          <p:cNvSpPr/>
          <p:nvPr/>
        </p:nvSpPr>
        <p:spPr>
          <a:xfrm>
            <a:off x="2419221"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2144901"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4" name="Rectangle 23"/>
          <p:cNvSpPr/>
          <p:nvPr/>
        </p:nvSpPr>
        <p:spPr>
          <a:xfrm>
            <a:off x="3334489"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060169"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6" name="Rectangle 25"/>
          <p:cNvSpPr/>
          <p:nvPr/>
        </p:nvSpPr>
        <p:spPr>
          <a:xfrm>
            <a:off x="4899150"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624830"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8" name="Rectangle 27"/>
          <p:cNvSpPr/>
          <p:nvPr/>
        </p:nvSpPr>
        <p:spPr>
          <a:xfrm>
            <a:off x="6463811"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189491"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0" name="Rectangle 29"/>
          <p:cNvSpPr/>
          <p:nvPr/>
        </p:nvSpPr>
        <p:spPr>
          <a:xfrm>
            <a:off x="8028472"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754152"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2" name="TextBox 31"/>
          <p:cNvSpPr txBox="1"/>
          <p:nvPr/>
        </p:nvSpPr>
        <p:spPr>
          <a:xfrm>
            <a:off x="6665975" y="3136391"/>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3" name="Oval 32"/>
          <p:cNvSpPr/>
          <p:nvPr/>
        </p:nvSpPr>
        <p:spPr>
          <a:xfrm>
            <a:off x="3095967" y="230657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431308" y="230657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901684"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6999385"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7008796" y="2082545"/>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7287612"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1627773" y="2418588"/>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1719536" y="230657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1019556" y="230657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1397192" y="2306574"/>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173467" y="1801368"/>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Erik Anas Jeff</a:t>
            </a:r>
          </a:p>
        </p:txBody>
      </p:sp>
      <p:sp>
        <p:nvSpPr>
          <p:cNvPr id="44" name="TextBox 43"/>
          <p:cNvSpPr txBox="1"/>
          <p:nvPr/>
        </p:nvSpPr>
        <p:spPr>
          <a:xfrm>
            <a:off x="1019556" y="2137410"/>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Higher Oil Prices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867765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1755648"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Trump’s demand for lower oil prices will prevail — not because of market forces, but because of unpriced risk. The assumption that Iran’s conflict will collapse supply is false; China’s hidden reserves and the UAE’s new pipeline capacity mean inventories won’t fall as fast as claimed. The Strait of Hormuz isn’t the chokepoint — it’s a risk-regulated corridor, and once the UAE’s pipeline goes live in 2027, flows will shift, not spike. Prices will stay near $100 because the market has already priced in the unknown unknowns.</a:t>
            </a:r>
          </a:p>
          <a:p>
            <a:pPr algn="l">
              <a:lnSpc>
                <a:spcPct val="100000"/>
              </a:lnSpc>
              <a:spcBef>
                <a:spcPts val="1200"/>
              </a:spcBef>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industry experts’ projection of prices near $100 will prevail, driven by rapidly declining inventories from the Iran conflict, not by unpriced risk. The Financial Times and Espresso2026May20 both confirm that supply is tightening due to Middle East disruptions, and the market has already priced in supply stress — not hidden reserves or future pipelines. Without evidence that inventories will stabilize faster, prices will rise, not stay flat.</a:t>
            </a:r>
          </a:p>
        </p:txBody>
      </p:sp>
      <p:sp>
        <p:nvSpPr>
          <p:cNvPr id="7" name="Rectangle 6"/>
          <p:cNvSpPr/>
          <p:nvPr/>
        </p:nvSpPr>
        <p:spPr>
          <a:xfrm>
            <a:off x="1755648" y="3435956"/>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755648" y="4783741"/>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54495"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industry experts’ projection of prices near $100 will not prevail. The Financial Times and Espresso2026May20 don’t say inventories are declining — they say supply is tightening due to conflict, but no source quantifies how fast inventories are falling or when they’ll stabilize. If inventories aren’t actually dropping, then the price spike isn’t real. And if the market already priced in risk, then $100 isn’t a forecast — it’s a fallback.</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Trump’s demand won’t win — prices will rise, driven by real inventory drops, not some fantasy pipeline or China’s hidden reserves. The Financial Times and Espresso2026May20 say inventories are falling fast, and no source says they’ll stabilize faster. If the market already priced in risk, why does Chevron’s CEO warn prices will jump? That’s not speculation — it’s a signal. Prices won’t stay near $100. They’ll go higher.</a:t>
            </a:r>
          </a:p>
        </p:txBody>
      </p:sp>
      <p:sp>
        <p:nvSpPr>
          <p:cNvPr id="10" name="Rectangle 9"/>
          <p:cNvSpPr/>
          <p:nvPr/>
        </p:nvSpPr>
        <p:spPr>
          <a:xfrm>
            <a:off x="6254495" y="3296430"/>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54495" y="4644215"/>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Trump’s demand won’t prevail. The market doesn’t price in supply stress — it prices in </a:t>
            </a:r>
            <a:r>
              <a:rPr sz="900" b="0" i="1">
                <a:solidFill>
                  <a:srgbClr val="1E1A14"/>
                </a:solidFill>
                <a:latin typeface="Calibri"/>
              </a:rPr>
              <a:t>what it sees</a:t>
            </a:r>
            <a:r>
              <a:rPr sz="900" b="0" i="0">
                <a:solidFill>
                  <a:srgbClr val="1E1A14"/>
                </a:solidFill>
                <a:latin typeface="Calibri"/>
              </a:rPr>
              <a:t>. The Financial Times and Espresso2026May20 say supply is tightening, but neither quantify inventory decline or timeframes. If inventories aren’t falling, then the $100 projection is a fantasy. And if the market hasn’t priced in the unknown unknowns — like how long the conflict lasts or if Iran can keep exporting — then prices won’t stay flat. They’ll rise. Not because of hidden reserves or pipelines, but because the room never asked: what if the war never ends?</a:t>
            </a:r>
          </a:p>
        </p:txBody>
      </p:sp>
      <p:sp>
        <p:nvSpPr>
          <p:cNvPr id="6" name="Rectangle 5"/>
          <p:cNvSpPr/>
          <p:nvPr/>
        </p:nvSpPr>
        <p:spPr>
          <a:xfrm>
            <a:off x="1755648" y="3151518"/>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