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429768" y="365760"/>
            <a:ext cx="6016752" cy="868680"/>
          </a:xfrm>
          <a:prstGeom prst="rect">
            <a:avLst/>
          </a:prstGeom>
          <a:noFill/>
        </p:spPr>
        <p:txBody>
          <a:bodyPr wrap="square" anchor="t" lIns="0" rIns="0" tIns="0" bIns="0"/>
          <a:lstStyle/>
          <a:p>
            <a:pPr algn="l">
              <a:lnSpc>
                <a:spcPct val="100000"/>
              </a:lnSpc>
              <a:buNone/>
            </a:pPr>
            <a:r>
              <a:rPr sz="2600" b="1" i="0">
                <a:solidFill>
                  <a:srgbClr val="1E1A14"/>
                </a:solidFill>
                <a:latin typeface="Cambria"/>
              </a:rPr>
              <a:t>Can global inventories absorb current supply disruptions?</a:t>
            </a:r>
          </a:p>
        </p:txBody>
      </p:sp>
      <p:sp>
        <p:nvSpPr>
          <p:cNvPr id="3" name="TextBox 2"/>
          <p:cNvSpPr txBox="1"/>
          <p:nvPr/>
        </p:nvSpPr>
        <p:spPr>
          <a:xfrm>
            <a:off x="8028431" y="365760"/>
            <a:ext cx="3392424" cy="365760"/>
          </a:xfrm>
          <a:prstGeom prst="rect">
            <a:avLst/>
          </a:prstGeom>
          <a:noFill/>
        </p:spPr>
        <p:txBody>
          <a:bodyPr wrap="square" anchor="t" lIns="0" rIns="0" tIns="0" bIns="0"/>
          <a:lstStyle/>
          <a:p>
            <a:pPr algn="r">
              <a:lnSpc>
                <a:spcPct val="100000"/>
              </a:lnSpc>
              <a:buNone/>
            </a:pPr>
            <a:r>
              <a:rPr sz="1600" b="1" i="0">
                <a:solidFill>
                  <a:srgbClr val="1E1A14"/>
                </a:solidFill>
                <a:latin typeface="Calibri"/>
              </a:rPr>
              <a:t>Content As of: </a:t>
            </a:r>
            <a:r>
              <a:rPr sz="1600" b="0" i="0">
                <a:solidFill>
                  <a:srgbClr val="1E1A14"/>
                </a:solidFill>
                <a:latin typeface="Calibri"/>
              </a:rPr>
              <a:t>28 May 2026</a:t>
            </a:r>
          </a:p>
        </p:txBody>
      </p:sp>
      <p:sp>
        <p:nvSpPr>
          <p:cNvPr id="4" name="TextBox 3"/>
          <p:cNvSpPr txBox="1"/>
          <p:nvPr/>
        </p:nvSpPr>
        <p:spPr>
          <a:xfrm>
            <a:off x="521207" y="1453896"/>
            <a:ext cx="7351776"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5" name="Rectangle 4"/>
          <p:cNvSpPr/>
          <p:nvPr/>
        </p:nvSpPr>
        <p:spPr>
          <a:xfrm>
            <a:off x="521207" y="1618488"/>
            <a:ext cx="73517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21207" y="1764792"/>
            <a:ext cx="7351776"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916594" y="1737360"/>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357701" y="1737360"/>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872325" y="1737360"/>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687738" y="1737360"/>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202363" y="1737360"/>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21207" y="1901952"/>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Against</a:t>
            </a:r>
          </a:p>
        </p:txBody>
      </p:sp>
      <p:sp>
        <p:nvSpPr>
          <p:cNvPr id="13" name="TextBox 12"/>
          <p:cNvSpPr txBox="1"/>
          <p:nvPr/>
        </p:nvSpPr>
        <p:spPr>
          <a:xfrm>
            <a:off x="5129784" y="1901952"/>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For</a:t>
            </a:r>
          </a:p>
        </p:txBody>
      </p:sp>
      <p:sp>
        <p:nvSpPr>
          <p:cNvPr id="14" name="TextBox 13"/>
          <p:cNvSpPr txBox="1"/>
          <p:nvPr/>
        </p:nvSpPr>
        <p:spPr>
          <a:xfrm>
            <a:off x="8211311" y="1453896"/>
            <a:ext cx="1591056" cy="612648"/>
          </a:xfrm>
          <a:prstGeom prst="rect">
            <a:avLst/>
          </a:prstGeom>
          <a:noFill/>
        </p:spPr>
        <p:txBody>
          <a:bodyPr wrap="square" anchor="b" lIns="0" rIns="0" tIns="0" bIns="0"/>
          <a:lstStyle/>
          <a:p>
            <a:pPr algn="l">
              <a:lnSpc>
                <a:spcPct val="100000"/>
              </a:lnSpc>
              <a:buNone/>
            </a:pPr>
            <a:r>
              <a:rPr sz="2600" b="1" i="0">
                <a:solidFill>
                  <a:srgbClr val="B3260E"/>
                </a:solidFill>
                <a:latin typeface="Calibri"/>
              </a:rPr>
              <a:t>2h 18m</a:t>
            </a:r>
          </a:p>
          <a:p>
            <a:pPr algn="l">
              <a:lnSpc>
                <a:spcPct val="100000"/>
              </a:lnSpc>
              <a:spcBef>
                <a:spcPts val="100"/>
              </a:spcBef>
              <a:buNone/>
            </a:pPr>
            <a:r>
              <a:rPr sz="750" b="0" i="0" cap="all" spc="80">
                <a:solidFill>
                  <a:srgbClr val="615D56"/>
                </a:solidFill>
                <a:latin typeface="Calibri"/>
              </a:rPr>
              <a:t>Research time saved</a:t>
            </a:r>
          </a:p>
        </p:txBody>
      </p:sp>
      <p:sp>
        <p:nvSpPr>
          <p:cNvPr id="15" name="TextBox 14"/>
          <p:cNvSpPr txBox="1"/>
          <p:nvPr/>
        </p:nvSpPr>
        <p:spPr>
          <a:xfrm>
            <a:off x="10158984" y="1463040"/>
            <a:ext cx="1170432"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7</a:t>
            </a:r>
          </a:p>
          <a:p>
            <a:pPr algn="l">
              <a:lnSpc>
                <a:spcPct val="100000"/>
              </a:lnSpc>
              <a:spcBef>
                <a:spcPts val="100"/>
              </a:spcBef>
              <a:buNone/>
            </a:pPr>
            <a:r>
              <a:rPr sz="750" b="0" i="0" cap="all" spc="80">
                <a:solidFill>
                  <a:srgbClr val="615D56"/>
                </a:solidFill>
                <a:latin typeface="Calibri"/>
              </a:rPr>
              <a:t>Sources read</a:t>
            </a:r>
          </a:p>
        </p:txBody>
      </p:sp>
      <p:sp>
        <p:nvSpPr>
          <p:cNvPr id="16" name="TextBox 15"/>
          <p:cNvSpPr txBox="1"/>
          <p:nvPr/>
        </p:nvSpPr>
        <p:spPr>
          <a:xfrm>
            <a:off x="521207" y="2313432"/>
            <a:ext cx="5001768" cy="1325880"/>
          </a:xfrm>
          <a:prstGeom prst="rect">
            <a:avLst/>
          </a:prstGeom>
          <a:noFill/>
        </p:spPr>
        <p:txBody>
          <a:bodyPr wrap="square" anchor="t" lIns="0" rIns="0" tIns="0" bIns="0"/>
          <a:lstStyle/>
          <a:p>
            <a:pPr algn="l">
              <a:lnSpc>
                <a:spcPct val="100000"/>
              </a:lnSpc>
              <a:spcAft>
                <a:spcPts val="400"/>
              </a:spcAft>
              <a:buNone/>
            </a:pPr>
            <a:r>
              <a:rPr sz="1400" b="1" i="0">
                <a:solidFill>
                  <a:srgbClr val="1E1A14"/>
                </a:solidFill>
                <a:latin typeface="Cambria"/>
              </a:rPr>
              <a:t>A room divided</a:t>
            </a:r>
          </a:p>
          <a:p>
            <a:pPr algn="l" marL="164592">
              <a:lnSpc>
                <a:spcPct val="100000"/>
              </a:lnSpc>
              <a:buNone/>
            </a:pPr>
            <a:r>
              <a:rPr sz="1200" b="0" i="1">
                <a:solidFill>
                  <a:srgbClr val="1E1A14"/>
                </a:solidFill>
                <a:latin typeface="Cambria"/>
              </a:rPr>
              <a:t>The debaters split on whether global inventories can absorb current supply disruptions, with two asserting a 'no' and three asserting a 'yes'—each grounded in different interpretations of supply data, market reactions, and the nature of the disruptions.</a:t>
            </a:r>
          </a:p>
        </p:txBody>
      </p:sp>
      <p:sp>
        <p:nvSpPr>
          <p:cNvPr id="17" name="Rectangle 16"/>
          <p:cNvSpPr/>
          <p:nvPr/>
        </p:nvSpPr>
        <p:spPr>
          <a:xfrm>
            <a:off x="521207" y="2572684"/>
            <a:ext cx="27432" cy="714695"/>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751576" y="2295144"/>
            <a:ext cx="4754880" cy="1362456"/>
          </a:xfrm>
          <a:prstGeom prst="rect">
            <a:avLst/>
          </a:prstGeom>
          <a:noFill/>
        </p:spPr>
        <p:txBody>
          <a:bodyPr wrap="square" anchor="t" lIns="0" rIns="0" tIns="0" bIns="0"/>
          <a:lstStyle/>
          <a:p>
            <a:pPr algn="l">
              <a:lnSpc>
                <a:spcPct val="100000"/>
              </a:lnSpc>
              <a:buNone/>
            </a:pPr>
            <a:r>
              <a:rPr sz="900" b="0" i="0">
                <a:solidFill>
                  <a:srgbClr val="1E1A14"/>
                </a:solidFill>
                <a:latin typeface="Calibri"/>
              </a:rPr>
              <a:t>The debate centers on whether global oil inventories are sufficient to absorb current supply shocks, with a clear division between those who see the system as critically strained and those who argue that market behavior—such as stable prices and refining bottlenecks—indicates a systemic adjustment rather than a collapse. While all participants acknowledge the scale of supply disruptions and geopolitical tensions, they diverge sharply on whether inventory depletion is severe or merely a temporary market response. The consensus holds that prices have not spiked despite disruptions, and that the real pressure lies in downstream supply chains, not crude inventories. However, the absence of agreement on the severity of depletion and the timeline for recovery leaves the core question unresolved.</a:t>
            </a:r>
          </a:p>
        </p:txBody>
      </p:sp>
      <p:sp>
        <p:nvSpPr>
          <p:cNvPr id="19" name="Rounded Rectangle 18"/>
          <p:cNvSpPr/>
          <p:nvPr/>
        </p:nvSpPr>
        <p:spPr>
          <a:xfrm>
            <a:off x="493776" y="3840480"/>
            <a:ext cx="4928616" cy="2706624"/>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93776" y="3858768"/>
            <a:ext cx="36576" cy="2670048"/>
          </a:xfrm>
          <a:prstGeom prst="rect">
            <a:avLst/>
          </a:prstGeom>
          <a:solidFill>
            <a:srgbClr val="2F82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76656" y="4005072"/>
            <a:ext cx="4471416" cy="2487168"/>
          </a:xfrm>
          <a:prstGeom prst="rect">
            <a:avLst/>
          </a:prstGeom>
          <a:noFill/>
        </p:spPr>
        <p:txBody>
          <a:bodyPr wrap="square" anchor="t" lIns="0" rIns="0" tIns="0" bIns="0"/>
          <a:lstStyle/>
          <a:p>
            <a:pPr algn="l">
              <a:lnSpc>
                <a:spcPct val="100000"/>
              </a:lnSpc>
              <a:spcAft>
                <a:spcPts val="500"/>
              </a:spcAft>
              <a:buNone/>
            </a:pPr>
            <a:r>
              <a:rPr sz="750" b="0" i="0" cap="all" spc="80">
                <a:solidFill>
                  <a:srgbClr val="2F8247"/>
                </a:solidFill>
                <a:latin typeface="Calibri"/>
              </a:rPr>
              <a:t>Consensus (5)</a:t>
            </a:r>
          </a:p>
          <a:p>
            <a:pPr algn="l" marL="182880" indent="-182880">
              <a:lnSpc>
                <a:spcPct val="100000"/>
              </a:lnSpc>
              <a:spcBef>
                <a:spcPts val="300"/>
              </a:spcBef>
              <a:buFont typeface="Arial"/>
              <a:buChar char="•"/>
            </a:pPr>
            <a:r>
              <a:rPr sz="1000" b="0" i="0">
                <a:solidFill>
                  <a:srgbClr val="1E1A14"/>
                </a:solidFill>
                <a:latin typeface="Calibri"/>
              </a:rPr>
              <a:t>Oil supply disruptions from the Middle East, particularly the Strait of Hormuz, are impacting global markets.</a:t>
            </a:r>
          </a:p>
          <a:p>
            <a:pPr algn="l" marL="182880" indent="-182880">
              <a:lnSpc>
                <a:spcPct val="100000"/>
              </a:lnSpc>
              <a:spcBef>
                <a:spcPts val="300"/>
              </a:spcBef>
              <a:buFont typeface="Arial"/>
              <a:buChar char="•"/>
            </a:pPr>
            <a:r>
              <a:rPr sz="1000" b="0" i="0">
                <a:solidFill>
                  <a:srgbClr val="1E1A14"/>
                </a:solidFill>
                <a:latin typeface="Calibri"/>
              </a:rPr>
              <a:t>Global inventories are under significant pressure, with drawdowns in the tens of millions of barrels per day.</a:t>
            </a:r>
          </a:p>
          <a:p>
            <a:pPr algn="l" marL="182880" indent="-182880">
              <a:lnSpc>
                <a:spcPct val="100000"/>
              </a:lnSpc>
              <a:spcBef>
                <a:spcPts val="300"/>
              </a:spcBef>
              <a:buFont typeface="Arial"/>
              <a:buChar char="•"/>
            </a:pPr>
            <a:r>
              <a:rPr sz="1000" b="0" i="0">
                <a:solidFill>
                  <a:srgbClr val="1E1A14"/>
                </a:solidFill>
                <a:latin typeface="Calibri"/>
              </a:rPr>
              <a:t>Geopolitical tensions in the region are influencing oil pricing and market confidence.</a:t>
            </a:r>
          </a:p>
          <a:p>
            <a:pPr algn="l" marL="182880" indent="-182880">
              <a:lnSpc>
                <a:spcPct val="100000"/>
              </a:lnSpc>
              <a:spcBef>
                <a:spcPts val="300"/>
              </a:spcBef>
              <a:buFont typeface="Arial"/>
              <a:buChar char="•"/>
            </a:pPr>
            <a:r>
              <a:rPr sz="1000" b="0" i="0">
                <a:solidFill>
                  <a:srgbClr val="1E1A14"/>
                </a:solidFill>
                <a:latin typeface="Calibri"/>
              </a:rPr>
              <a:t>Energy demand is being reshaped by structural shifts, such as electric vehicle adoption and changes in China’s consumption patterns.</a:t>
            </a:r>
          </a:p>
          <a:p>
            <a:pPr algn="l" marL="182880" indent="-182880">
              <a:lnSpc>
                <a:spcPct val="100000"/>
              </a:lnSpc>
              <a:spcBef>
                <a:spcPts val="300"/>
              </a:spcBef>
              <a:buFont typeface="Arial"/>
              <a:buChar char="•"/>
            </a:pPr>
            <a:r>
              <a:rPr sz="1000" b="0" i="0">
                <a:solidFill>
                  <a:srgbClr val="1E1A14"/>
                </a:solidFill>
                <a:latin typeface="Calibri"/>
              </a:rPr>
              <a:t>Prices have not spiked by mid-2026 despite supply disruptions, which some interpret as a sign of market adjustment rather than collapse.</a:t>
            </a:r>
          </a:p>
        </p:txBody>
      </p:sp>
      <p:sp>
        <p:nvSpPr>
          <p:cNvPr id="22" name="Rounded Rectangle 21"/>
          <p:cNvSpPr/>
          <p:nvPr/>
        </p:nvSpPr>
        <p:spPr>
          <a:xfrm>
            <a:off x="5559552" y="3840480"/>
            <a:ext cx="4928616" cy="2706624"/>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559552" y="3858768"/>
            <a:ext cx="36576" cy="2670048"/>
          </a:xfrm>
          <a:prstGeom prst="rect">
            <a:avLst/>
          </a:prstGeom>
          <a:solidFill>
            <a:srgbClr val="C682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742432" y="4005072"/>
            <a:ext cx="4471416" cy="2487168"/>
          </a:xfrm>
          <a:prstGeom prst="rect">
            <a:avLst/>
          </a:prstGeom>
          <a:noFill/>
        </p:spPr>
        <p:txBody>
          <a:bodyPr wrap="square" anchor="t" lIns="0" rIns="0" tIns="0" bIns="0"/>
          <a:lstStyle/>
          <a:p>
            <a:pPr algn="l">
              <a:lnSpc>
                <a:spcPct val="100000"/>
              </a:lnSpc>
              <a:spcAft>
                <a:spcPts val="500"/>
              </a:spcAft>
              <a:buNone/>
            </a:pPr>
            <a:r>
              <a:rPr sz="750" b="0" i="0" cap="all" spc="80">
                <a:solidFill>
                  <a:srgbClr val="C68206"/>
                </a:solidFill>
                <a:latin typeface="Calibri"/>
              </a:rPr>
              <a:t>Unresolved tensions (5)</a:t>
            </a:r>
          </a:p>
          <a:p>
            <a:pPr algn="l" marL="182880" indent="-182880">
              <a:lnSpc>
                <a:spcPct val="100000"/>
              </a:lnSpc>
              <a:spcBef>
                <a:spcPts val="300"/>
              </a:spcBef>
              <a:buFont typeface="Arial"/>
              <a:buChar char="•"/>
            </a:pPr>
            <a:r>
              <a:rPr sz="1000" b="0" i="0">
                <a:solidFill>
                  <a:srgbClr val="1E1A14"/>
                </a:solidFill>
                <a:latin typeface="Calibri"/>
              </a:rPr>
              <a:t>Whether inventory depletion is occurring at a record rate of 11–12 million barrels per day or is overstated due to selective reporting or market behavior.</a:t>
            </a:r>
          </a:p>
          <a:p>
            <a:pPr algn="l" marL="182880" indent="-182880">
              <a:lnSpc>
                <a:spcPct val="100000"/>
              </a:lnSpc>
              <a:spcBef>
                <a:spcPts val="300"/>
              </a:spcBef>
              <a:buFont typeface="Arial"/>
              <a:buChar char="•"/>
            </a:pPr>
            <a:r>
              <a:rPr sz="1000" b="0" i="0">
                <a:solidFill>
                  <a:srgbClr val="1E1A14"/>
                </a:solidFill>
                <a:latin typeface="Calibri"/>
              </a:rPr>
              <a:t>Whether the reopening of the Strait of Hormuz will result in rapid or prolonged normalization of oil flows due to infrastructure damage and geopolitical inertia.</a:t>
            </a:r>
          </a:p>
          <a:p>
            <a:pPr algn="l" marL="182880" indent="-182880">
              <a:lnSpc>
                <a:spcPct val="100000"/>
              </a:lnSpc>
              <a:spcBef>
                <a:spcPts val="300"/>
              </a:spcBef>
              <a:buFont typeface="Arial"/>
              <a:buChar char="•"/>
            </a:pPr>
            <a:r>
              <a:rPr sz="1000" b="0" i="0">
                <a:solidFill>
                  <a:srgbClr val="1E1A14"/>
                </a:solidFill>
                <a:latin typeface="Calibri"/>
              </a:rPr>
              <a:t>Whether China's oil demand is genuinely weakening or is being overstated due to reporting inconsistencies or import data opacity.</a:t>
            </a:r>
          </a:p>
          <a:p>
            <a:pPr algn="l" marL="182880" indent="-182880">
              <a:lnSpc>
                <a:spcPct val="100000"/>
              </a:lnSpc>
              <a:spcBef>
                <a:spcPts val="300"/>
              </a:spcBef>
              <a:buFont typeface="Arial"/>
              <a:buChar char="•"/>
            </a:pPr>
            <a:r>
              <a:rPr sz="1000" b="0" i="0">
                <a:solidFill>
                  <a:srgbClr val="1E1A14"/>
                </a:solidFill>
                <a:latin typeface="Calibri"/>
              </a:rPr>
              <a:t>Whether the current price drop reflects genuine supply stress or is a behavioral adjustment by buyers anticipating future volatility.</a:t>
            </a:r>
          </a:p>
          <a:p>
            <a:pPr algn="l" marL="182880" indent="-182880">
              <a:lnSpc>
                <a:spcPct val="100000"/>
              </a:lnSpc>
              <a:spcBef>
                <a:spcPts val="300"/>
              </a:spcBef>
              <a:buFont typeface="Arial"/>
              <a:buChar char="•"/>
            </a:pPr>
            <a:r>
              <a:rPr sz="1000" b="0" i="0">
                <a:solidFill>
                  <a:srgbClr val="1E1A14"/>
                </a:solidFill>
                <a:latin typeface="Calibri"/>
              </a:rPr>
              <a:t>Whether government interventions like price caps or tax cuts will distort market signals or simply delay systemic adjustments.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338328" y="649224"/>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704088" y="649224"/>
            <a:ext cx="1151229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338328" y="1069848"/>
            <a:ext cx="1151229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338328" y="1325880"/>
          <a:ext cx="11201400" cy="3405258"/>
        </p:xfrm>
        <a:graphic>
          <a:graphicData uri="http://schemas.openxmlformats.org/drawingml/2006/table">
            <a:tbl>
              <a:tblPr firstRow="0" bandRow="0">
                <a:tableStyleId>{5940675A-B579-460E-94D1-54222C63F5DA}</a:tableStyleId>
              </a:tblPr>
              <a:tblGrid>
                <a:gridCol w="2697480"/>
                <a:gridCol w="6080760"/>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456361">
                <a:tc>
                  <a:txBody>
                    <a:bodyPr wrap="square"/>
                    <a:lstStyle/>
                    <a:p>
                      <a:pPr algn="l"/>
                      <a:r>
                        <a:rPr sz="1000" b="0" i="0">
                          <a:solidFill>
                            <a:srgbClr val="1E1A14"/>
                          </a:solidFill>
                          <a:latin typeface="Calibri"/>
                        </a:rPr>
                        <a:t>The Economist — Economist Podcast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Oil prices must rise significantly—potentially to $167–$460—to balance supply and demand, as current prices are too low to reduce demand or deplete stocks sufficiently.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13.8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Economist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Economist admits it was wrong in its oil price prediction but defends the value of opinion and market-based judgment as essential to informed decision-making.</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Financial Times — The FT View</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energy shock is not over, and governments must manage demand and supply amid prolonged shortages, with market forces being more effective than direct interventions.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Grok</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Higher oil prices are imminent and will rise significantly due to sustained supply disruptions, low inventories, and geopolitical risks, particularly from the Hormuz/Iran conflict.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Reuters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Oil prices are expected to decline in 2026 due to faster supply recovery and weaker demand.</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5.5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Financial Times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Oil prices will rise significantly in the coming months due to declining inventories, ongoing infrastructure damage, and prolonged supply disruptions from the Iran war, with potential economic consequences.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Macro Voices / Zero Hedge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current oil price crash is overdone; a genuine price spike is unlikely due to sufficient buffers, behavioral resistance, and dynamic pricing, though products markets face real pressure.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21.1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208008" y="180136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208008" y="1801368"/>
            <a:ext cx="38872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208008" y="225772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208008" y="2257729"/>
            <a:ext cx="185913"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208008" y="2714091"/>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208008" y="2714091"/>
            <a:ext cx="202814"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208008" y="317045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208008" y="3170453"/>
            <a:ext cx="211265"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208008" y="362681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208008" y="3626815"/>
            <a:ext cx="154927"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208008" y="392814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208008" y="3928148"/>
            <a:ext cx="18309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208008" y="438450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9208008" y="4384509"/>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371600" y="356616"/>
            <a:ext cx="9454896" cy="274320"/>
          </a:xfrm>
          <a:prstGeom prst="rect">
            <a:avLst/>
          </a:prstGeom>
          <a:noFill/>
        </p:spPr>
        <p:txBody>
          <a:bodyPr wrap="square" anchor="t" lIns="0" rIns="0" tIns="0" bIns="0"/>
          <a:lstStyle/>
          <a:p>
            <a:pPr algn="l">
              <a:lnSpc>
                <a:spcPct val="100000"/>
              </a:lnSpc>
              <a:buNone/>
            </a:pPr>
            <a:r>
              <a:rPr sz="1300" b="1" i="0">
                <a:solidFill>
                  <a:srgbClr val="1E1A14"/>
                </a:solidFill>
                <a:latin typeface="Cambria"/>
              </a:rPr>
              <a:t>How the room got there</a:t>
            </a:r>
          </a:p>
        </p:txBody>
      </p:sp>
      <p:sp>
        <p:nvSpPr>
          <p:cNvPr id="3" name="TextBox 2"/>
          <p:cNvSpPr txBox="1"/>
          <p:nvPr/>
        </p:nvSpPr>
        <p:spPr>
          <a:xfrm>
            <a:off x="1371600" y="704088"/>
            <a:ext cx="4567428" cy="5806440"/>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1   </a:t>
            </a:r>
            <a:r>
              <a:rPr sz="720" b="0" i="0">
                <a:solidFill>
                  <a:srgbClr val="2A78D6"/>
                </a:solidFill>
                <a:latin typeface="Calibri"/>
              </a:rPr>
              <a:t>● </a:t>
            </a:r>
            <a:r>
              <a:rPr sz="900" b="1" i="0">
                <a:solidFill>
                  <a:srgbClr val="2A78D6"/>
                </a:solidFill>
                <a:latin typeface="Calibri"/>
              </a:rPr>
              <a:t>Aleyna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No. Global inventories cannot absorb current supply disruptions. The Economist Podcast argues commercial stocks are dwindling fast, demand exceeds sustainable supply, and prices must shoot up to reduce demand. With inventory depletion at 11–12 million barrels per day and the Strait of Hormuz taking months to normalize, the system has no buffer left.</a:t>
            </a:r>
          </a:p>
          <a:p>
            <a:pPr algn="l" marL="182880" indent="-182880">
              <a:lnSpc>
                <a:spcPct val="100000"/>
              </a:lnSpc>
              <a:spcBef>
                <a:spcPts val="400"/>
              </a:spcBef>
              <a:spcAft>
                <a:spcPts val="1200"/>
              </a:spcAft>
              <a:buFont typeface="Arial"/>
              <a:buChar char="•"/>
            </a:pPr>
            <a:r>
              <a:rPr sz="720" b="0" i="0">
                <a:solidFill>
                  <a:srgbClr val="EB6834"/>
                </a:solidFill>
                <a:latin typeface="Calibri"/>
              </a:rPr>
              <a:t>● </a:t>
            </a:r>
            <a:r>
              <a:rPr sz="900" b="1" i="0">
                <a:solidFill>
                  <a:srgbClr val="EB6834"/>
                </a:solidFill>
                <a:latin typeface="Calibri"/>
              </a:rPr>
              <a:t>Luna</a:t>
            </a:r>
            <a:r>
              <a:rPr sz="900" b="0" i="0">
                <a:solidFill>
                  <a:srgbClr val="1E1A14"/>
                </a:solidFill>
                <a:latin typeface="Calibri"/>
              </a:rPr>
              <a:t> — </a:t>
            </a:r>
            <a:r>
              <a:rPr sz="900" b="0" i="0">
                <a:solidFill>
                  <a:srgbClr val="1E1A14"/>
                </a:solidFill>
                <a:latin typeface="Calibri"/>
              </a:rPr>
              <a:t>No. Global inventories cannot absorb current supply disruptions. The Economist Podcast argues commercial stocks are dwindling fast, demand exceeds sustainable supply, and prices must shoot up to reduce demand. With inventory depletion at 11–12 million barrels per day and the Strait of Hormuz taking months to normalize, the system has no buffer left.</a:t>
            </a:r>
          </a:p>
          <a:p>
            <a:pPr algn="l">
              <a:lnSpc>
                <a:spcPct val="100000"/>
              </a:lnSpc>
              <a:spcBef>
                <a:spcPts val="1200"/>
              </a:spcBef>
              <a:spcAft>
                <a:spcPts val="500"/>
              </a:spcAft>
              <a:buNone/>
            </a:pPr>
            <a:r>
              <a:rPr sz="850" b="0" i="0">
                <a:solidFill>
                  <a:srgbClr val="615D56"/>
                </a:solidFill>
                <a:latin typeface="Calibri"/>
              </a:rPr>
              <a:t>2   </a:t>
            </a:r>
            <a:r>
              <a:rPr sz="720" b="0" i="0">
                <a:solidFill>
                  <a:srgbClr val="EB6834"/>
                </a:solidFill>
                <a:latin typeface="Calibri"/>
              </a:rPr>
              <a:t>● </a:t>
            </a:r>
            <a:r>
              <a:rPr sz="900" b="1" i="0">
                <a:solidFill>
                  <a:srgbClr val="EB6834"/>
                </a:solidFill>
                <a:latin typeface="Calibri"/>
              </a:rPr>
              <a:t>Luna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No. Global inventories cannot absorb current supply disruptions. The Economist Podcast argues commercial stocks are dwindling fast, demand exceeds sustainable supply, and prices must shoot up to reduce demand. With inventory depletion at 11–12 million barrels per day and the Strait of Hormuz taking months to normalize, the system has no buffer left.</a:t>
            </a:r>
          </a:p>
          <a:p>
            <a:pPr algn="l" marL="182880" indent="-182880">
              <a:lnSpc>
                <a:spcPct val="100000"/>
              </a:lnSpc>
              <a:spcBef>
                <a:spcPts val="400"/>
              </a:spcBef>
              <a:spcAft>
                <a:spcPts val="1200"/>
              </a:spcAft>
              <a:buFont typeface="Arial"/>
              <a:buChar char="•"/>
            </a:pPr>
            <a:r>
              <a:rPr sz="720" b="0" i="0">
                <a:solidFill>
                  <a:srgbClr val="1BAF7A"/>
                </a:solidFill>
                <a:latin typeface="Calibri"/>
              </a:rPr>
              <a:t>● </a:t>
            </a:r>
            <a:r>
              <a:rPr sz="900" b="1" i="0">
                <a:solidFill>
                  <a:srgbClr val="1BAF7A"/>
                </a:solidFill>
                <a:latin typeface="Calibri"/>
              </a:rPr>
              <a:t>Jillian</a:t>
            </a:r>
            <a:r>
              <a:rPr sz="900" b="0" i="0">
                <a:solidFill>
                  <a:srgbClr val="1E1A14"/>
                </a:solidFill>
                <a:latin typeface="Calibri"/>
              </a:rPr>
              <a:t> — </a:t>
            </a:r>
            <a:r>
              <a:rPr sz="900" b="0" i="0">
                <a:solidFill>
                  <a:srgbClr val="1E1A14"/>
                </a:solidFill>
                <a:latin typeface="Calibri"/>
              </a:rPr>
              <a:t>Yes. Global inventories can absorb current supply disruptions — not because they’re large, but because the disruption isn’t structural. The Economist Podcast says stocks are dwindling, but it doesn’t say depletion is at 11–12 million barrels per day; that figure comes from Grok, which is silent on data sources. The FT View argues flows will take months to normalize — but only if the strait reopens. And it doesn’t. The real pressure isn’t in crude; it’s in refining, where bottlenecks rotate, not inventories. If supply shocks were severe, prices would have spiked by now. They haven’t. So the system isn’t breaking — it’s just adjusting.</a:t>
            </a:r>
          </a:p>
        </p:txBody>
      </p:sp>
      <p:sp>
        <p:nvSpPr>
          <p:cNvPr id="4" name="Rectangle 3"/>
          <p:cNvSpPr/>
          <p:nvPr/>
        </p:nvSpPr>
        <p:spPr>
          <a:xfrm>
            <a:off x="1371600" y="907114"/>
            <a:ext cx="27432" cy="818921"/>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371600" y="2626865"/>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371600" y="3058491"/>
            <a:ext cx="27432" cy="818921"/>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1371600" y="5196820"/>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259068" y="704088"/>
            <a:ext cx="4567428" cy="5806440"/>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3   </a:t>
            </a:r>
            <a:r>
              <a:rPr sz="720" b="0" i="0">
                <a:solidFill>
                  <a:srgbClr val="1BAF7A"/>
                </a:solidFill>
                <a:latin typeface="Calibri"/>
              </a:rPr>
              <a:t>● </a:t>
            </a:r>
            <a:r>
              <a:rPr sz="900" b="1" i="0">
                <a:solidFill>
                  <a:srgbClr val="1BAF7A"/>
                </a:solidFill>
                <a:latin typeface="Calibri"/>
              </a:rPr>
              <a:t>Jillian</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Yes. Global inventories can absorb current supply disruptions — not because they’re large, but because the disruption isn’t structural. The Economist Podcast says stocks are dwindling, but it doesn’t say depletion is at 11–12 million barrels per day; that figure comes from Grok, which is silent on data sources. The FT View argues flows will take months to normalize — but only if the strait reopens. And it doesn’t. The real pressure isn’t in crude; it’s in refining, where bottlenecks rotate, not inventories. If supply shocks were severe, prices would have spiked by now. They haven’t. So the system isn’t breaking — it’s just adjusting.</a:t>
            </a:r>
          </a:p>
          <a:p>
            <a:pPr algn="l" marL="182880" indent="-182880">
              <a:lnSpc>
                <a:spcPct val="100000"/>
              </a:lnSpc>
              <a:spcBef>
                <a:spcPts val="400"/>
              </a:spcBef>
              <a:spcAft>
                <a:spcPts val="1200"/>
              </a:spcAft>
              <a:buFont typeface="Arial"/>
              <a:buChar char="•"/>
            </a:pPr>
            <a:r>
              <a:rPr sz="720" b="0" i="0">
                <a:solidFill>
                  <a:srgbClr val="E87BA4"/>
                </a:solidFill>
                <a:latin typeface="Calibri"/>
              </a:rPr>
              <a:t>● </a:t>
            </a:r>
            <a:r>
              <a:rPr sz="900" b="1" i="0">
                <a:solidFill>
                  <a:srgbClr val="E87BA4"/>
                </a:solidFill>
                <a:latin typeface="Calibri"/>
              </a:rPr>
              <a:t>Olivia</a:t>
            </a:r>
            <a:r>
              <a:rPr sz="900" b="0" i="0">
                <a:solidFill>
                  <a:srgbClr val="1E1A14"/>
                </a:solidFill>
                <a:latin typeface="Calibri"/>
              </a:rPr>
              <a:t> — </a:t>
            </a:r>
            <a:r>
              <a:rPr sz="900" b="0" i="0">
                <a:solidFill>
                  <a:srgbClr val="1E1A14"/>
                </a:solidFill>
                <a:latin typeface="Calibri"/>
              </a:rPr>
              <a:t>Yes. Global inventories can absorb current supply disruptions — not because they’re large, but because the shocks aren’t structural. The Economist Podcast says stocks are dwindling, but doesn’t say depletion is at 11–12 million barrels per day; that figure comes from Grok, which is silent on sources. The FT View says flows take months to normalize — but only if the strait reopens, and it hasn’t. Prices haven’t spiked by now, so supply isn’t collapsing. If it were, markets would have reacted. They didn’t. So the system isn’t breaking — it’s just adjusting.</a:t>
            </a:r>
          </a:p>
          <a:p>
            <a:pPr algn="l">
              <a:lnSpc>
                <a:spcPct val="100000"/>
              </a:lnSpc>
              <a:spcBef>
                <a:spcPts val="1200"/>
              </a:spcBef>
              <a:spcAft>
                <a:spcPts val="500"/>
              </a:spcAft>
              <a:buNone/>
            </a:pPr>
            <a:r>
              <a:rPr sz="850" b="0" i="0">
                <a:solidFill>
                  <a:srgbClr val="615D56"/>
                </a:solidFill>
                <a:latin typeface="Calibri"/>
              </a:rPr>
              <a:t>4   </a:t>
            </a:r>
            <a:r>
              <a:rPr sz="720" b="0" i="0">
                <a:solidFill>
                  <a:srgbClr val="E87BA4"/>
                </a:solidFill>
                <a:latin typeface="Calibri"/>
              </a:rPr>
              <a:t>● </a:t>
            </a:r>
            <a:r>
              <a:rPr sz="900" b="1" i="0">
                <a:solidFill>
                  <a:srgbClr val="E87BA4"/>
                </a:solidFill>
                <a:latin typeface="Calibri"/>
              </a:rPr>
              <a:t>Olivia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Yes. Global inventories can absorb current supply disruptions — not because they’re large, but because the shocks aren’t structural. The Economist Podcast says stocks are dwindling, but doesn’t say depletion is at 11–12 million barrels per day; that figure comes from Grok, which is silent on sources. The FT View says flows take months to normalize — but only if the strait reopens, and it hasn’t. Prices haven’t spiked by now, so supply isn’t collapsing. If it were, markets would have reacted. They didn’t. So the system isn’t breaking — it’s just adjusting.</a:t>
            </a:r>
          </a:p>
        </p:txBody>
      </p:sp>
      <p:sp>
        <p:nvSpPr>
          <p:cNvPr id="9" name="Rectangle 8"/>
          <p:cNvSpPr/>
          <p:nvPr/>
        </p:nvSpPr>
        <p:spPr>
          <a:xfrm>
            <a:off x="6259068" y="907114"/>
            <a:ext cx="27432" cy="147405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259068" y="3561054"/>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259068" y="3992680"/>
            <a:ext cx="27432" cy="1310274"/>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371600" y="356616"/>
            <a:ext cx="9454896" cy="274320"/>
          </a:xfrm>
          <a:prstGeom prst="rect">
            <a:avLst/>
          </a:prstGeom>
          <a:noFill/>
        </p:spPr>
        <p:txBody>
          <a:bodyPr wrap="square" anchor="t" lIns="0" rIns="0" tIns="0" bIns="0"/>
          <a:lstStyle/>
          <a:p>
            <a:pPr algn="l">
              <a:lnSpc>
                <a:spcPct val="100000"/>
              </a:lnSpc>
              <a:buNone/>
            </a:pPr>
            <a:r>
              <a:rPr sz="1300" b="1" i="0">
                <a:solidFill>
                  <a:srgbClr val="1E1A14"/>
                </a:solidFill>
                <a:latin typeface="Cambria"/>
              </a:rPr>
              <a:t>How the room got there</a:t>
            </a:r>
          </a:p>
        </p:txBody>
      </p:sp>
      <p:sp>
        <p:nvSpPr>
          <p:cNvPr id="3" name="TextBox 2"/>
          <p:cNvSpPr txBox="1"/>
          <p:nvPr/>
        </p:nvSpPr>
        <p:spPr>
          <a:xfrm>
            <a:off x="1371600" y="704088"/>
            <a:ext cx="4567428" cy="5806440"/>
          </a:xfrm>
          <a:prstGeom prst="rect">
            <a:avLst/>
          </a:prstGeom>
          <a:noFill/>
        </p:spPr>
        <p:txBody>
          <a:bodyPr wrap="square" anchor="t" lIns="0" rIns="0" tIns="0" bIns="0"/>
          <a:lstStyle/>
          <a:p>
            <a:pPr algn="l" marL="182880" indent="-182880">
              <a:lnSpc>
                <a:spcPct val="100000"/>
              </a:lnSpc>
              <a:spcAft>
                <a:spcPts val="1200"/>
              </a:spcAft>
              <a:buFont typeface="Arial"/>
              <a:buChar char="•"/>
            </a:pPr>
            <a:r>
              <a:rPr sz="720" b="0" i="0">
                <a:solidFill>
                  <a:srgbClr val="EDA100"/>
                </a:solidFill>
                <a:latin typeface="Calibri"/>
              </a:rPr>
              <a:t>● </a:t>
            </a:r>
            <a:r>
              <a:rPr sz="900" b="1" i="0">
                <a:solidFill>
                  <a:srgbClr val="EDA100"/>
                </a:solidFill>
                <a:latin typeface="Calibri"/>
              </a:rPr>
              <a:t>Samuel</a:t>
            </a:r>
            <a:r>
              <a:rPr sz="900" b="0" i="0">
                <a:solidFill>
                  <a:srgbClr val="1E1A14"/>
                </a:solidFill>
                <a:latin typeface="Calibri"/>
              </a:rPr>
              <a:t> — </a:t>
            </a:r>
            <a:r>
              <a:rPr sz="900" b="0" i="0">
                <a:solidFill>
                  <a:srgbClr val="1E1A14"/>
                </a:solidFill>
                <a:latin typeface="Calibri"/>
              </a:rPr>
              <a:t>No. Global inventories cannot absorb current supply disruptions. Olivia says prices haven’t spiked because supply isn’t collapsing — but that’s a blind spot. The FT View admits flows won’t return to pre-war levels until 2027, and Wirth says the crisis will force governments to build insurance policies. If the system were adjusting, inventories would be rising, not falling at 5–6 million barrels per day during peak demand. And if prices hadn’t spiked, they’d have been rising </a:t>
            </a:r>
            <a:r>
              <a:rPr sz="900" b="0" i="1">
                <a:solidFill>
                  <a:srgbClr val="1E1A14"/>
                </a:solidFill>
                <a:latin typeface="Calibri"/>
              </a:rPr>
              <a:t>before</a:t>
            </a:r>
            <a:r>
              <a:rPr sz="900" b="0" i="0">
                <a:solidFill>
                  <a:srgbClr val="1E1A14"/>
                </a:solidFill>
                <a:latin typeface="Calibri"/>
              </a:rPr>
              <a:t> the war — not after. The market didn’t react because it was already in a buyer strike. Now, it’s just running out of buffers.</a:t>
            </a:r>
          </a:p>
        </p:txBody>
      </p:sp>
      <p:sp>
        <p:nvSpPr>
          <p:cNvPr id="4" name="Rectangle 3"/>
          <p:cNvSpPr/>
          <p:nvPr/>
        </p:nvSpPr>
        <p:spPr>
          <a:xfrm>
            <a:off x="1371600" y="1756970"/>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33856"/>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2148840" y="1133856"/>
            <a:ext cx="863193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1783080" y="1554480"/>
            <a:ext cx="863193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83080" y="1700784"/>
            <a:ext cx="8631936"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1783080" y="2021797"/>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2024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2651760" y="2021797"/>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78892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3520439" y="2021797"/>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657599"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4389120" y="2021797"/>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2628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1783080" y="2259541"/>
          <a:ext cx="8631932" cy="3173053"/>
        </p:xfrm>
        <a:graphic>
          <a:graphicData uri="http://schemas.openxmlformats.org/drawingml/2006/table">
            <a:tbl>
              <a:tblPr firstRow="0" bandRow="0">
                <a:tableStyleId>{5940675A-B579-460E-94D1-54222C63F5DA}</a:tableStyleId>
              </a:tblPr>
              <a:tblGrid>
                <a:gridCol w="2148840"/>
                <a:gridCol w="926156"/>
                <a:gridCol w="926156"/>
                <a:gridCol w="926156"/>
                <a:gridCol w="926156"/>
                <a:gridCol w="926156"/>
                <a:gridCol w="926156"/>
                <a:gridCol w="926156"/>
              </a:tblGrid>
              <a:tr h="996781">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Oil prices will rise to $135 or higher by the end of 2026.</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Global oil inventories will decline at a rate of 11–12 million barrels per day through 2026.</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The Strait of Hormuz will reopen and normalize oil flows within four months of the war's de-escalation.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A significant oil price spike will occur in June or July 2026 due to supply disruptions and inventory depletion.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5. China's oil demand will decline significantly in 2026 due to reduced imports and structural shifts in consumption.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6. Government interventions such as price caps or tax cuts will exacerbate energy shortages.</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7. The current oil price crash is a rational market response to supply disruption, not a sign of impending supply collapse.</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310896">
                <a:tc>
                  <a:txBody>
                    <a:bodyPr wrap="square"/>
                    <a:lstStyle/>
                    <a:p>
                      <a:pPr algn="r"/>
                      <a:r>
                        <a:rPr sz="800" b="0" i="0">
                          <a:solidFill>
                            <a:srgbClr val="1E1A14"/>
                          </a:solidFill>
                          <a:latin typeface="Calibri"/>
                        </a:rPr>
                        <a:t>Macro Voices / Zero Hedge</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C9C5BD"/>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C9C5BD"/>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r>
              <a:tr h="310896">
                <a:tc>
                  <a:txBody>
                    <a:bodyPr wrap="square"/>
                    <a:lstStyle/>
                    <a:p>
                      <a:pPr algn="r"/>
                      <a:r>
                        <a:rPr sz="800" b="0" i="0">
                          <a:solidFill>
                            <a:srgbClr val="1E1A14"/>
                          </a:solidFill>
                          <a:latin typeface="Calibri"/>
                        </a:rPr>
                        <a:t>Grok</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r>
              <a:tr h="310896">
                <a:tc>
                  <a:txBody>
                    <a:bodyPr wrap="square"/>
                    <a:lstStyle/>
                    <a:p>
                      <a:pPr algn="r"/>
                      <a:r>
                        <a:rPr sz="800" b="0" i="0">
                          <a:solidFill>
                            <a:srgbClr val="1E1A14"/>
                          </a:solidFill>
                          <a:latin typeface="Calibri"/>
                        </a:rPr>
                        <a:t>Reuters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Economist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Financial Times — The FT View</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Financial Times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Economist — Economist Podcast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r>
            </a:tbl>
          </a:graphicData>
        </a:graphic>
      </p:graphicFrame>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 — Economist Podcast</a:t>
            </a:r>
          </a:p>
          <a:p>
            <a:pPr algn="l">
              <a:lnSpc>
                <a:spcPct val="100000"/>
              </a:lnSpc>
              <a:spcAft>
                <a:spcPts val="600"/>
              </a:spcAft>
              <a:buNone/>
            </a:pPr>
            <a:r>
              <a:rPr sz="700" b="0" i="0">
                <a:solidFill>
                  <a:srgbClr val="615D56"/>
                </a:solidFill>
                <a:latin typeface="Calibri"/>
              </a:rPr>
              <a:t>EconomistPodcast_HOWHIGH.docx</a:t>
            </a:r>
          </a:p>
          <a:p>
            <a:pPr algn="l">
              <a:lnSpc>
                <a:spcPct val="100000"/>
              </a:lnSpc>
              <a:spcAft>
                <a:spcPts val="600"/>
              </a:spcAft>
              <a:buNone/>
            </a:pPr>
            <a:r>
              <a:rPr sz="950" b="0" i="0">
                <a:solidFill>
                  <a:srgbClr val="615D56"/>
                </a:solidFill>
                <a:latin typeface="Calibri"/>
              </a:rPr>
              <a:t>Oil prices must rise significantly—potentially to $167–$460—to balance supply and demand, as current prices are too low to reduce demand or deplete stocks sufficiently.</a:t>
            </a:r>
          </a:p>
          <a:p>
            <a:pPr algn="l" marL="182880" indent="-182880">
              <a:lnSpc>
                <a:spcPct val="100000"/>
              </a:lnSpc>
              <a:spcBef>
                <a:spcPts val="300"/>
              </a:spcBef>
              <a:buFont typeface="Arial"/>
              <a:buChar char="•"/>
            </a:pPr>
            <a:r>
              <a:rPr sz="900" b="0" i="0">
                <a:solidFill>
                  <a:srgbClr val="1E1A14"/>
                </a:solidFill>
                <a:latin typeface="Calibri"/>
              </a:rPr>
              <a:t>Oil prices need to rise to between $167 and $460 to balance supply and demand.</a:t>
            </a:r>
            <a:r>
              <a:rPr sz="900" b="0" i="0">
                <a:solidFill>
                  <a:srgbClr val="615D56"/>
                </a:solidFill>
                <a:latin typeface="Calibri"/>
              </a:rPr>
              <a:t> — “range of $167 to $460 from literature”</a:t>
            </a:r>
          </a:p>
          <a:p>
            <a:pPr algn="l" marL="182880" indent="-182880">
              <a:lnSpc>
                <a:spcPct val="100000"/>
              </a:lnSpc>
              <a:spcBef>
                <a:spcPts val="300"/>
              </a:spcBef>
              <a:buFont typeface="Arial"/>
              <a:buChar char="•"/>
            </a:pPr>
            <a:r>
              <a:rPr sz="900" b="0" i="0">
                <a:solidFill>
                  <a:srgbClr val="1E1A14"/>
                </a:solidFill>
                <a:latin typeface="Calibri"/>
              </a:rPr>
              <a:t>Current oil prices are insufficient to destroy demand due to a large supply deficit.</a:t>
            </a:r>
            <a:r>
              <a:rPr sz="900" b="0" i="0">
                <a:solidFill>
                  <a:srgbClr val="615D56"/>
                </a:solidFill>
                <a:latin typeface="Calibri"/>
              </a:rPr>
              <a:t> — “deficit is real and much larger than Ukraine scenario”</a:t>
            </a:r>
          </a:p>
          <a:p>
            <a:pPr algn="l" marL="182880" indent="-182880">
              <a:lnSpc>
                <a:spcPct val="100000"/>
              </a:lnSpc>
              <a:spcBef>
                <a:spcPts val="300"/>
              </a:spcBef>
              <a:buFont typeface="Arial"/>
              <a:buChar char="•"/>
            </a:pPr>
            <a:r>
              <a:rPr sz="900" b="0" i="0">
                <a:solidFill>
                  <a:srgbClr val="1E1A14"/>
                </a:solidFill>
                <a:latin typeface="Calibri"/>
              </a:rPr>
              <a:t>Stocks are being depleted rapidly, with commercial stocks falling fast.</a:t>
            </a:r>
            <a:r>
              <a:rPr sz="900" b="0" i="0">
                <a:solidFill>
                  <a:srgbClr val="615D56"/>
                </a:solidFill>
                <a:latin typeface="Calibri"/>
              </a:rPr>
              <a:t> — “dwindling stocks, 8 to 10 million barrels/day”</a:t>
            </a:r>
          </a:p>
          <a:p>
            <a:pPr algn="l" marL="182880" indent="-182880">
              <a:lnSpc>
                <a:spcPct val="100000"/>
              </a:lnSpc>
              <a:spcBef>
                <a:spcPts val="300"/>
              </a:spcBef>
              <a:buFont typeface="Arial"/>
              <a:buChar char="•"/>
            </a:pPr>
            <a:r>
              <a:rPr sz="900" b="0" i="0">
                <a:solidFill>
                  <a:srgbClr val="1E1A14"/>
                </a:solidFill>
                <a:latin typeface="Calibri"/>
              </a:rPr>
              <a:t>The buffer of oil at sea was built before the war and is now being drawn down.</a:t>
            </a:r>
            <a:r>
              <a:rPr sz="900" b="0" i="0">
                <a:solidFill>
                  <a:srgbClr val="615D56"/>
                </a:solidFill>
                <a:latin typeface="Calibri"/>
              </a:rPr>
              <a:t> — “tankers already past straits when war started”</a:t>
            </a:r>
          </a:p>
          <a:p>
            <a:pPr algn="l" marL="182880" indent="-182880">
              <a:lnSpc>
                <a:spcPct val="100000"/>
              </a:lnSpc>
              <a:spcBef>
                <a:spcPts val="300"/>
              </a:spcBef>
              <a:buFont typeface="Arial"/>
              <a:buChar char="•"/>
            </a:pPr>
            <a:r>
              <a:rPr sz="900" b="0" i="0">
                <a:solidFill>
                  <a:srgbClr val="1E1A14"/>
                </a:solidFill>
                <a:latin typeface="Calibri"/>
              </a:rPr>
              <a:t>Demand exceeds sustainable supply levels, requiring sharp price increases.</a:t>
            </a:r>
            <a:r>
              <a:rPr sz="900" b="0" i="0">
                <a:solidFill>
                  <a:srgbClr val="615D56"/>
                </a:solidFill>
                <a:latin typeface="Calibri"/>
              </a:rPr>
              <a:t> — “demand much higher than sustainable supply”</a:t>
            </a:r>
          </a:p>
          <a:p>
            <a:pPr algn="l" marL="182880" indent="-182880">
              <a:lnSpc>
                <a:spcPct val="100000"/>
              </a:lnSpc>
              <a:spcBef>
                <a:spcPts val="300"/>
              </a:spcBef>
              <a:spcAft>
                <a:spcPts val="1200"/>
              </a:spcAft>
              <a:buFont typeface="Arial"/>
              <a:buChar char="•"/>
            </a:pPr>
            <a:r>
              <a:rPr sz="900" b="0" i="0">
                <a:solidFill>
                  <a:srgbClr val="1E1A14"/>
                </a:solidFill>
                <a:latin typeface="Calibri"/>
              </a:rPr>
              <a:t>Traders are overestimating the likelihood of a quick peace deal and are in 'La La Land'.</a:t>
            </a:r>
          </a:p>
        </p:txBody>
      </p:sp>
      <p:sp>
        <p:nvSpPr>
          <p:cNvPr id="3" name="Rectangle 2"/>
          <p:cNvSpPr/>
          <p:nvPr/>
        </p:nvSpPr>
        <p:spPr>
          <a:xfrm>
            <a:off x="1783080" y="3959517"/>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a:t>
            </a:r>
          </a:p>
          <a:p>
            <a:pPr algn="l">
              <a:lnSpc>
                <a:spcPct val="100000"/>
              </a:lnSpc>
              <a:spcAft>
                <a:spcPts val="600"/>
              </a:spcAft>
              <a:buNone/>
            </a:pPr>
            <a:r>
              <a:rPr sz="700" b="0" i="0">
                <a:solidFill>
                  <a:srgbClr val="615D56"/>
                </a:solidFill>
                <a:latin typeface="Calibri"/>
              </a:rPr>
              <a:t>Economist-WEWOZWRONG.docx</a:t>
            </a:r>
          </a:p>
          <a:p>
            <a:pPr algn="l">
              <a:lnSpc>
                <a:spcPct val="100000"/>
              </a:lnSpc>
              <a:spcAft>
                <a:spcPts val="600"/>
              </a:spcAft>
              <a:buNone/>
            </a:pPr>
            <a:r>
              <a:rPr sz="950" b="0" i="0">
                <a:solidFill>
                  <a:srgbClr val="615D56"/>
                </a:solidFill>
                <a:latin typeface="Calibri"/>
              </a:rPr>
              <a:t>The Economist admits it was wrong in its oil price prediction but defends the value of opinion and market-based judgment as essential to informed decision-making.</a:t>
            </a:r>
          </a:p>
          <a:p>
            <a:pPr algn="l" marL="182880" indent="-182880">
              <a:lnSpc>
                <a:spcPct val="100000"/>
              </a:lnSpc>
              <a:spcBef>
                <a:spcPts val="300"/>
              </a:spcBef>
              <a:buFont typeface="Arial"/>
              <a:buChar char="•"/>
            </a:pPr>
            <a:r>
              <a:rPr sz="900" b="0" i="0">
                <a:solidFill>
                  <a:srgbClr val="1E1A14"/>
                </a:solidFill>
                <a:latin typeface="Calibri"/>
              </a:rPr>
              <a:t>The Economist incorrectly predicted oil prices would fall to $88 by year-end, but prices dropped to just over $70.</a:t>
            </a:r>
            <a:r>
              <a:rPr sz="900" b="0" i="0">
                <a:solidFill>
                  <a:srgbClr val="615D56"/>
                </a:solidFill>
                <a:latin typeface="Calibri"/>
              </a:rPr>
              <a:t> — “we said oil traders were in "la-la land" thinking that oil prices would fall to $88”</a:t>
            </a:r>
          </a:p>
          <a:p>
            <a:pPr algn="l" marL="182880" indent="-182880">
              <a:lnSpc>
                <a:spcPct val="100000"/>
              </a:lnSpc>
              <a:spcBef>
                <a:spcPts val="300"/>
              </a:spcBef>
              <a:buFont typeface="Arial"/>
              <a:buChar char="•"/>
            </a:pPr>
            <a:r>
              <a:rPr sz="900" b="0" i="0">
                <a:solidFill>
                  <a:srgbClr val="1E1A14"/>
                </a:solidFill>
                <a:latin typeface="Calibri"/>
              </a:rPr>
              <a:t>The U.S. and Iran reached a provisional deal in June to reopen the Strait of Hormuz, preventing a supply crisis.</a:t>
            </a:r>
            <a:r>
              <a:rPr sz="900" b="0" i="0">
                <a:solidFill>
                  <a:srgbClr val="615D56"/>
                </a:solidFill>
                <a:latin typeface="Calibri"/>
              </a:rPr>
              <a:t> — “Mr Trump all but folded, preventing a disaster”</a:t>
            </a:r>
          </a:p>
          <a:p>
            <a:pPr algn="l" marL="182880" indent="-182880">
              <a:lnSpc>
                <a:spcPct val="100000"/>
              </a:lnSpc>
              <a:spcBef>
                <a:spcPts val="300"/>
              </a:spcBef>
              <a:buFont typeface="Arial"/>
              <a:buChar char="•"/>
            </a:pPr>
            <a:r>
              <a:rPr sz="900" b="0" i="0">
                <a:solidFill>
                  <a:srgbClr val="1E1A14"/>
                </a:solidFill>
                <a:latin typeface="Calibri"/>
              </a:rPr>
              <a:t>China has significantly reduced its oil imports despite falling prices, cutting demand by 5 million barrels per day.</a:t>
            </a:r>
            <a:r>
              <a:rPr sz="900" b="0" i="0">
                <a:solidFill>
                  <a:srgbClr val="615D56"/>
                </a:solidFill>
                <a:latin typeface="Calibri"/>
              </a:rPr>
              <a:t> — “Crude imports are 5m barrels a day lower than a year ago”</a:t>
            </a:r>
          </a:p>
          <a:p>
            <a:pPr algn="l" marL="182880" indent="-182880">
              <a:lnSpc>
                <a:spcPct val="100000"/>
              </a:lnSpc>
              <a:spcBef>
                <a:spcPts val="300"/>
              </a:spcBef>
              <a:buFont typeface="Arial"/>
              <a:buChar char="•"/>
            </a:pPr>
            <a:r>
              <a:rPr sz="900" b="0" i="0">
                <a:solidFill>
                  <a:srgbClr val="1E1A14"/>
                </a:solidFill>
                <a:latin typeface="Calibri"/>
              </a:rPr>
              <a:t>China's oil reserves are opaque, with many barrels stored underground and blurred between official and corporate holdings.</a:t>
            </a:r>
            <a:r>
              <a:rPr sz="900" b="0" i="0">
                <a:solidFill>
                  <a:srgbClr val="615D56"/>
                </a:solidFill>
                <a:latin typeface="Calibri"/>
              </a:rPr>
              <a:t> — “its oil reserves are opaque—many barrels are hidden from satellites underground”</a:t>
            </a:r>
          </a:p>
          <a:p>
            <a:pPr algn="l" marL="182880" indent="-182880">
              <a:lnSpc>
                <a:spcPct val="100000"/>
              </a:lnSpc>
              <a:spcBef>
                <a:spcPts val="300"/>
              </a:spcBef>
              <a:buFont typeface="Arial"/>
              <a:buChar char="•"/>
            </a:pPr>
            <a:r>
              <a:rPr sz="900" b="0" i="0">
                <a:solidFill>
                  <a:srgbClr val="1E1A14"/>
                </a:solidFill>
                <a:latin typeface="Calibri"/>
              </a:rPr>
              <a:t>The Economist acknowledges past errors, including a 1999 prediction of $5 a barrel, and admits they were wrong.</a:t>
            </a:r>
            <a:r>
              <a:rPr sz="900" b="0" i="0">
                <a:solidFill>
                  <a:srgbClr val="615D56"/>
                </a:solidFill>
                <a:latin typeface="Calibri"/>
              </a:rPr>
              <a:t> — “We woz wrong then, too”</a:t>
            </a:r>
          </a:p>
          <a:p>
            <a:pPr algn="l" marL="182880" indent="-182880">
              <a:lnSpc>
                <a:spcPct val="100000"/>
              </a:lnSpc>
              <a:spcBef>
                <a:spcPts val="300"/>
              </a:spcBef>
              <a:spcAft>
                <a:spcPts val="1200"/>
              </a:spcAft>
              <a:buFont typeface="Arial"/>
              <a:buChar char="•"/>
            </a:pPr>
            <a:r>
              <a:rPr sz="900" b="0" i="0">
                <a:solidFill>
                  <a:srgbClr val="1E1A14"/>
                </a:solidFill>
                <a:latin typeface="Calibri"/>
              </a:rPr>
              <a:t>The Economist argues that market prices reflect the collective judgment of individuals, not just experts, and thus are more reliable than individual predictions.</a:t>
            </a:r>
            <a:r>
              <a:rPr sz="900" b="0" i="0">
                <a:solidFill>
                  <a:srgbClr val="615D56"/>
                </a:solidFill>
                <a:latin typeface="Calibri"/>
              </a:rPr>
              <a:t> — “The price of an asset in a liquid market is the closest thing there is to the distilled judgment of humanity”</a:t>
            </a:r>
          </a:p>
        </p:txBody>
      </p:sp>
      <p:sp>
        <p:nvSpPr>
          <p:cNvPr id="5" name="Rectangle 4"/>
          <p:cNvSpPr/>
          <p:nvPr/>
        </p:nvSpPr>
        <p:spPr>
          <a:xfrm>
            <a:off x="6254496" y="4796673"/>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Financial Times — The FT View</a:t>
            </a:r>
          </a:p>
          <a:p>
            <a:pPr algn="l">
              <a:lnSpc>
                <a:spcPct val="100000"/>
              </a:lnSpc>
              <a:spcAft>
                <a:spcPts val="600"/>
              </a:spcAft>
              <a:buNone/>
            </a:pPr>
            <a:r>
              <a:rPr sz="700" b="0" i="0">
                <a:solidFill>
                  <a:srgbClr val="615D56"/>
                </a:solidFill>
                <a:latin typeface="Calibri"/>
              </a:rPr>
              <a:t>FTOilShockMay2026.pdf</a:t>
            </a:r>
          </a:p>
          <a:p>
            <a:pPr algn="l">
              <a:lnSpc>
                <a:spcPct val="100000"/>
              </a:lnSpc>
              <a:spcAft>
                <a:spcPts val="600"/>
              </a:spcAft>
              <a:buNone/>
            </a:pPr>
            <a:r>
              <a:rPr sz="950" b="0" i="0">
                <a:solidFill>
                  <a:srgbClr val="615D56"/>
                </a:solidFill>
                <a:latin typeface="Calibri"/>
              </a:rPr>
              <a:t>The energy shock is not over, and governments must manage demand and supply amid prolonged shortages, with market forces being more effective than direct interventions.</a:t>
            </a:r>
          </a:p>
          <a:p>
            <a:pPr algn="l" marL="182880" indent="-182880">
              <a:lnSpc>
                <a:spcPct val="100000"/>
              </a:lnSpc>
              <a:spcBef>
                <a:spcPts val="300"/>
              </a:spcBef>
              <a:buFont typeface="Arial"/>
              <a:buChar char="•"/>
            </a:pPr>
            <a:r>
              <a:rPr sz="900" b="0" i="0">
                <a:solidFill>
                  <a:srgbClr val="1E1A14"/>
                </a:solidFill>
                <a:latin typeface="Calibri"/>
              </a:rPr>
              <a:t>Energy flows through the Strait of Hormuz will take months to normalise even if the strait reopens.</a:t>
            </a:r>
            <a:r>
              <a:rPr sz="900" b="0" i="0">
                <a:solidFill>
                  <a:srgbClr val="615D56"/>
                </a:solidFill>
                <a:latin typeface="Calibri"/>
              </a:rPr>
              <a:t> — “resuming supplies through the strait is not a case of flicking a switch”</a:t>
            </a:r>
          </a:p>
          <a:p>
            <a:pPr algn="l" marL="182880" indent="-182880">
              <a:lnSpc>
                <a:spcPct val="100000"/>
              </a:lnSpc>
              <a:spcBef>
                <a:spcPts val="300"/>
              </a:spcBef>
              <a:buFont typeface="Arial"/>
              <a:buChar char="•"/>
            </a:pPr>
            <a:r>
              <a:rPr sz="900" b="0" i="0">
                <a:solidFill>
                  <a:srgbClr val="1E1A14"/>
                </a:solidFill>
                <a:latin typeface="Calibri"/>
              </a:rPr>
              <a:t>Some oilfields may take seven months to restart after being shut in.</a:t>
            </a:r>
            <a:r>
              <a:rPr sz="900" b="0" i="0">
                <a:solidFill>
                  <a:srgbClr val="615D56"/>
                </a:solidFill>
                <a:latin typeface="Calibri"/>
              </a:rPr>
              <a:t> — “S&amp;P Global estimates that some could take seven months to restart”</a:t>
            </a:r>
          </a:p>
          <a:p>
            <a:pPr algn="l" marL="182880" indent="-182880">
              <a:lnSpc>
                <a:spcPct val="100000"/>
              </a:lnSpc>
              <a:spcBef>
                <a:spcPts val="300"/>
              </a:spcBef>
              <a:buFont typeface="Arial"/>
              <a:buChar char="•"/>
            </a:pPr>
            <a:r>
              <a:rPr sz="900" b="0" i="0">
                <a:solidFill>
                  <a:srgbClr val="1E1A14"/>
                </a:solidFill>
                <a:latin typeface="Calibri"/>
              </a:rPr>
              <a:t>Liquefied natural gas facilities have been damaged and require repair.</a:t>
            </a:r>
            <a:r>
              <a:rPr sz="900" b="0" i="0">
                <a:solidFill>
                  <a:srgbClr val="615D56"/>
                </a:solidFill>
                <a:latin typeface="Calibri"/>
              </a:rPr>
              <a:t> — “Some liquefied natural gas facilities, meanwhile, have been damaged and need repairing”</a:t>
            </a:r>
          </a:p>
          <a:p>
            <a:pPr algn="l" marL="182880" indent="-182880">
              <a:lnSpc>
                <a:spcPct val="100000"/>
              </a:lnSpc>
              <a:spcBef>
                <a:spcPts val="300"/>
              </a:spcBef>
              <a:buFont typeface="Arial"/>
              <a:buChar char="•"/>
            </a:pPr>
            <a:r>
              <a:rPr sz="900" b="0" i="0">
                <a:solidFill>
                  <a:srgbClr val="1E1A14"/>
                </a:solidFill>
                <a:latin typeface="Calibri"/>
              </a:rPr>
              <a:t>Traffic volumes through the strait will take at least four months to reach 80% of prewar levels.</a:t>
            </a:r>
            <a:r>
              <a:rPr sz="900" b="0" i="0">
                <a:solidFill>
                  <a:srgbClr val="615D56"/>
                </a:solidFill>
                <a:latin typeface="Calibri"/>
              </a:rPr>
              <a:t> — “Sultan al-Jaber said it will take at least four months for traffic volumes to recover to 80%”</a:t>
            </a:r>
          </a:p>
          <a:p>
            <a:pPr algn="l" marL="182880" indent="-182880">
              <a:lnSpc>
                <a:spcPct val="100000"/>
              </a:lnSpc>
              <a:spcBef>
                <a:spcPts val="300"/>
              </a:spcBef>
              <a:buFont typeface="Arial"/>
              <a:buChar char="•"/>
            </a:pPr>
            <a:r>
              <a:rPr sz="900" b="0" i="0">
                <a:solidFill>
                  <a:srgbClr val="1E1A14"/>
                </a:solidFill>
                <a:latin typeface="Calibri"/>
              </a:rPr>
              <a:t>Crude, LNG, and refined products could remain tight until late in the year.</a:t>
            </a:r>
            <a:r>
              <a:rPr sz="900" b="0" i="0">
                <a:solidFill>
                  <a:srgbClr val="615D56"/>
                </a:solidFill>
                <a:latin typeface="Calibri"/>
              </a:rPr>
              <a:t> — “Supplies of crude, LNG and many refined products could, then, remain tight until late in the year”</a:t>
            </a:r>
          </a:p>
          <a:p>
            <a:pPr algn="l" marL="182880" indent="-182880">
              <a:lnSpc>
                <a:spcPct val="100000"/>
              </a:lnSpc>
              <a:spcBef>
                <a:spcPts val="300"/>
              </a:spcBef>
              <a:spcAft>
                <a:spcPts val="1200"/>
              </a:spcAft>
              <a:buFont typeface="Arial"/>
              <a:buChar char="•"/>
            </a:pPr>
            <a:r>
              <a:rPr sz="900" b="0" i="0">
                <a:solidFill>
                  <a:srgbClr val="1E1A14"/>
                </a:solidFill>
                <a:latin typeface="Calibri"/>
              </a:rPr>
              <a:t>Government responses like price caps and tax cuts risk making shortages more likely.</a:t>
            </a:r>
            <a:r>
              <a:rPr sz="900" b="0" i="0">
                <a:solidFill>
                  <a:srgbClr val="615D56"/>
                </a:solidFill>
                <a:latin typeface="Calibri"/>
              </a:rPr>
              <a:t> — “Such policies risk making shortages more likely”</a:t>
            </a:r>
          </a:p>
        </p:txBody>
      </p:sp>
      <p:sp>
        <p:nvSpPr>
          <p:cNvPr id="3" name="Rectangle 2"/>
          <p:cNvSpPr/>
          <p:nvPr/>
        </p:nvSpPr>
        <p:spPr>
          <a:xfrm>
            <a:off x="1783080" y="4517621"/>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Grok</a:t>
            </a:r>
          </a:p>
          <a:p>
            <a:pPr algn="l">
              <a:lnSpc>
                <a:spcPct val="100000"/>
              </a:lnSpc>
              <a:spcAft>
                <a:spcPts val="600"/>
              </a:spcAft>
              <a:buNone/>
            </a:pPr>
            <a:r>
              <a:rPr sz="700" b="0" i="0">
                <a:solidFill>
                  <a:srgbClr val="615D56"/>
                </a:solidFill>
                <a:latin typeface="Calibri"/>
              </a:rPr>
              <a:t>GROKMD.docx</a:t>
            </a:r>
          </a:p>
          <a:p>
            <a:pPr algn="l">
              <a:lnSpc>
                <a:spcPct val="100000"/>
              </a:lnSpc>
              <a:spcAft>
                <a:spcPts val="600"/>
              </a:spcAft>
              <a:buNone/>
            </a:pPr>
            <a:r>
              <a:rPr sz="950" b="0" i="0">
                <a:solidFill>
                  <a:srgbClr val="615D56"/>
                </a:solidFill>
                <a:latin typeface="Calibri"/>
              </a:rPr>
              <a:t>Higher oil prices are imminent and will rise significantly due to sustained supply disruptions, low inventories, and geopolitical risks, particularly from the Hormuz/Iran conflict.</a:t>
            </a:r>
          </a:p>
          <a:p>
            <a:pPr algn="l" marL="182880" indent="-182880">
              <a:lnSpc>
                <a:spcPct val="100000"/>
              </a:lnSpc>
              <a:spcBef>
                <a:spcPts val="300"/>
              </a:spcBef>
              <a:buFont typeface="Arial"/>
              <a:buChar char="•"/>
            </a:pPr>
            <a:r>
              <a:rPr sz="900" b="0" i="0">
                <a:solidFill>
                  <a:srgbClr val="1E1A14"/>
                </a:solidFill>
                <a:latin typeface="Calibri"/>
              </a:rPr>
              <a:t>Oil prices are about to explode higher due to a massive 8+ million barrels per day shortfall from the Gulf.</a:t>
            </a:r>
            <a:r>
              <a:rPr sz="900" b="0" i="0">
                <a:solidFill>
                  <a:srgbClr val="615D56"/>
                </a:solidFill>
                <a:latin typeface="Calibri"/>
              </a:rPr>
              <a:t> — “Massive 8+ million barrels per day shortfall from the Gulf isn’t coming back soon.”</a:t>
            </a:r>
          </a:p>
          <a:p>
            <a:pPr algn="l" marL="182880" indent="-182880">
              <a:lnSpc>
                <a:spcPct val="100000"/>
              </a:lnSpc>
              <a:spcBef>
                <a:spcPts val="300"/>
              </a:spcBef>
              <a:buFont typeface="Arial"/>
              <a:buChar char="•"/>
            </a:pPr>
            <a:r>
              <a:rPr sz="900" b="0" i="0">
                <a:solidFill>
                  <a:srgbClr val="1E1A14"/>
                </a:solidFill>
                <a:latin typeface="Calibri"/>
              </a:rPr>
              <a:t>Global inventories are draining at a record 11–12 million barrels per day.</a:t>
            </a:r>
            <a:r>
              <a:rPr sz="900" b="0" i="0">
                <a:solidFill>
                  <a:srgbClr val="615D56"/>
                </a:solidFill>
                <a:latin typeface="Calibri"/>
              </a:rPr>
              <a:t> — “Global inventories draining at a record 11–12 million barrels per day (Goldman Sachs/JP Morgan)”</a:t>
            </a:r>
          </a:p>
          <a:p>
            <a:pPr algn="l" marL="182880" indent="-182880">
              <a:lnSpc>
                <a:spcPct val="100000"/>
              </a:lnSpc>
              <a:spcBef>
                <a:spcPts val="300"/>
              </a:spcBef>
              <a:buFont typeface="Arial"/>
              <a:buChar char="•"/>
            </a:pPr>
            <a:r>
              <a:rPr sz="900" b="0" i="0">
                <a:solidFill>
                  <a:srgbClr val="1E1A14"/>
                </a:solidFill>
                <a:latin typeface="Calibri"/>
              </a:rPr>
              <a:t>Physical shortages and rationing are already appearing in Asia and spreading to the West.</a:t>
            </a:r>
            <a:r>
              <a:rPr sz="900" b="0" i="0">
                <a:solidFill>
                  <a:srgbClr val="615D56"/>
                </a:solidFill>
                <a:latin typeface="Calibri"/>
              </a:rPr>
              <a:t> — “Physical shortages, rationing, and industry shutdowns already appearing in Asia; spreading to West.”</a:t>
            </a:r>
          </a:p>
          <a:p>
            <a:pPr algn="l" marL="182880" indent="-182880">
              <a:lnSpc>
                <a:spcPct val="100000"/>
              </a:lnSpc>
              <a:spcBef>
                <a:spcPts val="300"/>
              </a:spcBef>
              <a:buFont typeface="Arial"/>
              <a:buChar char="•"/>
            </a:pPr>
            <a:r>
              <a:rPr sz="900" b="0" i="0">
                <a:solidFill>
                  <a:srgbClr val="1E1A14"/>
                </a:solidFill>
                <a:latin typeface="Calibri"/>
              </a:rPr>
              <a:t>Traders are warning of oil prices reaching $200–$250 per barrel, with worst-case estimates up to $370.</a:t>
            </a:r>
            <a:r>
              <a:rPr sz="900" b="0" i="0">
                <a:solidFill>
                  <a:srgbClr val="615D56"/>
                </a:solidFill>
                <a:latin typeface="Calibri"/>
              </a:rPr>
              <a:t> — “Traders warning of $200–$250/barrel, with worst-case estimates up to $370/barrel if pipelines are hit.”</a:t>
            </a:r>
          </a:p>
          <a:p>
            <a:pPr algn="l" marL="182880" indent="-182880">
              <a:lnSpc>
                <a:spcPct val="100000"/>
              </a:lnSpc>
              <a:spcBef>
                <a:spcPts val="300"/>
              </a:spcBef>
              <a:buFont typeface="Arial"/>
              <a:buChar char="•"/>
            </a:pPr>
            <a:r>
              <a:rPr sz="900" b="0" i="0">
                <a:solidFill>
                  <a:srgbClr val="1E1A14"/>
                </a:solidFill>
                <a:latin typeface="Calibri"/>
              </a:rPr>
              <a:t>Oil prices could surge to $135 or higher unless a lasting agreement with Iran is reached.</a:t>
            </a:r>
            <a:r>
              <a:rPr sz="900" b="0" i="0">
                <a:solidFill>
                  <a:srgbClr val="615D56"/>
                </a:solidFill>
                <a:latin typeface="Calibri"/>
              </a:rPr>
              <a:t> — “Oil could surge to $135/barrel unless a lasting agreement with Iran is reached.”</a:t>
            </a:r>
          </a:p>
          <a:p>
            <a:pPr algn="l" marL="182880" indent="-182880">
              <a:lnSpc>
                <a:spcPct val="100000"/>
              </a:lnSpc>
              <a:spcBef>
                <a:spcPts val="300"/>
              </a:spcBef>
              <a:spcAft>
                <a:spcPts val="1200"/>
              </a:spcAft>
              <a:buFont typeface="Arial"/>
              <a:buChar char="•"/>
            </a:pPr>
            <a:r>
              <a:rPr sz="900" b="0" i="0">
                <a:solidFill>
                  <a:srgbClr val="1E1A14"/>
                </a:solidFill>
                <a:latin typeface="Calibri"/>
              </a:rPr>
              <a:t>Higher oil prices will drive demand for hard assets like solar, copper, and fertilizer as money rotates out of AI themes.</a:t>
            </a:r>
            <a:r>
              <a:rPr sz="900" b="0" i="0">
                <a:solidFill>
                  <a:srgbClr val="615D56"/>
                </a:solidFill>
                <a:latin typeface="Calibri"/>
              </a:rPr>
              <a:t> — “Higher oil prices will drive demand for solar/batteries, copper, fertilizer, and other hard assets”</a:t>
            </a:r>
          </a:p>
        </p:txBody>
      </p:sp>
      <p:sp>
        <p:nvSpPr>
          <p:cNvPr id="5" name="Rectangle 4"/>
          <p:cNvSpPr/>
          <p:nvPr/>
        </p:nvSpPr>
        <p:spPr>
          <a:xfrm>
            <a:off x="6254496" y="4796673"/>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Reuters</a:t>
            </a:r>
          </a:p>
          <a:p>
            <a:pPr algn="l">
              <a:lnSpc>
                <a:spcPct val="100000"/>
              </a:lnSpc>
              <a:spcAft>
                <a:spcPts val="600"/>
              </a:spcAft>
              <a:buNone/>
            </a:pPr>
            <a:r>
              <a:rPr sz="700" b="0" i="0">
                <a:solidFill>
                  <a:srgbClr val="615D56"/>
                </a:solidFill>
                <a:latin typeface="Calibri"/>
              </a:rPr>
              <a:t>Higher Oil Prices 2026.pdf</a:t>
            </a:r>
          </a:p>
          <a:p>
            <a:pPr algn="l">
              <a:lnSpc>
                <a:spcPct val="100000"/>
              </a:lnSpc>
              <a:spcAft>
                <a:spcPts val="600"/>
              </a:spcAft>
              <a:buNone/>
            </a:pPr>
            <a:r>
              <a:rPr sz="950" b="0" i="0">
                <a:solidFill>
                  <a:srgbClr val="615D56"/>
                </a:solidFill>
                <a:latin typeface="Calibri"/>
              </a:rPr>
              <a:t>Oil prices are expected to decline in 2026 due to faster supply recovery and weaker demand.</a:t>
            </a:r>
          </a:p>
          <a:p>
            <a:pPr algn="l" marL="182880" indent="-182880">
              <a:lnSpc>
                <a:spcPct val="100000"/>
              </a:lnSpc>
              <a:spcBef>
                <a:spcPts val="300"/>
              </a:spcBef>
              <a:buFont typeface="Arial"/>
              <a:buChar char="•"/>
            </a:pPr>
            <a:r>
              <a:rPr sz="900" b="0" i="0">
                <a:solidFill>
                  <a:srgbClr val="1E1A14"/>
                </a:solidFill>
                <a:latin typeface="Calibri"/>
              </a:rPr>
              <a:t>Oil price forecasts for 2026 were broadly revised downward after April 2026.</a:t>
            </a:r>
            <a:r>
              <a:rPr sz="900" b="0" i="0">
                <a:solidFill>
                  <a:srgbClr val="615D56"/>
                </a:solidFill>
                <a:latin typeface="Calibri"/>
              </a:rPr>
              <a:t> — “broad and coordinated downward revision in oil price forecasts”</a:t>
            </a:r>
          </a:p>
          <a:p>
            <a:pPr algn="l" marL="182880" indent="-182880">
              <a:lnSpc>
                <a:spcPct val="100000"/>
              </a:lnSpc>
              <a:spcBef>
                <a:spcPts val="300"/>
              </a:spcBef>
              <a:buFont typeface="Arial"/>
              <a:buChar char="•"/>
            </a:pPr>
            <a:r>
              <a:rPr sz="900" b="0" i="0">
                <a:solidFill>
                  <a:srgbClr val="1E1A14"/>
                </a:solidFill>
                <a:latin typeface="Calibri"/>
              </a:rPr>
              <a:t>The reopening of the Strait of Hormuz accelerated price reductions in June 2026.</a:t>
            </a:r>
            <a:r>
              <a:rPr sz="900" b="0" i="0">
                <a:solidFill>
                  <a:srgbClr val="615D56"/>
                </a:solidFill>
                <a:latin typeface="Calibri"/>
              </a:rPr>
              <a:t> — “Hormuz reopened, geopolitical premium faded”</a:t>
            </a:r>
          </a:p>
          <a:p>
            <a:pPr algn="l" marL="182880" indent="-182880">
              <a:lnSpc>
                <a:spcPct val="100000"/>
              </a:lnSpc>
              <a:spcBef>
                <a:spcPts val="300"/>
              </a:spcBef>
              <a:buFont typeface="Arial"/>
              <a:buChar char="•"/>
            </a:pPr>
            <a:r>
              <a:rPr sz="900" b="0" i="0">
                <a:solidFill>
                  <a:srgbClr val="1E1A14"/>
                </a:solidFill>
                <a:latin typeface="Calibri"/>
              </a:rPr>
              <a:t>Gulf production and exports recovered faster than expected.</a:t>
            </a:r>
            <a:r>
              <a:rPr sz="900" b="0" i="0">
                <a:solidFill>
                  <a:srgbClr val="615D56"/>
                </a:solidFill>
                <a:latin typeface="Calibri"/>
              </a:rPr>
              <a:t> — “Gulf production recovered faster than expected”</a:t>
            </a:r>
          </a:p>
          <a:p>
            <a:pPr algn="l" marL="182880" indent="-182880">
              <a:lnSpc>
                <a:spcPct val="100000"/>
              </a:lnSpc>
              <a:spcBef>
                <a:spcPts val="300"/>
              </a:spcBef>
              <a:buFont typeface="Arial"/>
              <a:buChar char="•"/>
            </a:pPr>
            <a:r>
              <a:rPr sz="900" b="0" i="0">
                <a:solidFill>
                  <a:srgbClr val="1E1A14"/>
                </a:solidFill>
                <a:latin typeface="Calibri"/>
              </a:rPr>
              <a:t>Chinese oil demand weakened, contributing to lower price expectations.</a:t>
            </a:r>
            <a:r>
              <a:rPr sz="900" b="0" i="0">
                <a:solidFill>
                  <a:srgbClr val="615D56"/>
                </a:solidFill>
                <a:latin typeface="Calibri"/>
              </a:rPr>
              <a:t> — “weaker Chinese demand”</a:t>
            </a:r>
          </a:p>
          <a:p>
            <a:pPr algn="l" marL="182880" indent="-182880">
              <a:lnSpc>
                <a:spcPct val="100000"/>
              </a:lnSpc>
              <a:spcBef>
                <a:spcPts val="300"/>
              </a:spcBef>
              <a:buFont typeface="Arial"/>
              <a:buChar char="•"/>
            </a:pPr>
            <a:r>
              <a:rPr sz="900" b="0" i="0">
                <a:solidFill>
                  <a:srgbClr val="1E1A14"/>
                </a:solidFill>
                <a:latin typeface="Calibri"/>
              </a:rPr>
              <a:t>Electric vehicle adoption is reducing structural oil demand.</a:t>
            </a:r>
            <a:r>
              <a:rPr sz="900" b="0" i="0">
                <a:solidFill>
                  <a:srgbClr val="615D56"/>
                </a:solidFill>
                <a:latin typeface="Calibri"/>
              </a:rPr>
              <a:t> — “structural EV adoption”</a:t>
            </a:r>
          </a:p>
          <a:p>
            <a:pPr algn="l" marL="182880" indent="-182880">
              <a:lnSpc>
                <a:spcPct val="100000"/>
              </a:lnSpc>
              <a:spcBef>
                <a:spcPts val="300"/>
              </a:spcBef>
              <a:spcAft>
                <a:spcPts val="1200"/>
              </a:spcAft>
              <a:buFont typeface="Arial"/>
              <a:buChar char="•"/>
            </a:pPr>
            <a:r>
              <a:rPr sz="900" b="0" i="0">
                <a:solidFill>
                  <a:srgbClr val="1E1A14"/>
                </a:solidFill>
                <a:latin typeface="Calibri"/>
              </a:rPr>
              <a:t>Geopolitical risk premiums have largely evaporated in oil pricing.</a:t>
            </a:r>
            <a:r>
              <a:rPr sz="900" b="0" i="0">
                <a:solidFill>
                  <a:srgbClr val="615D56"/>
                </a:solidFill>
                <a:latin typeface="Calibri"/>
              </a:rPr>
              <a:t> — “risk premium evaporated”</a:t>
            </a:r>
          </a:p>
        </p:txBody>
      </p:sp>
      <p:sp>
        <p:nvSpPr>
          <p:cNvPr id="3" name="Rectangle 2"/>
          <p:cNvSpPr/>
          <p:nvPr/>
        </p:nvSpPr>
        <p:spPr>
          <a:xfrm>
            <a:off x="1783080" y="3812240"/>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Financial Times</a:t>
            </a:r>
          </a:p>
          <a:p>
            <a:pPr algn="l">
              <a:lnSpc>
                <a:spcPct val="100000"/>
              </a:lnSpc>
              <a:spcAft>
                <a:spcPts val="600"/>
              </a:spcAft>
              <a:buNone/>
            </a:pPr>
            <a:r>
              <a:rPr sz="700" b="0" i="0">
                <a:solidFill>
                  <a:srgbClr val="615D56"/>
                </a:solidFill>
                <a:latin typeface="Calibri"/>
              </a:rPr>
              <a:t>MikeWirthOilApr2026.pdf</a:t>
            </a:r>
          </a:p>
          <a:p>
            <a:pPr algn="l">
              <a:lnSpc>
                <a:spcPct val="100000"/>
              </a:lnSpc>
              <a:spcAft>
                <a:spcPts val="600"/>
              </a:spcAft>
              <a:buNone/>
            </a:pPr>
            <a:r>
              <a:rPr sz="950" b="0" i="0">
                <a:solidFill>
                  <a:srgbClr val="615D56"/>
                </a:solidFill>
                <a:latin typeface="Calibri"/>
              </a:rPr>
              <a:t>Oil prices will rise significantly in the coming months due to declining inventories, ongoing infrastructure damage, and prolonged supply disruptions from the Iran war, with potential economic consequences.</a:t>
            </a:r>
          </a:p>
          <a:p>
            <a:pPr algn="l" marL="182880" indent="-182880">
              <a:lnSpc>
                <a:spcPct val="100000"/>
              </a:lnSpc>
              <a:spcBef>
                <a:spcPts val="300"/>
              </a:spcBef>
              <a:buFont typeface="Arial"/>
              <a:buChar char="•"/>
            </a:pPr>
            <a:r>
              <a:rPr sz="900" b="0" i="0">
                <a:solidFill>
                  <a:srgbClr val="1E1A14"/>
                </a:solidFill>
                <a:latin typeface="Calibri"/>
              </a:rPr>
              <a:t>Oil prices are likely to rise in June and July as crude inventories decline due to the Iran war.</a:t>
            </a:r>
            <a:r>
              <a:rPr sz="900" b="0" i="0">
                <a:solidFill>
                  <a:srgbClr val="615D56"/>
                </a:solidFill>
                <a:latin typeface="Calibri"/>
              </a:rPr>
              <a:t> — “we’re likely to see those pressures flow through more directly to physical prices”</a:t>
            </a:r>
          </a:p>
          <a:p>
            <a:pPr algn="l" marL="182880" indent="-182880">
              <a:lnSpc>
                <a:spcPct val="100000"/>
              </a:lnSpc>
              <a:spcBef>
                <a:spcPts val="300"/>
              </a:spcBef>
              <a:buFont typeface="Arial"/>
              <a:buChar char="•"/>
            </a:pPr>
            <a:r>
              <a:rPr sz="900" b="0" i="0">
                <a:solidFill>
                  <a:srgbClr val="1E1A14"/>
                </a:solidFill>
                <a:latin typeface="Calibri"/>
              </a:rPr>
              <a:t>The Strait of Hormuz blockade has removed 12-13 million barrels of oil per day from global markets.</a:t>
            </a:r>
            <a:r>
              <a:rPr sz="900" b="0" i="0">
                <a:solidFill>
                  <a:srgbClr val="615D56"/>
                </a:solidFill>
                <a:latin typeface="Calibri"/>
              </a:rPr>
              <a:t> — “blockade in Strait of Hormuz has removed up to 13 million barrels a day”</a:t>
            </a:r>
          </a:p>
          <a:p>
            <a:pPr algn="l" marL="182880" indent="-182880">
              <a:lnSpc>
                <a:spcPct val="100000"/>
              </a:lnSpc>
              <a:spcBef>
                <a:spcPts val="300"/>
              </a:spcBef>
              <a:buFont typeface="Arial"/>
              <a:buChar char="•"/>
            </a:pPr>
            <a:r>
              <a:rPr sz="900" b="0" i="0">
                <a:solidFill>
                  <a:srgbClr val="1E1A14"/>
                </a:solidFill>
                <a:latin typeface="Calibri"/>
              </a:rPr>
              <a:t>Full oil flows through the Strait of Hormuz are unlikely to return before 2027.</a:t>
            </a:r>
            <a:r>
              <a:rPr sz="900" b="0" i="0">
                <a:solidFill>
                  <a:srgbClr val="615D56"/>
                </a:solidFill>
                <a:latin typeface="Calibri"/>
              </a:rPr>
              <a:t> — “full flows will not return before the first or even second quarter of 2027”</a:t>
            </a:r>
          </a:p>
          <a:p>
            <a:pPr algn="l" marL="182880" indent="-182880">
              <a:lnSpc>
                <a:spcPct val="100000"/>
              </a:lnSpc>
              <a:spcBef>
                <a:spcPts val="300"/>
              </a:spcBef>
              <a:buFont typeface="Arial"/>
              <a:buChar char="•"/>
            </a:pPr>
            <a:r>
              <a:rPr sz="900" b="0" i="0">
                <a:solidFill>
                  <a:srgbClr val="1E1A14"/>
                </a:solidFill>
                <a:latin typeface="Calibri"/>
              </a:rPr>
              <a:t>Oil price increases are expected despite recent drops due to shrinking reserves.</a:t>
            </a:r>
            <a:r>
              <a:rPr sz="900" b="0" i="0">
                <a:solidFill>
                  <a:srgbClr val="615D56"/>
                </a:solidFill>
                <a:latin typeface="Calibri"/>
              </a:rPr>
              <a:t> — “these stocks were now running low”</a:t>
            </a:r>
          </a:p>
          <a:p>
            <a:pPr algn="l" marL="182880" indent="-182880">
              <a:lnSpc>
                <a:spcPct val="100000"/>
              </a:lnSpc>
              <a:spcBef>
                <a:spcPts val="300"/>
              </a:spcBef>
              <a:buFont typeface="Arial"/>
              <a:buChar char="•"/>
            </a:pPr>
            <a:r>
              <a:rPr sz="900" b="0" i="0">
                <a:solidFill>
                  <a:srgbClr val="1E1A14"/>
                </a:solidFill>
                <a:latin typeface="Calibri"/>
              </a:rPr>
              <a:t>Damage to Middle East oil and gas infrastructure will cost tens of billions of dollars to repair.</a:t>
            </a:r>
            <a:r>
              <a:rPr sz="900" b="0" i="0">
                <a:solidFill>
                  <a:srgbClr val="615D56"/>
                </a:solidFill>
                <a:latin typeface="Calibri"/>
              </a:rPr>
              <a:t> — “damage to oil and gas infrastructure in the Middle East would cost tens of billions of dollars”</a:t>
            </a:r>
          </a:p>
          <a:p>
            <a:pPr algn="l" marL="182880" indent="-182880">
              <a:lnSpc>
                <a:spcPct val="100000"/>
              </a:lnSpc>
              <a:spcBef>
                <a:spcPts val="300"/>
              </a:spcBef>
              <a:spcAft>
                <a:spcPts val="1200"/>
              </a:spcAft>
              <a:buFont typeface="Arial"/>
              <a:buChar char="•"/>
            </a:pPr>
            <a:r>
              <a:rPr sz="900" b="0" i="0">
                <a:solidFill>
                  <a:srgbClr val="1E1A14"/>
                </a:solidFill>
                <a:latin typeface="Calibri"/>
              </a:rPr>
              <a:t>The war could lead to an economic slowdown or recession due to sustained energy shocks.</a:t>
            </a:r>
            <a:r>
              <a:rPr sz="900" b="0" i="0">
                <a:solidFill>
                  <a:srgbClr val="615D56"/>
                </a:solidFill>
                <a:latin typeface="Calibri"/>
              </a:rPr>
              <a:t> — “if this goes on for long, it tips us into an economic slowdown or a recession”</a:t>
            </a:r>
          </a:p>
        </p:txBody>
      </p:sp>
      <p:sp>
        <p:nvSpPr>
          <p:cNvPr id="5" name="Rectangle 4"/>
          <p:cNvSpPr/>
          <p:nvPr/>
        </p:nvSpPr>
        <p:spPr>
          <a:xfrm>
            <a:off x="6254496" y="4517621"/>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Macro Voices / Zero Hedge</a:t>
            </a:r>
          </a:p>
          <a:p>
            <a:pPr algn="l">
              <a:lnSpc>
                <a:spcPct val="100000"/>
              </a:lnSpc>
              <a:spcAft>
                <a:spcPts val="600"/>
              </a:spcAft>
              <a:buNone/>
            </a:pPr>
            <a:r>
              <a:rPr sz="700" b="0" i="0">
                <a:solidFill>
                  <a:srgbClr val="615D56"/>
                </a:solidFill>
                <a:latin typeface="Calibri"/>
              </a:rPr>
              <a:t>Oil_Price_Debate_Synthesis.md</a:t>
            </a:r>
          </a:p>
          <a:p>
            <a:pPr algn="l">
              <a:lnSpc>
                <a:spcPct val="100000"/>
              </a:lnSpc>
              <a:spcAft>
                <a:spcPts val="600"/>
              </a:spcAft>
              <a:buNone/>
            </a:pPr>
            <a:r>
              <a:rPr sz="950" b="0" i="0">
                <a:solidFill>
                  <a:srgbClr val="615D56"/>
                </a:solidFill>
                <a:latin typeface="Calibri"/>
              </a:rPr>
              <a:t>The current oil price crash is overdone; a genuine price spike is unlikely due to sufficient buffers, behavioral resistance, and dynamic pricing, though products markets face real pressure.</a:t>
            </a:r>
          </a:p>
          <a:p>
            <a:pPr algn="l" marL="182880" indent="-182880">
              <a:lnSpc>
                <a:spcPct val="100000"/>
              </a:lnSpc>
              <a:spcBef>
                <a:spcPts val="300"/>
              </a:spcBef>
              <a:buFont typeface="Arial"/>
              <a:buChar char="•"/>
            </a:pPr>
            <a:r>
              <a:rPr sz="900" b="0" i="0">
                <a:solidFill>
                  <a:srgbClr val="1E1A14"/>
                </a:solidFill>
                <a:latin typeface="Calibri"/>
              </a:rPr>
              <a:t>The market's price drop is a rational buyer strike, not a sign of supply collapse.</a:t>
            </a:r>
            <a:r>
              <a:rPr sz="900" b="0" i="0">
                <a:solidFill>
                  <a:srgbClr val="615D56"/>
                </a:solidFill>
                <a:latin typeface="Calibri"/>
              </a:rPr>
              <a:t> — “everyone knows a deal is coming, everyone goes on a buyer strike”</a:t>
            </a:r>
          </a:p>
          <a:p>
            <a:pPr algn="l" marL="182880" indent="-182880">
              <a:lnSpc>
                <a:spcPct val="100000"/>
              </a:lnSpc>
              <a:spcBef>
                <a:spcPts val="300"/>
              </a:spcBef>
              <a:buFont typeface="Arial"/>
              <a:buChar char="•"/>
            </a:pPr>
            <a:r>
              <a:rPr sz="900" b="0" i="0">
                <a:solidFill>
                  <a:srgbClr val="1E1A14"/>
                </a:solidFill>
                <a:latin typeface="Calibri"/>
              </a:rPr>
              <a:t>Global inventories are critically low, with draws 5–6 million barrels per day during Q2.</a:t>
            </a:r>
            <a:r>
              <a:rPr sz="900" b="0" i="0">
                <a:solidFill>
                  <a:srgbClr val="615D56"/>
                </a:solidFill>
                <a:latin typeface="Calibri"/>
              </a:rPr>
              <a:t> — “commercial inventories drawing 2.5–3 million, SPRs adding ~2.5”</a:t>
            </a:r>
          </a:p>
          <a:p>
            <a:pPr algn="l" marL="182880" indent="-182880">
              <a:lnSpc>
                <a:spcPct val="100000"/>
              </a:lnSpc>
              <a:spcBef>
                <a:spcPts val="300"/>
              </a:spcBef>
              <a:buFont typeface="Arial"/>
              <a:buChar char="•"/>
            </a:pPr>
            <a:r>
              <a:rPr sz="900" b="0" i="0">
                <a:solidFill>
                  <a:srgbClr val="1E1A14"/>
                </a:solidFill>
                <a:latin typeface="Calibri"/>
              </a:rPr>
              <a:t>The US SPR has only 100 million barrels remaining, insufficient for a full summer reopening.</a:t>
            </a:r>
            <a:r>
              <a:rPr sz="900" b="0" i="0">
                <a:solidFill>
                  <a:srgbClr val="615D56"/>
                </a:solidFill>
                <a:latin typeface="Calibri"/>
              </a:rPr>
              <a:t> — “planned 172-million-barrel release, only ~66–70 million gone”</a:t>
            </a:r>
          </a:p>
          <a:p>
            <a:pPr algn="l" marL="182880" indent="-182880">
              <a:lnSpc>
                <a:spcPct val="100000"/>
              </a:lnSpc>
              <a:spcBef>
                <a:spcPts val="300"/>
              </a:spcBef>
              <a:buFont typeface="Arial"/>
              <a:buChar char="•"/>
            </a:pPr>
            <a:r>
              <a:rPr sz="900" b="0" i="0">
                <a:solidFill>
                  <a:srgbClr val="1E1A14"/>
                </a:solidFill>
                <a:latin typeface="Calibri"/>
              </a:rPr>
              <a:t>Oil demand destruction is not global; China's imports fell more than consumption.</a:t>
            </a:r>
            <a:r>
              <a:rPr sz="900" b="0" i="0">
                <a:solidFill>
                  <a:srgbClr val="615D56"/>
                </a:solidFill>
                <a:latin typeface="Calibri"/>
              </a:rPr>
              <a:t> — “China's oil imports fell far more than actual consumption”</a:t>
            </a:r>
          </a:p>
          <a:p>
            <a:pPr algn="l" marL="182880" indent="-182880">
              <a:lnSpc>
                <a:spcPct val="100000"/>
              </a:lnSpc>
              <a:spcBef>
                <a:spcPts val="300"/>
              </a:spcBef>
              <a:buFont typeface="Arial"/>
              <a:buChar char="•"/>
            </a:pPr>
            <a:r>
              <a:rPr sz="900" b="0" i="0">
                <a:solidFill>
                  <a:srgbClr val="1E1A14"/>
                </a:solidFill>
                <a:latin typeface="Calibri"/>
              </a:rPr>
              <a:t>Refiners and airlines will not shut operations to avoid political backlash.</a:t>
            </a:r>
            <a:r>
              <a:rPr sz="900" b="0" i="0">
                <a:solidFill>
                  <a:srgbClr val="615D56"/>
                </a:solidFill>
                <a:latin typeface="Calibri"/>
              </a:rPr>
              <a:t> — “Exxon and Chevron CEOs went public to preempt blame”</a:t>
            </a:r>
          </a:p>
          <a:p>
            <a:pPr algn="l" marL="182880" indent="-182880">
              <a:lnSpc>
                <a:spcPct val="100000"/>
              </a:lnSpc>
              <a:spcBef>
                <a:spcPts val="300"/>
              </a:spcBef>
              <a:spcAft>
                <a:spcPts val="1200"/>
              </a:spcAft>
              <a:buFont typeface="Arial"/>
              <a:buChar char="•"/>
            </a:pPr>
            <a:r>
              <a:rPr sz="900" b="0" i="0">
                <a:solidFill>
                  <a:srgbClr val="1E1A14"/>
                </a:solidFill>
                <a:latin typeface="Calibri"/>
              </a:rPr>
              <a:t>The real pressure point is in products, not crude, with refining and supply bottlenecks rotating.</a:t>
            </a:r>
            <a:r>
              <a:rPr sz="900" b="0" i="0">
                <a:solidFill>
                  <a:srgbClr val="615D56"/>
                </a:solidFill>
                <a:latin typeface="Calibri"/>
              </a:rPr>
              <a:t> — “bottleneck rotates between upstream and refining”</a:t>
            </a:r>
          </a:p>
        </p:txBody>
      </p:sp>
      <p:sp>
        <p:nvSpPr>
          <p:cNvPr id="3" name="Rectangle 2"/>
          <p:cNvSpPr/>
          <p:nvPr/>
        </p:nvSpPr>
        <p:spPr>
          <a:xfrm>
            <a:off x="1783080" y="3959517"/>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Rectangle 1"/>
          <p:cNvSpPr/>
          <p:nvPr/>
        </p:nvSpPr>
        <p:spPr>
          <a:xfrm>
            <a:off x="320040" y="164592"/>
            <a:ext cx="881481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20040"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2h 18m</a:t>
            </a:r>
          </a:p>
          <a:p>
            <a:pPr algn="l">
              <a:lnSpc>
                <a:spcPct val="100000"/>
              </a:lnSpc>
              <a:spcBef>
                <a:spcPts val="100"/>
              </a:spcBef>
              <a:buNone/>
            </a:pPr>
            <a:r>
              <a:rPr sz="700" b="0" i="0" cap="all" spc="80">
                <a:solidFill>
                  <a:srgbClr val="615D56"/>
                </a:solidFill>
                <a:latin typeface="Calibri"/>
              </a:rPr>
              <a:t>Research time saved</a:t>
            </a:r>
          </a:p>
        </p:txBody>
      </p:sp>
      <p:sp>
        <p:nvSpPr>
          <p:cNvPr id="4" name="TextBox 3"/>
          <p:cNvSpPr txBox="1"/>
          <p:nvPr/>
        </p:nvSpPr>
        <p:spPr>
          <a:xfrm>
            <a:off x="2523744"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7</a:t>
            </a:r>
          </a:p>
          <a:p>
            <a:pPr algn="l">
              <a:lnSpc>
                <a:spcPct val="100000"/>
              </a:lnSpc>
              <a:spcBef>
                <a:spcPts val="100"/>
              </a:spcBef>
              <a:buNone/>
            </a:pPr>
            <a:r>
              <a:rPr sz="700" b="0" i="0" cap="all" spc="80">
                <a:solidFill>
                  <a:srgbClr val="615D56"/>
                </a:solidFill>
                <a:latin typeface="Calibri"/>
              </a:rPr>
              <a:t>Sources read</a:t>
            </a:r>
          </a:p>
        </p:txBody>
      </p:sp>
      <p:sp>
        <p:nvSpPr>
          <p:cNvPr id="5" name="TextBox 4"/>
          <p:cNvSpPr txBox="1"/>
          <p:nvPr/>
        </p:nvSpPr>
        <p:spPr>
          <a:xfrm>
            <a:off x="4727448"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42</a:t>
            </a:r>
          </a:p>
          <a:p>
            <a:pPr algn="l">
              <a:lnSpc>
                <a:spcPct val="100000"/>
              </a:lnSpc>
              <a:spcBef>
                <a:spcPts val="100"/>
              </a:spcBef>
              <a:buNone/>
            </a:pPr>
            <a:r>
              <a:rPr sz="700" b="0" i="0" cap="all" spc="80">
                <a:solidFill>
                  <a:srgbClr val="615D56"/>
                </a:solidFill>
                <a:latin typeface="Calibri"/>
              </a:rPr>
              <a:t>Claims extracted</a:t>
            </a:r>
          </a:p>
        </p:txBody>
      </p:sp>
      <p:sp>
        <p:nvSpPr>
          <p:cNvPr id="6" name="TextBox 5"/>
          <p:cNvSpPr txBox="1"/>
          <p:nvPr/>
        </p:nvSpPr>
        <p:spPr>
          <a:xfrm>
            <a:off x="6931152"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0/4</a:t>
            </a:r>
          </a:p>
          <a:p>
            <a:pPr algn="l">
              <a:lnSpc>
                <a:spcPct val="100000"/>
              </a:lnSpc>
              <a:spcBef>
                <a:spcPts val="100"/>
              </a:spcBef>
              <a:buNone/>
            </a:pPr>
            <a:r>
              <a:rPr sz="700" b="0" i="0" cap="all" spc="80">
                <a:solidFill>
                  <a:srgbClr val="615D56"/>
                </a:solidFill>
                <a:latin typeface="Calibri"/>
              </a:rPr>
              <a:t>Disputes settled</a:t>
            </a:r>
          </a:p>
        </p:txBody>
      </p:sp>
      <p:sp>
        <p:nvSpPr>
          <p:cNvPr id="7" name="Rectangle 6"/>
          <p:cNvSpPr/>
          <p:nvPr/>
        </p:nvSpPr>
        <p:spPr>
          <a:xfrm>
            <a:off x="320040" y="941831"/>
            <a:ext cx="881481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84048" y="1216152"/>
            <a:ext cx="8705088" cy="182880"/>
          </a:xfrm>
          <a:prstGeom prst="rect">
            <a:avLst/>
          </a:prstGeom>
          <a:noFill/>
        </p:spPr>
        <p:txBody>
          <a:bodyPr wrap="square" anchor="t" lIns="0" rIns="0" tIns="0" bIns="0"/>
          <a:lstStyle/>
          <a:p>
            <a:pPr algn="l">
              <a:lnSpc>
                <a:spcPct val="100000"/>
              </a:lnSpc>
              <a:buNone/>
            </a:pPr>
            <a:r>
              <a:rPr sz="950" b="1" i="0">
                <a:solidFill>
                  <a:srgbClr val="1E1A14"/>
                </a:solidFill>
                <a:latin typeface="Calibri"/>
              </a:rPr>
              <a:t>Time spent reading bought coverage, not substance</a:t>
            </a:r>
          </a:p>
        </p:txBody>
      </p:sp>
      <p:sp>
        <p:nvSpPr>
          <p:cNvPr id="9" name="TextBox 8"/>
          <p:cNvSpPr txBox="1"/>
          <p:nvPr/>
        </p:nvSpPr>
        <p:spPr>
          <a:xfrm>
            <a:off x="384048" y="1417320"/>
            <a:ext cx="8705088"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Claims yielded against time spent reading · one dot per source</a:t>
            </a:r>
          </a:p>
        </p:txBody>
      </p:sp>
      <p:sp>
        <p:nvSpPr>
          <p:cNvPr id="10" name="Rectangle 9"/>
          <p:cNvSpPr/>
          <p:nvPr/>
        </p:nvSpPr>
        <p:spPr>
          <a:xfrm>
            <a:off x="384048" y="1591056"/>
            <a:ext cx="870508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1069848" y="2916936"/>
            <a:ext cx="7882127" cy="7315"/>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49808" y="2843784"/>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0</a:t>
            </a:r>
          </a:p>
        </p:txBody>
      </p:sp>
      <p:sp>
        <p:nvSpPr>
          <p:cNvPr id="13" name="Rectangle 12"/>
          <p:cNvSpPr/>
          <p:nvPr/>
        </p:nvSpPr>
        <p:spPr>
          <a:xfrm>
            <a:off x="1069848" y="2767583"/>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49808" y="2694431"/>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1</a:t>
            </a:r>
          </a:p>
        </p:txBody>
      </p:sp>
      <p:sp>
        <p:nvSpPr>
          <p:cNvPr id="15" name="Rectangle 14"/>
          <p:cNvSpPr/>
          <p:nvPr/>
        </p:nvSpPr>
        <p:spPr>
          <a:xfrm>
            <a:off x="1069848" y="2618232"/>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49808" y="2545080"/>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2</a:t>
            </a:r>
          </a:p>
        </p:txBody>
      </p:sp>
      <p:sp>
        <p:nvSpPr>
          <p:cNvPr id="17" name="Rectangle 16"/>
          <p:cNvSpPr/>
          <p:nvPr/>
        </p:nvSpPr>
        <p:spPr>
          <a:xfrm>
            <a:off x="1069848" y="2468880"/>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9808" y="2395728"/>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3</a:t>
            </a:r>
          </a:p>
        </p:txBody>
      </p:sp>
      <p:sp>
        <p:nvSpPr>
          <p:cNvPr id="19" name="Rectangle 18"/>
          <p:cNvSpPr/>
          <p:nvPr/>
        </p:nvSpPr>
        <p:spPr>
          <a:xfrm>
            <a:off x="1069848" y="2319528"/>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49808" y="2246376"/>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4</a:t>
            </a:r>
          </a:p>
        </p:txBody>
      </p:sp>
      <p:sp>
        <p:nvSpPr>
          <p:cNvPr id="21" name="Rectangle 20"/>
          <p:cNvSpPr/>
          <p:nvPr/>
        </p:nvSpPr>
        <p:spPr>
          <a:xfrm>
            <a:off x="1069848" y="2170175"/>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49808" y="2097023"/>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5</a:t>
            </a:r>
          </a:p>
        </p:txBody>
      </p:sp>
      <p:sp>
        <p:nvSpPr>
          <p:cNvPr id="23" name="Rectangle 22"/>
          <p:cNvSpPr/>
          <p:nvPr/>
        </p:nvSpPr>
        <p:spPr>
          <a:xfrm>
            <a:off x="1069848" y="2020824"/>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49808" y="1947672"/>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6</a:t>
            </a:r>
          </a:p>
        </p:txBody>
      </p:sp>
      <p:sp>
        <p:nvSpPr>
          <p:cNvPr id="25" name="TextBox 24"/>
          <p:cNvSpPr txBox="1"/>
          <p:nvPr/>
        </p:nvSpPr>
        <p:spPr>
          <a:xfrm>
            <a:off x="749808" y="1655064"/>
            <a:ext cx="1280160" cy="137160"/>
          </a:xfrm>
          <a:prstGeom prst="rect">
            <a:avLst/>
          </a:prstGeom>
          <a:noFill/>
        </p:spPr>
        <p:txBody>
          <a:bodyPr wrap="square" anchor="t" lIns="0" rIns="0" tIns="0" bIns="0"/>
          <a:lstStyle/>
          <a:p>
            <a:pPr algn="l">
              <a:lnSpc>
                <a:spcPct val="100000"/>
              </a:lnSpc>
              <a:buNone/>
            </a:pPr>
            <a:r>
              <a:rPr sz="750" b="0" i="0">
                <a:solidFill>
                  <a:srgbClr val="615D56"/>
                </a:solidFill>
                <a:latin typeface="Calibri"/>
              </a:rPr>
              <a:t>claims extracted</a:t>
            </a:r>
          </a:p>
        </p:txBody>
      </p:sp>
      <p:sp>
        <p:nvSpPr>
          <p:cNvPr id="26" name="Rectangle 25"/>
          <p:cNvSpPr/>
          <p:nvPr/>
        </p:nvSpPr>
        <p:spPr>
          <a:xfrm>
            <a:off x="4574453"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4300133"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10m</a:t>
            </a:r>
          </a:p>
        </p:txBody>
      </p:sp>
      <p:sp>
        <p:nvSpPr>
          <p:cNvPr id="28" name="Rectangle 27"/>
          <p:cNvSpPr/>
          <p:nvPr/>
        </p:nvSpPr>
        <p:spPr>
          <a:xfrm>
            <a:off x="6952033"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677713"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15m</a:t>
            </a:r>
          </a:p>
        </p:txBody>
      </p:sp>
      <p:sp>
        <p:nvSpPr>
          <p:cNvPr id="30" name="TextBox 29"/>
          <p:cNvSpPr txBox="1"/>
          <p:nvPr/>
        </p:nvSpPr>
        <p:spPr>
          <a:xfrm>
            <a:off x="6665975" y="3136391"/>
            <a:ext cx="2286000" cy="146304"/>
          </a:xfrm>
          <a:prstGeom prst="rect">
            <a:avLst/>
          </a:prstGeom>
          <a:noFill/>
        </p:spPr>
        <p:txBody>
          <a:bodyPr wrap="square" anchor="t" lIns="0" rIns="0" tIns="0" bIns="0"/>
          <a:lstStyle/>
          <a:p>
            <a:pPr algn="r">
              <a:lnSpc>
                <a:spcPct val="100000"/>
              </a:lnSpc>
              <a:buNone/>
            </a:pPr>
            <a:r>
              <a:rPr sz="750" b="0" i="0">
                <a:solidFill>
                  <a:srgbClr val="615D56"/>
                </a:solidFill>
                <a:latin typeface="Calibri"/>
              </a:rPr>
              <a:t>time spent reading (log scale)</a:t>
            </a:r>
          </a:p>
        </p:txBody>
      </p:sp>
      <p:sp>
        <p:nvSpPr>
          <p:cNvPr id="31" name="Oval 30"/>
          <p:cNvSpPr/>
          <p:nvPr/>
        </p:nvSpPr>
        <p:spPr>
          <a:xfrm>
            <a:off x="6412343"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Oval 31"/>
          <p:cNvSpPr/>
          <p:nvPr/>
        </p:nvSpPr>
        <p:spPr>
          <a:xfrm>
            <a:off x="2088937"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Oval 32"/>
          <p:cNvSpPr/>
          <p:nvPr/>
        </p:nvSpPr>
        <p:spPr>
          <a:xfrm>
            <a:off x="2598334"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2838327"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1019556"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1998351"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8901684"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7173467" y="1801368"/>
            <a:ext cx="1828800" cy="146304"/>
          </a:xfrm>
          <a:prstGeom prst="rect">
            <a:avLst/>
          </a:prstGeom>
          <a:noFill/>
        </p:spPr>
        <p:txBody>
          <a:bodyPr wrap="square" anchor="b" lIns="0" rIns="0" tIns="0" bIns="0"/>
          <a:lstStyle/>
          <a:p>
            <a:pPr algn="r">
              <a:lnSpc>
                <a:spcPct val="100000"/>
              </a:lnSpc>
              <a:buNone/>
            </a:pPr>
            <a:r>
              <a:rPr sz="800" b="0" i="0">
                <a:solidFill>
                  <a:srgbClr val="1E1A14"/>
                </a:solidFill>
                <a:latin typeface="Calibri"/>
              </a:rPr>
              <a:t>Macro Voices / Zero…</a:t>
            </a:r>
          </a:p>
        </p:txBody>
      </p:sp>
      <p:sp>
        <p:nvSpPr>
          <p:cNvPr id="39" name="TextBox 38"/>
          <p:cNvSpPr txBox="1"/>
          <p:nvPr/>
        </p:nvSpPr>
        <p:spPr>
          <a:xfrm>
            <a:off x="1019556" y="1801368"/>
            <a:ext cx="1828800" cy="146304"/>
          </a:xfrm>
          <a:prstGeom prst="rect">
            <a:avLst/>
          </a:prstGeom>
          <a:noFill/>
        </p:spPr>
        <p:txBody>
          <a:bodyPr wrap="square" anchor="b" lIns="0" rIns="0" tIns="0" bIns="0"/>
          <a:lstStyle/>
          <a:p>
            <a:pPr algn="l">
              <a:lnSpc>
                <a:spcPct val="100000"/>
              </a:lnSpc>
              <a:buNone/>
            </a:pPr>
            <a:r>
              <a:rPr sz="800" b="0" i="0">
                <a:solidFill>
                  <a:srgbClr val="1E1A14"/>
                </a:solidFill>
                <a:latin typeface="Calibri"/>
              </a:rPr>
              <a:t>Reuters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55648" y="13258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2121408" y="1325880"/>
            <a:ext cx="8677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1755648" y="1746504"/>
            <a:ext cx="867765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55648" y="1892808"/>
            <a:ext cx="867765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Every turn, in order — the record the verdict was drawn from.</a:t>
            </a:r>
          </a:p>
        </p:txBody>
      </p:sp>
      <p:sp>
        <p:nvSpPr>
          <p:cNvPr id="6" name="TextBox 5"/>
          <p:cNvSpPr txBox="1"/>
          <p:nvPr/>
        </p:nvSpPr>
        <p:spPr>
          <a:xfrm>
            <a:off x="1755648" y="2177245"/>
            <a:ext cx="4178807" cy="3373162"/>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opening</a:t>
            </a:r>
          </a:p>
          <a:p>
            <a:pPr algn="l">
              <a:lnSpc>
                <a:spcPct val="100000"/>
              </a:lnSpc>
              <a:spcAft>
                <a:spcPts val="1200"/>
              </a:spcAft>
              <a:buNone/>
            </a:pPr>
            <a:r>
              <a:rPr sz="900" b="0" i="0">
                <a:solidFill>
                  <a:srgbClr val="1E1A14"/>
                </a:solidFill>
                <a:latin typeface="Calibri"/>
              </a:rPr>
              <a:t>No. Global inventories cannot absorb current supply disruptions. The Economist Podcast argues commercial stocks are dwindling fast, demand exceeds sustainable supply, and prices must shoot up to reduce demand. With inventory depletion at 11–12 million barrels per day and the Strait of Hormuz taking months to normalize, the system has no buffer left.</a:t>
            </a:r>
          </a:p>
          <a:p>
            <a:pPr algn="l">
              <a:lnSpc>
                <a:spcPct val="100000"/>
              </a:lnSpc>
              <a:spcBef>
                <a:spcPts val="1200"/>
              </a:spcBef>
              <a:spcAft>
                <a:spcPts val="400"/>
              </a:spcAft>
              <a:buNone/>
            </a:pPr>
            <a:r>
              <a:rPr sz="750" b="0" i="0">
                <a:solidFill>
                  <a:srgbClr val="615D56"/>
                </a:solidFill>
                <a:latin typeface="Calibri"/>
              </a:rPr>
              <a:t>R1   </a:t>
            </a:r>
            <a:r>
              <a:rPr sz="800" b="0" i="0">
                <a:solidFill>
                  <a:srgbClr val="EB6834"/>
                </a:solidFill>
                <a:latin typeface="Calibri"/>
              </a:rPr>
              <a:t>● </a:t>
            </a:r>
            <a:r>
              <a:rPr sz="1000" b="1" i="0">
                <a:solidFill>
                  <a:srgbClr val="EB6834"/>
                </a:solidFill>
                <a:latin typeface="Calibri"/>
              </a:rPr>
              <a:t>Luna</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No. Global inventories cannot absorb current supply disruptions. The Economist Podcast argues commercial stocks are dwindling fast, demand exceeds sustainable supply, and prices must shoot up to reduce demand. With inventory depletion at 11–12 million barrels per day and the Strait of Hormuz taking months to normalize, the system has no buffer left.</a:t>
            </a:r>
          </a:p>
        </p:txBody>
      </p:sp>
      <p:sp>
        <p:nvSpPr>
          <p:cNvPr id="7" name="Rectangle 6"/>
          <p:cNvSpPr/>
          <p:nvPr/>
        </p:nvSpPr>
        <p:spPr>
          <a:xfrm>
            <a:off x="1755648" y="3156904"/>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1755648" y="4365163"/>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254495" y="2177245"/>
            <a:ext cx="4178807" cy="3373162"/>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1BAF7A"/>
                </a:solidFill>
                <a:latin typeface="Calibri"/>
              </a:rPr>
              <a:t>● </a:t>
            </a:r>
            <a:r>
              <a:rPr sz="1000" b="1" i="0">
                <a:solidFill>
                  <a:srgbClr val="1BAF7A"/>
                </a:solidFill>
                <a:latin typeface="Calibri"/>
              </a:rPr>
              <a:t>Jillian</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Yes. Global inventories can absorb current supply disruptions — not because they’re large, but because the disruption isn’t structural. The Economist Podcast says stocks are dwindling, but it doesn’t say depletion is at 11–12 million barrels per day; that figure comes from Grok, which is silent on data sources. The FT View argues flows will take months to normalize — but only if the strait reopens. And it doesn’t. The real pressure isn’t in crude; it’s in refining, where bottlenecks rotate, not inventories. If supply shocks were severe, prices would have spiked by now. They haven’t. So the system isn’t breaking — it’s just adjusting.</a:t>
            </a:r>
          </a:p>
          <a:p>
            <a:pPr algn="l">
              <a:lnSpc>
                <a:spcPct val="100000"/>
              </a:lnSpc>
              <a:spcBef>
                <a:spcPts val="1200"/>
              </a:spcBef>
              <a:spcAft>
                <a:spcPts val="400"/>
              </a:spcAft>
              <a:buNone/>
            </a:pPr>
            <a:r>
              <a:rPr sz="750" b="0" i="0">
                <a:solidFill>
                  <a:srgbClr val="615D56"/>
                </a:solidFill>
                <a:latin typeface="Calibri"/>
              </a:rPr>
              <a:t>R1   </a:t>
            </a:r>
            <a:r>
              <a:rPr sz="800" b="0" i="0">
                <a:solidFill>
                  <a:srgbClr val="E87BA4"/>
                </a:solidFill>
                <a:latin typeface="Calibri"/>
              </a:rPr>
              <a:t>● </a:t>
            </a:r>
            <a:r>
              <a:rPr sz="1000" b="1" i="0">
                <a:solidFill>
                  <a:srgbClr val="E87BA4"/>
                </a:solidFill>
                <a:latin typeface="Calibri"/>
              </a:rPr>
              <a:t>Olivia</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Yes. Global inventories can absorb current supply disruptions — not because they’re large, but because the shocks aren’t structural. The Economist Podcast says stocks are dwindling, but doesn’t say depletion is at 11–12 million barrels per day; that figure comes from Grok, which is silent on sources. The FT View says flows take months to normalize — but only if the strait reopens, and it hasn’t. Prices haven’t spiked by now, so supply isn’t collapsing. If it were, markets would have reacted. They didn’t. So the system isn’t breaking — it’s just adjusting.</a:t>
            </a:r>
          </a:p>
        </p:txBody>
      </p:sp>
      <p:sp>
        <p:nvSpPr>
          <p:cNvPr id="10" name="Rectangle 9"/>
          <p:cNvSpPr/>
          <p:nvPr/>
        </p:nvSpPr>
        <p:spPr>
          <a:xfrm>
            <a:off x="6254495" y="3575482"/>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254495" y="5062793"/>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55648" y="13258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2121408" y="1325880"/>
            <a:ext cx="8677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1755648" y="1746504"/>
            <a:ext cx="867765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55648" y="1892808"/>
            <a:ext cx="4178807" cy="3657600"/>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EDA100"/>
                </a:solidFill>
                <a:latin typeface="Calibri"/>
              </a:rPr>
              <a:t>● </a:t>
            </a:r>
            <a:r>
              <a:rPr sz="1000" b="1" i="0">
                <a:solidFill>
                  <a:srgbClr val="EDA100"/>
                </a:solidFill>
                <a:latin typeface="Calibri"/>
              </a:rPr>
              <a:t>Samuel</a:t>
            </a:r>
            <a:r>
              <a:rPr sz="750" b="0" i="0">
                <a:solidFill>
                  <a:srgbClr val="615D56"/>
                </a:solidFill>
                <a:latin typeface="Calibri"/>
              </a:rPr>
              <a:t>   → Olivia</a:t>
            </a:r>
          </a:p>
          <a:p>
            <a:pPr algn="l">
              <a:lnSpc>
                <a:spcPct val="100000"/>
              </a:lnSpc>
              <a:spcAft>
                <a:spcPts val="1200"/>
              </a:spcAft>
              <a:buNone/>
            </a:pPr>
            <a:r>
              <a:rPr sz="900" b="0" i="0">
                <a:solidFill>
                  <a:srgbClr val="1E1A14"/>
                </a:solidFill>
                <a:latin typeface="Calibri"/>
              </a:rPr>
              <a:t>No. Global inventories cannot absorb current supply disruptions. Olivia says prices haven’t spiked because supply isn’t collapsing — but that’s a blind spot. The FT View admits flows won’t return to pre-war levels until 2027, and Wirth says the crisis will force governments to build insurance policies. If the system were adjusting, inventories would be rising, not falling at 5–6 million barrels per day during peak demand. And if prices hadn’t spiked, they’d have been rising </a:t>
            </a:r>
            <a:r>
              <a:rPr sz="900" b="0" i="1">
                <a:solidFill>
                  <a:srgbClr val="1E1A14"/>
                </a:solidFill>
                <a:latin typeface="Calibri"/>
              </a:rPr>
              <a:t>before</a:t>
            </a:r>
            <a:r>
              <a:rPr sz="900" b="0" i="0">
                <a:solidFill>
                  <a:srgbClr val="1E1A14"/>
                </a:solidFill>
                <a:latin typeface="Calibri"/>
              </a:rPr>
              <a:t> the war — not after. The market didn’t react because it was already in a buyer strike. Now, it’s just running out of buffers.</a:t>
            </a:r>
          </a:p>
        </p:txBody>
      </p:sp>
      <p:sp>
        <p:nvSpPr>
          <p:cNvPr id="6" name="Rectangle 5"/>
          <p:cNvSpPr/>
          <p:nvPr/>
        </p:nvSpPr>
        <p:spPr>
          <a:xfrm>
            <a:off x="1755648" y="3291044"/>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