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A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29768" y="365760"/>
            <a:ext cx="6016752" cy="8686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1800" b="1" i="0">
                <a:solidFill>
                  <a:srgbClr val="1E1A14"/>
                </a:solidFill>
                <a:latin typeface="Cambria"/>
              </a:rPr>
              <a:t>Does artificial intelligence act primarily as a disinflationary force or a demand-driven inflationary pressure?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28431" y="365760"/>
            <a:ext cx="3392424" cy="36576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buNone/>
            </a:pPr>
            <a:r>
              <a:rPr sz="1600" b="1" i="0">
                <a:solidFill>
                  <a:srgbClr val="1E1A14"/>
                </a:solidFill>
                <a:latin typeface="Calibri"/>
              </a:rPr>
              <a:t>Content As of: </a:t>
            </a:r>
            <a:r>
              <a:rPr sz="1600" b="0" i="0">
                <a:solidFill>
                  <a:srgbClr val="1E1A14"/>
                </a:solidFill>
                <a:latin typeface="Calibri"/>
              </a:rPr>
              <a:t>14 July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1453896"/>
            <a:ext cx="7351776" cy="14630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700" b="0" i="0" cap="all" spc="80">
                <a:solidFill>
                  <a:srgbClr val="615D56"/>
                </a:solidFill>
                <a:latin typeface="Calibri"/>
              </a:rPr>
              <a:t>The room · 5 debaters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618488"/>
            <a:ext cx="7351776" cy="9144"/>
          </a:xfrm>
          <a:prstGeom prst="rect">
            <a:avLst/>
          </a:prstGeom>
          <a:solidFill>
            <a:srgbClr val="DDDA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21207" y="1764792"/>
            <a:ext cx="7351776" cy="36576"/>
          </a:xfrm>
          <a:prstGeom prst="roundRect">
            <a:avLst/>
          </a:prstGeom>
          <a:solidFill>
            <a:srgbClr val="DEDB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00388" y="1737360"/>
            <a:ext cx="91440" cy="91440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615013" y="1737360"/>
            <a:ext cx="91440" cy="91440"/>
          </a:xfrm>
          <a:prstGeom prst="ellipse">
            <a:avLst/>
          </a:prstGeom>
          <a:solidFill>
            <a:srgbClr val="EDA1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430426" y="1737360"/>
            <a:ext cx="91440" cy="91440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945050" y="1737360"/>
            <a:ext cx="91440" cy="91440"/>
          </a:xfrm>
          <a:prstGeom prst="ellipse">
            <a:avLst/>
          </a:prstGeom>
          <a:solidFill>
            <a:srgbClr val="1BAF7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386157" y="1737360"/>
            <a:ext cx="91440" cy="91440"/>
          </a:xfrm>
          <a:prstGeom prst="ellipse">
            <a:avLst/>
          </a:prstGeom>
          <a:solidFill>
            <a:srgbClr val="E87BA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1207" y="19019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700" b="0" i="0" cap="all" spc="80">
                <a:solidFill>
                  <a:srgbClr val="615D56"/>
                </a:solidFill>
                <a:latin typeface="Calibri"/>
              </a:rPr>
              <a:t>Disinflationary force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9784" y="1901952"/>
            <a:ext cx="2743200" cy="146304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buNone/>
            </a:pPr>
            <a:r>
              <a:rPr sz="700" b="0" i="0" cap="all" spc="80">
                <a:solidFill>
                  <a:srgbClr val="615D56"/>
                </a:solidFill>
                <a:latin typeface="Calibri"/>
              </a:rPr>
              <a:t>Demand-driven inflation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1" y="1453896"/>
            <a:ext cx="1591056" cy="612648"/>
          </a:xfrm>
          <a:prstGeom prst="rect">
            <a:avLst/>
          </a:prstGeom>
          <a:noFill/>
        </p:spPr>
        <p:txBody>
          <a:bodyPr wrap="square" anchor="b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2600" b="1" i="0">
                <a:solidFill>
                  <a:srgbClr val="B3260E"/>
                </a:solidFill>
                <a:latin typeface="Calibri"/>
              </a:rPr>
              <a:t>9h 20m</a:t>
            </a:r>
          </a:p>
          <a:p>
            <a:pPr algn="l">
              <a:lnSpc>
                <a:spcPct val="100000"/>
              </a:lnSpc>
              <a:spcBef>
                <a:spcPts val="100"/>
              </a:spcBef>
              <a:buNone/>
            </a:pPr>
            <a:r>
              <a:rPr sz="750" b="0" i="0" cap="all" spc="80">
                <a:solidFill>
                  <a:srgbClr val="615D56"/>
                </a:solidFill>
                <a:latin typeface="Calibri"/>
              </a:rPr>
              <a:t>Research time saved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58984" y="1463040"/>
            <a:ext cx="1170432" cy="603504"/>
          </a:xfrm>
          <a:prstGeom prst="rect">
            <a:avLst/>
          </a:prstGeom>
          <a:noFill/>
        </p:spPr>
        <p:txBody>
          <a:bodyPr wrap="square" anchor="b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1800" b="0" i="0">
                <a:solidFill>
                  <a:srgbClr val="1E1A14"/>
                </a:solidFill>
                <a:latin typeface="Calibri"/>
              </a:rPr>
              <a:t>8</a:t>
            </a:r>
          </a:p>
          <a:p>
            <a:pPr algn="l">
              <a:lnSpc>
                <a:spcPct val="100000"/>
              </a:lnSpc>
              <a:spcBef>
                <a:spcPts val="100"/>
              </a:spcBef>
              <a:buNone/>
            </a:pPr>
            <a:r>
              <a:rPr sz="750" b="0" i="0" cap="all" spc="80">
                <a:solidFill>
                  <a:srgbClr val="615D56"/>
                </a:solidFill>
                <a:latin typeface="Calibri"/>
              </a:rPr>
              <a:t>Sources read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207" y="2313432"/>
            <a:ext cx="5001768" cy="1325880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400"/>
              </a:spcAft>
              <a:buNone/>
            </a:pPr>
            <a:r>
              <a:rPr sz="1400" b="1" i="0">
                <a:solidFill>
                  <a:srgbClr val="1E1A14"/>
                </a:solidFill>
                <a:latin typeface="Cambria"/>
              </a:rPr>
              <a:t>A room divided</a:t>
            </a:r>
          </a:p>
          <a:p>
            <a:pPr algn="l" marL="164592">
              <a:lnSpc>
                <a:spcPct val="100000"/>
              </a:lnSpc>
              <a:buNone/>
            </a:pPr>
            <a:r>
              <a:rPr sz="1200" b="0" i="1">
                <a:solidFill>
                  <a:srgbClr val="1E1A14"/>
                </a:solidFill>
                <a:latin typeface="Cambria"/>
              </a:rPr>
              <a:t>The debaters are split equally, with Luna and Aleyna arguing that AI creates immediate demand-driven inflationary pressures through resource scarcity, while Olivia and Jillian contend it acts as a disinflationary force by expanding long-term productive capacity.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1207" y="2572684"/>
            <a:ext cx="27432" cy="714695"/>
          </a:xfrm>
          <a:prstGeom prst="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51576" y="2295144"/>
            <a:ext cx="4754880" cy="1362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 marL="182880" indent="-182880">
              <a:lnSpc>
                <a:spcPct val="100000"/>
              </a:lnSpc>
              <a:spcBef>
                <a:spcPts val="300"/>
              </a:spcBef>
              <a:buAutoNum type="arabicPeriod"/>
            </a:pPr>
            <a:r>
              <a:rPr sz="1000" b="0" i="0">
                <a:solidFill>
                  <a:srgbClr val="1E1A14"/>
                </a:solidFill>
                <a:latin typeface="Calibri"/>
              </a:rPr>
              <a:t>While AI has the potential to lower costs in the long run, we must look at the immediate, tangible pressures on our economy.</a:t>
            </a:r>
          </a:p>
          <a:p>
            <a:pPr algn="l" marL="182880" indent="-182880">
              <a:lnSpc>
                <a:spcPct val="100000"/>
              </a:lnSpc>
              <a:spcBef>
                <a:spcPts val="300"/>
              </a:spcBef>
              <a:buAutoNum type="arabicPeriod"/>
            </a:pPr>
            <a:r>
              <a:rPr sz="1000" b="0" i="0">
                <a:solidFill>
                  <a:srgbClr val="1E1A14"/>
                </a:solidFill>
                <a:latin typeface="Calibri"/>
              </a:rPr>
              <a:t>As Ruchir Sharma points out, the massive capital investment by Big Tech into infrastructure is currently pushing up prices for essential components like electricity, compute power, and semiconductors.</a:t>
            </a:r>
          </a:p>
          <a:p>
            <a:pPr algn="l" marL="182880" indent="-182880">
              <a:lnSpc>
                <a:spcPct val="100000"/>
              </a:lnSpc>
              <a:spcBef>
                <a:spcPts val="300"/>
              </a:spcBef>
              <a:buAutoNum type="arabicPeriod"/>
            </a:pPr>
            <a:r>
              <a:rPr sz="1000" b="0" i="0">
                <a:solidFill>
                  <a:srgbClr val="1E1A14"/>
                </a:solidFill>
                <a:latin typeface="Calibri"/>
              </a:rPr>
              <a:t>This isn't just a theoretical "innovation" for later; it is an active demand-driven inflationary pressure that, as The Economist notes, may necessitate higher interest rates to prevent our economy from overheating.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93776" y="3840480"/>
            <a:ext cx="4928616" cy="2706624"/>
          </a:xfrm>
          <a:prstGeom prst="roundRect">
            <a:avLst>
              <a:gd name="adj" fmla="val 3000"/>
            </a:avLst>
          </a:prstGeom>
          <a:solidFill>
            <a:srgbClr val="F7F5EF"/>
          </a:solidFill>
          <a:ln w="9525">
            <a:solidFill>
              <a:srgbClr val="DDDA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93776" y="3858768"/>
            <a:ext cx="36576" cy="2670048"/>
          </a:xfrm>
          <a:prstGeom prst="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76656" y="4005072"/>
            <a:ext cx="4471416" cy="2487168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  <a:buNone/>
            </a:pPr>
            <a:r>
              <a:rPr sz="750" b="0" i="0" cap="all" spc="80">
                <a:solidFill>
                  <a:srgbClr val="B3260E"/>
                </a:solidFill>
                <a:latin typeface="Calibri"/>
              </a:rPr>
              <a:t>Pushback</a:t>
            </a:r>
          </a:p>
          <a:p>
            <a:pPr algn="l" marL="182880" indent="-182880">
              <a:lnSpc>
                <a:spcPct val="100000"/>
              </a:lnSpc>
              <a:spcBef>
                <a:spcPts val="300"/>
              </a:spcBef>
              <a:buFont typeface="Arial"/>
              <a:buChar char="•"/>
            </a:pPr>
            <a:r>
              <a:rPr sz="1000" b="0" i="0">
                <a:solidFill>
                  <a:srgbClr val="1E1A14"/>
                </a:solidFill>
                <a:latin typeface="Calibri"/>
              </a:rPr>
              <a:t>Listen, if we’re being honest and not just chasing a headline, AI is primarily a disinflationary force because it fundamentally expands economic capacity. You're obsessing over short-term "demand" spikes in chips and power, but the Senate Committee Hearing highlights that this massive capital investment is actually the "seed corn" for long-term productivity gains that outweigh temporary price hiccups. We shouldn't be panicking about a few months of hot demand when the technology is designed to slash production costs and shift the neutral rate downward by making output more efficient.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A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38328" y="649224"/>
            <a:ext cx="365760" cy="329184"/>
          </a:xfrm>
          <a:prstGeom prst="rect">
            <a:avLst/>
          </a:prstGeom>
          <a:noFill/>
        </p:spPr>
        <p:txBody>
          <a:bodyPr wrap="square" anchor="b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1100" b="0" i="0">
                <a:solidFill>
                  <a:srgbClr val="B3260E"/>
                </a:solidFill>
                <a:latin typeface="Calibri"/>
              </a:rP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4088" y="649224"/>
            <a:ext cx="11512296" cy="365760"/>
          </a:xfrm>
          <a:prstGeom prst="rect">
            <a:avLst/>
          </a:prstGeom>
          <a:noFill/>
        </p:spPr>
        <p:txBody>
          <a:bodyPr wrap="square" anchor="b" lIns="0" rIns="0" tIns="0" bIns="0"/>
          <a:lstStyle/>
          <a:p>
            <a:pPr algn="l">
              <a:lnSpc>
                <a:spcPct val="100000"/>
              </a:lnSpc>
              <a:buNone/>
            </a:pPr>
            <a:r>
              <a:rPr sz="1700" b="1" i="0">
                <a:solidFill>
                  <a:srgbClr val="1E1A14"/>
                </a:solidFill>
                <a:latin typeface="Cambria"/>
              </a:rPr>
              <a:t>Inputs</a:t>
            </a:r>
          </a:p>
        </p:txBody>
      </p:sp>
      <p:sp>
        <p:nvSpPr>
          <p:cNvPr id="4" name="Rectangle 3"/>
          <p:cNvSpPr/>
          <p:nvPr/>
        </p:nvSpPr>
        <p:spPr>
          <a:xfrm>
            <a:off x="338328" y="1069848"/>
            <a:ext cx="11512296" cy="20116"/>
          </a:xfrm>
          <a:prstGeom prst="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38328" y="1325880"/>
          <a:ext cx="11201400" cy="4171677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2697480"/>
                <a:gridCol w="6080760"/>
                <a:gridCol w="1600200"/>
                <a:gridCol w="822960"/>
              </a:tblGrid>
              <a:tr h="365760">
                <a:tc>
                  <a:txBody>
                    <a:bodyPr wrap="square"/>
                    <a:lstStyle/>
                    <a:p>
                      <a:pPr algn="l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Source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Stance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Reading time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750" b="0" i="0" cap="all" spc="80">
                          <a:solidFill>
                            <a:srgbClr val="615D56"/>
                          </a:solidFill>
                          <a:latin typeface="Calibri"/>
                        </a:rPr>
                        <a:t>Claims</a:t>
                      </a:r>
                    </a:p>
                  </a:txBody>
                  <a:tcPr marL="91440" marR="91440" marT="54864" marB="54864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B3260E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Felix Zulaf and Jeff Gundle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A transition to a multipolar world and high debt levels are creating a volatile economic environment where opaque private credit markets mask significant systemic risks that could trigger a severe downturn.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109.0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611390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Gundlach-Newfedera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The Federal Reserve is entering a new era under Chair Kevin Warish, characterized by a shift toward prioritizing price stability over employment and potentially moving away from following the two-year Treasury.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47.3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Financial Times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Kevin Warsh's new approach to Federal Reserve communication prioritizes clarity and simplicity but creates significant practical tensions regarding guidance, data interpretation, and institutional credibility.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18.2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The Economist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The Federal Reserve, under new chair Kevin Warsh, will likely be forced to maintain or raise interest rates due to a strengthening economy and persistent inflation, despite Donald Trump's preference for lower rates.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12.6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Ruchir Sharma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The Federal Reserve should immediately end its 'easy money' bias and raise interest rates to combat persistent inflation and prevent further capital misallocation.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10.1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Nick Timiraos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Federal Reserve Chairman Kevin Warsh asserts that the central bank will prioritize lowering inflation above all else to regain institutional credibility and independence.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12.0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Senate Committee Hearing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The Federal Reserve aims to uphold its core dual mandate by reforming banking supervision, managing the balance sheet for stability, and proactively addressing the economic implications of artificial intelligence.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257.3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  <a:tr h="456361"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The Economist (2)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 i="0">
                          <a:solidFill>
                            <a:srgbClr val="615D56"/>
                          </a:solidFill>
                          <a:latin typeface="Calibri"/>
                        </a:rPr>
                        <a:t>The impact of AI on interest rates is uncertain because it simultaneously acts as a disinflationary supply-side force and a demand-stimulating growth engine.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00" b="0" i="0">
                          <a:solidFill>
                            <a:srgbClr val="615D56"/>
                          </a:solidFill>
                          <a:latin typeface="Calibri"/>
                        </a:rPr>
                        <a:t>14.0 min</a:t>
                      </a:r>
                    </a:p>
                  </a:txBody>
                  <a:tcPr marL="7772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00" b="0" i="0">
                          <a:solidFill>
                            <a:srgbClr val="1E1A1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1440" marR="91440" marT="54864" marB="54864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DDAD5"/>
                      </a:solidFill>
                    </a:lnB>
                    <a:solidFill>
                      <a:srgbClr val="FCFAF5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9208008" y="1801368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08008" y="1801368"/>
            <a:ext cx="251788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08008" y="2257729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208008" y="2257729"/>
            <a:ext cx="109262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208008" y="2869120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208008" y="2869120"/>
            <a:ext cx="42041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208008" y="3325482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208008" y="3325482"/>
            <a:ext cx="36576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208008" y="3781844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208008" y="3781844"/>
            <a:ext cx="36576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208008" y="4238205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208008" y="4238205"/>
            <a:ext cx="36576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208008" y="4694567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208008" y="4694567"/>
            <a:ext cx="594360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208008" y="5150929"/>
            <a:ext cx="594360" cy="54864"/>
          </a:xfrm>
          <a:prstGeom prst="roundRect">
            <a:avLst/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208008" y="5150929"/>
            <a:ext cx="36576" cy="54864"/>
          </a:xfrm>
          <a:prstGeom prst="roundRect">
            <a:avLst/>
          </a:prstGeom>
          <a:solidFill>
            <a:srgbClr val="B326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