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429768" y="365760"/>
            <a:ext cx="6016752" cy="868680"/>
          </a:xfrm>
          <a:prstGeom prst="rect">
            <a:avLst/>
          </a:prstGeom>
          <a:noFill/>
        </p:spPr>
        <p:txBody>
          <a:bodyPr wrap="square" anchor="t" lIns="0" rIns="0" tIns="0" bIns="0"/>
          <a:lstStyle/>
          <a:p>
            <a:pPr algn="l">
              <a:lnSpc>
                <a:spcPct val="100000"/>
              </a:lnSpc>
              <a:buNone/>
            </a:pPr>
            <a:r>
              <a:rPr sz="1800" b="1" i="0">
                <a:solidFill>
                  <a:srgbClr val="1E1A14"/>
                </a:solidFill>
                <a:latin typeface="Cambria"/>
              </a:rPr>
              <a:t>Does artificial intelligence act primarily as a disinflationary force or a demand-driven inflationary pressure?</a:t>
            </a:r>
          </a:p>
        </p:txBody>
      </p:sp>
      <p:sp>
        <p:nvSpPr>
          <p:cNvPr id="3" name="TextBox 2"/>
          <p:cNvSpPr txBox="1"/>
          <p:nvPr/>
        </p:nvSpPr>
        <p:spPr>
          <a:xfrm>
            <a:off x="8028431" y="365760"/>
            <a:ext cx="3392424" cy="365760"/>
          </a:xfrm>
          <a:prstGeom prst="rect">
            <a:avLst/>
          </a:prstGeom>
          <a:noFill/>
        </p:spPr>
        <p:txBody>
          <a:bodyPr wrap="square" anchor="t" lIns="0" rIns="0" tIns="0" bIns="0"/>
          <a:lstStyle/>
          <a:p>
            <a:pPr algn="r">
              <a:lnSpc>
                <a:spcPct val="100000"/>
              </a:lnSpc>
              <a:buNone/>
            </a:pPr>
            <a:r>
              <a:rPr sz="1600" b="1" i="0">
                <a:solidFill>
                  <a:srgbClr val="1E1A14"/>
                </a:solidFill>
                <a:latin typeface="Calibri"/>
              </a:rPr>
              <a:t>Content As of: </a:t>
            </a:r>
            <a:r>
              <a:rPr sz="1600" b="0" i="0">
                <a:solidFill>
                  <a:srgbClr val="1E1A14"/>
                </a:solidFill>
                <a:latin typeface="Calibri"/>
              </a:rPr>
              <a:t>14 July 2026</a:t>
            </a:r>
          </a:p>
        </p:txBody>
      </p:sp>
      <p:sp>
        <p:nvSpPr>
          <p:cNvPr id="4" name="TextBox 3"/>
          <p:cNvSpPr txBox="1"/>
          <p:nvPr/>
        </p:nvSpPr>
        <p:spPr>
          <a:xfrm>
            <a:off x="521207" y="1453896"/>
            <a:ext cx="7351776"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The room · 5 debaters</a:t>
            </a:r>
          </a:p>
        </p:txBody>
      </p:sp>
      <p:sp>
        <p:nvSpPr>
          <p:cNvPr id="5" name="Rectangle 4"/>
          <p:cNvSpPr/>
          <p:nvPr/>
        </p:nvSpPr>
        <p:spPr>
          <a:xfrm>
            <a:off x="521207" y="1618488"/>
            <a:ext cx="73517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21207" y="1764792"/>
            <a:ext cx="7351776" cy="36576"/>
          </a:xfrm>
          <a:prstGeom prst="roundRect">
            <a:avLst/>
          </a:prstGeom>
          <a:solidFill>
            <a:srgbClr val="DED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100388" y="1737360"/>
            <a:ext cx="91440" cy="91440"/>
          </a:xfrm>
          <a:prstGeom prst="ellipse">
            <a:avLst/>
          </a:prstGeom>
          <a:solidFill>
            <a:srgbClr val="EB683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615013" y="1737360"/>
            <a:ext cx="91440" cy="91440"/>
          </a:xfrm>
          <a:prstGeom prst="ellipse">
            <a:avLst/>
          </a:prstGeom>
          <a:solidFill>
            <a:srgbClr val="EDA100"/>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430426" y="1737360"/>
            <a:ext cx="91440" cy="91440"/>
          </a:xfrm>
          <a:prstGeom prst="ellipse">
            <a:avLst/>
          </a:prstGeom>
          <a:solidFill>
            <a:srgbClr val="2A78D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945050" y="1737360"/>
            <a:ext cx="91440" cy="91440"/>
          </a:xfrm>
          <a:prstGeom prst="ellipse">
            <a:avLst/>
          </a:prstGeom>
          <a:solidFill>
            <a:srgbClr val="1BAF7A"/>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386157" y="1737360"/>
            <a:ext cx="91440" cy="91440"/>
          </a:xfrm>
          <a:prstGeom prst="ellipse">
            <a:avLst/>
          </a:prstGeom>
          <a:solidFill>
            <a:srgbClr val="E87BA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21207" y="1901952"/>
            <a:ext cx="2743200"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Disinflationary force</a:t>
            </a:r>
          </a:p>
        </p:txBody>
      </p:sp>
      <p:sp>
        <p:nvSpPr>
          <p:cNvPr id="13" name="TextBox 12"/>
          <p:cNvSpPr txBox="1"/>
          <p:nvPr/>
        </p:nvSpPr>
        <p:spPr>
          <a:xfrm>
            <a:off x="5129784" y="1901952"/>
            <a:ext cx="2743200" cy="146304"/>
          </a:xfrm>
          <a:prstGeom prst="rect">
            <a:avLst/>
          </a:prstGeom>
          <a:noFill/>
        </p:spPr>
        <p:txBody>
          <a:bodyPr wrap="square" anchor="t" lIns="0" rIns="0" tIns="0" bIns="0"/>
          <a:lstStyle/>
          <a:p>
            <a:pPr algn="r">
              <a:lnSpc>
                <a:spcPct val="100000"/>
              </a:lnSpc>
              <a:buNone/>
            </a:pPr>
            <a:r>
              <a:rPr sz="700" b="0" i="0" cap="all" spc="80">
                <a:solidFill>
                  <a:srgbClr val="615D56"/>
                </a:solidFill>
                <a:latin typeface="Calibri"/>
              </a:rPr>
              <a:t>Demand-driven inflation</a:t>
            </a:r>
          </a:p>
        </p:txBody>
      </p:sp>
      <p:sp>
        <p:nvSpPr>
          <p:cNvPr id="14" name="TextBox 13"/>
          <p:cNvSpPr txBox="1"/>
          <p:nvPr/>
        </p:nvSpPr>
        <p:spPr>
          <a:xfrm>
            <a:off x="8211311" y="1453896"/>
            <a:ext cx="1591056" cy="612648"/>
          </a:xfrm>
          <a:prstGeom prst="rect">
            <a:avLst/>
          </a:prstGeom>
          <a:noFill/>
        </p:spPr>
        <p:txBody>
          <a:bodyPr wrap="square" anchor="b" lIns="0" rIns="0" tIns="0" bIns="0"/>
          <a:lstStyle/>
          <a:p>
            <a:pPr algn="l">
              <a:lnSpc>
                <a:spcPct val="100000"/>
              </a:lnSpc>
              <a:buNone/>
            </a:pPr>
            <a:r>
              <a:rPr sz="2600" b="1" i="0">
                <a:solidFill>
                  <a:srgbClr val="B3260E"/>
                </a:solidFill>
                <a:latin typeface="Calibri"/>
              </a:rPr>
              <a:t>9h 20m</a:t>
            </a:r>
          </a:p>
          <a:p>
            <a:pPr algn="l">
              <a:lnSpc>
                <a:spcPct val="100000"/>
              </a:lnSpc>
              <a:spcBef>
                <a:spcPts val="100"/>
              </a:spcBef>
              <a:buNone/>
            </a:pPr>
            <a:r>
              <a:rPr sz="750" b="0" i="0" cap="all" spc="80">
                <a:solidFill>
                  <a:srgbClr val="615D56"/>
                </a:solidFill>
                <a:latin typeface="Calibri"/>
              </a:rPr>
              <a:t>Research time saved</a:t>
            </a:r>
          </a:p>
        </p:txBody>
      </p:sp>
      <p:sp>
        <p:nvSpPr>
          <p:cNvPr id="15" name="TextBox 14"/>
          <p:cNvSpPr txBox="1"/>
          <p:nvPr/>
        </p:nvSpPr>
        <p:spPr>
          <a:xfrm>
            <a:off x="10158984" y="1463040"/>
            <a:ext cx="1170432" cy="603504"/>
          </a:xfrm>
          <a:prstGeom prst="rect">
            <a:avLst/>
          </a:prstGeom>
          <a:noFill/>
        </p:spPr>
        <p:txBody>
          <a:bodyPr wrap="square" anchor="b" lIns="0" rIns="0" tIns="0" bIns="0"/>
          <a:lstStyle/>
          <a:p>
            <a:pPr algn="l">
              <a:lnSpc>
                <a:spcPct val="100000"/>
              </a:lnSpc>
              <a:buNone/>
            </a:pPr>
            <a:r>
              <a:rPr sz="1800" b="0" i="0">
                <a:solidFill>
                  <a:srgbClr val="1E1A14"/>
                </a:solidFill>
                <a:latin typeface="Calibri"/>
              </a:rPr>
              <a:t>8</a:t>
            </a:r>
          </a:p>
          <a:p>
            <a:pPr algn="l">
              <a:lnSpc>
                <a:spcPct val="100000"/>
              </a:lnSpc>
              <a:spcBef>
                <a:spcPts val="100"/>
              </a:spcBef>
              <a:buNone/>
            </a:pPr>
            <a:r>
              <a:rPr sz="750" b="0" i="0" cap="all" spc="80">
                <a:solidFill>
                  <a:srgbClr val="615D56"/>
                </a:solidFill>
                <a:latin typeface="Calibri"/>
              </a:rPr>
              <a:t>Sources read</a:t>
            </a:r>
          </a:p>
        </p:txBody>
      </p:sp>
      <p:sp>
        <p:nvSpPr>
          <p:cNvPr id="16" name="TextBox 15"/>
          <p:cNvSpPr txBox="1"/>
          <p:nvPr/>
        </p:nvSpPr>
        <p:spPr>
          <a:xfrm>
            <a:off x="521207" y="2313432"/>
            <a:ext cx="5001768" cy="1325880"/>
          </a:xfrm>
          <a:prstGeom prst="rect">
            <a:avLst/>
          </a:prstGeom>
          <a:noFill/>
        </p:spPr>
        <p:txBody>
          <a:bodyPr wrap="square" anchor="t" lIns="0" rIns="0" tIns="0" bIns="0"/>
          <a:lstStyle/>
          <a:p>
            <a:pPr algn="l">
              <a:lnSpc>
                <a:spcPct val="100000"/>
              </a:lnSpc>
              <a:spcAft>
                <a:spcPts val="400"/>
              </a:spcAft>
              <a:buNone/>
            </a:pPr>
            <a:r>
              <a:rPr sz="1400" b="1" i="0">
                <a:solidFill>
                  <a:srgbClr val="1E1A14"/>
                </a:solidFill>
                <a:latin typeface="Cambria"/>
              </a:rPr>
              <a:t>A room divided</a:t>
            </a:r>
          </a:p>
          <a:p>
            <a:pPr algn="l" marL="164592">
              <a:lnSpc>
                <a:spcPct val="100000"/>
              </a:lnSpc>
              <a:buNone/>
            </a:pPr>
            <a:r>
              <a:rPr sz="1200" b="0" i="1">
                <a:solidFill>
                  <a:srgbClr val="1E1A14"/>
                </a:solidFill>
                <a:latin typeface="Cambria"/>
              </a:rPr>
              <a:t>The debaters are split equally, with Luna and Aleyna arguing that AI creates immediate demand-driven inflationary pressures through resource scarcity, while Olivia and Jillian contend it acts as a disinflationary force by expanding long-term productive capacity.</a:t>
            </a:r>
          </a:p>
        </p:txBody>
      </p:sp>
      <p:sp>
        <p:nvSpPr>
          <p:cNvPr id="17" name="Rectangle 16"/>
          <p:cNvSpPr/>
          <p:nvPr/>
        </p:nvSpPr>
        <p:spPr>
          <a:xfrm>
            <a:off x="521207" y="2572684"/>
            <a:ext cx="27432" cy="714695"/>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751576" y="2295144"/>
            <a:ext cx="4754880" cy="1362456"/>
          </a:xfrm>
          <a:prstGeom prst="rect">
            <a:avLst/>
          </a:prstGeom>
          <a:noFill/>
        </p:spPr>
        <p:txBody>
          <a:bodyPr wrap="square" anchor="t" lIns="0" rIns="0" tIns="0" bIns="0"/>
          <a:lstStyle/>
          <a:p>
            <a:pPr algn="l">
              <a:lnSpc>
                <a:spcPct val="100000"/>
              </a:lnSpc>
              <a:buNone/>
            </a:pPr>
            <a:r>
              <a:rPr sz="1000" b="0" i="0">
                <a:solidFill>
                  <a:srgbClr val="1E1A14"/>
                </a:solidFill>
                <a:latin typeface="Calibri"/>
              </a:rPr>
              <a:t>The debate centers on whether the current economic impact of AI is defined by its immediate physical demands or its long-term structural benefits. Luna and Aleyna emphasize that the massive capital investment in infrastructure creates tangible bottlenecks in power, semiconductors, and raw materials, leading to immediate inflation. Conversely, Olivia and Jillian argue that these are temporary logistical hurdles that will be eclipsed by the fundamental expansion of economic capacity and lower production costs provided by AI technology.</a:t>
            </a:r>
          </a:p>
        </p:txBody>
      </p:sp>
      <p:sp>
        <p:nvSpPr>
          <p:cNvPr id="19" name="Rounded Rectangle 18"/>
          <p:cNvSpPr/>
          <p:nvPr/>
        </p:nvSpPr>
        <p:spPr>
          <a:xfrm>
            <a:off x="493776" y="3840480"/>
            <a:ext cx="4928616" cy="2706624"/>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493776" y="3858768"/>
            <a:ext cx="36576" cy="2670048"/>
          </a:xfrm>
          <a:prstGeom prst="rect">
            <a:avLst/>
          </a:prstGeom>
          <a:solidFill>
            <a:srgbClr val="2F82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76656" y="4005072"/>
            <a:ext cx="4471416" cy="2487168"/>
          </a:xfrm>
          <a:prstGeom prst="rect">
            <a:avLst/>
          </a:prstGeom>
          <a:noFill/>
        </p:spPr>
        <p:txBody>
          <a:bodyPr wrap="square" anchor="t" lIns="0" rIns="0" tIns="0" bIns="0"/>
          <a:lstStyle/>
          <a:p>
            <a:pPr algn="l">
              <a:lnSpc>
                <a:spcPct val="100000"/>
              </a:lnSpc>
              <a:spcAft>
                <a:spcPts val="500"/>
              </a:spcAft>
              <a:buNone/>
            </a:pPr>
            <a:r>
              <a:rPr sz="750" b="0" i="0" cap="all" spc="80">
                <a:solidFill>
                  <a:srgbClr val="2F8247"/>
                </a:solidFill>
                <a:latin typeface="Calibri"/>
              </a:rPr>
              <a:t>Consensus (2)</a:t>
            </a:r>
          </a:p>
          <a:p>
            <a:pPr algn="l" marL="182880" indent="-182880">
              <a:lnSpc>
                <a:spcPct val="100000"/>
              </a:lnSpc>
              <a:spcBef>
                <a:spcPts val="300"/>
              </a:spcBef>
              <a:buFont typeface="Arial"/>
              <a:buChar char="•"/>
            </a:pPr>
            <a:r>
              <a:rPr sz="1000" b="0" i="0">
                <a:solidFill>
                  <a:srgbClr val="1E1A14"/>
                </a:solidFill>
                <a:latin typeface="Calibri"/>
              </a:rPr>
              <a:t>AI involves a massive capital investment in infrastructure like data centers and chips.</a:t>
            </a:r>
          </a:p>
          <a:p>
            <a:pPr algn="l" marL="182880" indent="-182880">
              <a:lnSpc>
                <a:spcPct val="100000"/>
              </a:lnSpc>
              <a:spcBef>
                <a:spcPts val="300"/>
              </a:spcBef>
              <a:buFont typeface="Arial"/>
              <a:buChar char="•"/>
            </a:pPr>
            <a:r>
              <a:rPr sz="1000" b="0" i="0">
                <a:solidFill>
                  <a:srgbClr val="1E1A14"/>
                </a:solidFill>
                <a:latin typeface="Calibri"/>
              </a:rPr>
              <a:t>There is an ongoing debate regarding whether these investments lead to immediate supply chain strain or long-term productivity gains.</a:t>
            </a:r>
          </a:p>
        </p:txBody>
      </p:sp>
      <p:sp>
        <p:nvSpPr>
          <p:cNvPr id="22" name="Rounded Rectangle 21"/>
          <p:cNvSpPr/>
          <p:nvPr/>
        </p:nvSpPr>
        <p:spPr>
          <a:xfrm>
            <a:off x="5559552" y="3840480"/>
            <a:ext cx="4928616" cy="2706624"/>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559552" y="3858768"/>
            <a:ext cx="36576" cy="2670048"/>
          </a:xfrm>
          <a:prstGeom prst="rect">
            <a:avLst/>
          </a:prstGeom>
          <a:solidFill>
            <a:srgbClr val="C682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742432" y="4005072"/>
            <a:ext cx="4471416" cy="2487168"/>
          </a:xfrm>
          <a:prstGeom prst="rect">
            <a:avLst/>
          </a:prstGeom>
          <a:noFill/>
        </p:spPr>
        <p:txBody>
          <a:bodyPr wrap="square" anchor="t" lIns="0" rIns="0" tIns="0" bIns="0"/>
          <a:lstStyle/>
          <a:p>
            <a:pPr algn="l">
              <a:lnSpc>
                <a:spcPct val="100000"/>
              </a:lnSpc>
              <a:spcAft>
                <a:spcPts val="500"/>
              </a:spcAft>
              <a:buNone/>
            </a:pPr>
            <a:r>
              <a:rPr sz="750" b="0" i="0" cap="all" spc="80">
                <a:solidFill>
                  <a:srgbClr val="C68206"/>
                </a:solidFill>
                <a:latin typeface="Calibri"/>
              </a:rPr>
              <a:t>Unresolved tensions (3)</a:t>
            </a:r>
          </a:p>
          <a:p>
            <a:pPr algn="l" marL="182880" indent="-182880">
              <a:lnSpc>
                <a:spcPct val="100000"/>
              </a:lnSpc>
              <a:spcBef>
                <a:spcPts val="300"/>
              </a:spcBef>
              <a:buFont typeface="Arial"/>
              <a:buChar char="•"/>
            </a:pPr>
            <a:r>
              <a:rPr sz="1000" b="0" i="0">
                <a:solidFill>
                  <a:srgbClr val="1E1A14"/>
                </a:solidFill>
                <a:latin typeface="Calibri"/>
              </a:rPr>
              <a:t>Whether current resource scarcities (copper, lithium, power) are 'temporary hiccups' or structural inflationary drivers.</a:t>
            </a:r>
          </a:p>
          <a:p>
            <a:pPr algn="l" marL="182880" indent="-182880">
              <a:lnSpc>
                <a:spcPct val="100000"/>
              </a:lnSpc>
              <a:spcBef>
                <a:spcPts val="300"/>
              </a:spcBef>
              <a:buFont typeface="Arial"/>
              <a:buChar char="•"/>
            </a:pPr>
            <a:r>
              <a:rPr sz="1000" b="0" i="0">
                <a:solidFill>
                  <a:srgbClr val="1E1A14"/>
                </a:solidFill>
                <a:latin typeface="Calibri"/>
              </a:rPr>
              <a:t>The timeframe over which AI's disinflationary effects will manifest relative to its immediate demand-driven costs.</a:t>
            </a:r>
          </a:p>
          <a:p>
            <a:pPr algn="l" marL="182880" indent="-182880">
              <a:lnSpc>
                <a:spcPct val="100000"/>
              </a:lnSpc>
              <a:spcBef>
                <a:spcPts val="300"/>
              </a:spcBef>
              <a:buFont typeface="Arial"/>
              <a:buChar char="•"/>
            </a:pPr>
            <a:r>
              <a:rPr sz="1000" b="0" i="0">
                <a:solidFill>
                  <a:srgbClr val="1E1A14"/>
                </a:solidFill>
                <a:latin typeface="Calibri"/>
              </a:rPr>
              <a:t>Whether the expansion of productive capacity outweighs the cost of infrastructure development in the short term.</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338328" y="649224"/>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704088" y="649224"/>
            <a:ext cx="1151229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338328" y="1069848"/>
            <a:ext cx="1151229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338328" y="1325880"/>
          <a:ext cx="11201400" cy="4171677"/>
        </p:xfrm>
        <a:graphic>
          <a:graphicData uri="http://schemas.openxmlformats.org/drawingml/2006/table">
            <a:tbl>
              <a:tblPr firstRow="0" bandRow="0">
                <a:tableStyleId>{5940675A-B579-460E-94D1-54222C63F5DA}</a:tableStyleId>
              </a:tblPr>
              <a:tblGrid>
                <a:gridCol w="2697480"/>
                <a:gridCol w="6080760"/>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456361">
                <a:tc>
                  <a:txBody>
                    <a:bodyPr wrap="square"/>
                    <a:lstStyle/>
                    <a:p>
                      <a:pPr algn="l"/>
                      <a:r>
                        <a:rPr sz="1000" b="0" i="0">
                          <a:solidFill>
                            <a:srgbClr val="1E1A14"/>
                          </a:solidFill>
                          <a:latin typeface="Calibri"/>
                        </a:rPr>
                        <a:t>Felix Zulaf and Jeff Gundle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 transition to a multipolar world and high debt levels are creating a volatile economic environment where opaque private credit markets mask significant systemic risks that could trigger a severe downturn.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109.0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Gundlach-Newfedera</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Federal Reserve is entering a new era under Chair Kevin Warish, characterized by a shift toward prioritizing price stability over employment and potentially moving away from following the two-year Treasury.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47.3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Financial Times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Kevin Warsh's new approach to Federal Reserve communication prioritizes clarity and simplicity but creates significant practical tensions regarding guidance, data interpretation, and institutional credibility.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18.2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Economist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Federal Reserve, under new chair Kevin Warsh, will likely be forced to maintain or raise interest rates due to a strengthening economy and persistent inflation, despite Donald Trump's preference for lower rates.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12.6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Ruchir Sharma</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Federal Reserve should immediately end its 'easy money' bias and raise interest rates to combat persistent inflation and prevent further capital misallocation.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10.1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Nick Timiraos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Federal Reserve Chairman Kevin Warsh asserts that the central bank will prioritize lowering inflation above all else to regain institutional credibility and independence.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12.0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Senate Committee Hearing</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Federal Reserve aims to uphold its core dual mandate by reforming banking supervision, managing the balance sheet for stability, and proactively addressing the economic implications of artificial intelligence.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257.3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Economist (2)</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impact of AI on interest rates is uncertain because it simultaneously acts as a disinflationary supply-side force and a demand-stimulating growth engine.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14.0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208008" y="180136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208008" y="1801368"/>
            <a:ext cx="25178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208008" y="225772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208008" y="2257729"/>
            <a:ext cx="109262"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208008" y="286912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208008" y="2869120"/>
            <a:ext cx="42041"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208008" y="3325482"/>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208008" y="3325482"/>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208008" y="378184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208008" y="3781844"/>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208008" y="423820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208008" y="4238205"/>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208008" y="4694567"/>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9208008" y="4694567"/>
            <a:ext cx="5943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9208008" y="515092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9208008" y="5150929"/>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371600" y="356616"/>
            <a:ext cx="9454896" cy="274320"/>
          </a:xfrm>
          <a:prstGeom prst="rect">
            <a:avLst/>
          </a:prstGeom>
          <a:noFill/>
        </p:spPr>
        <p:txBody>
          <a:bodyPr wrap="square" anchor="t" lIns="0" rIns="0" tIns="0" bIns="0"/>
          <a:lstStyle/>
          <a:p>
            <a:pPr algn="l">
              <a:lnSpc>
                <a:spcPct val="100000"/>
              </a:lnSpc>
              <a:buNone/>
            </a:pPr>
            <a:r>
              <a:rPr sz="1300" b="1" i="0">
                <a:solidFill>
                  <a:srgbClr val="1E1A14"/>
                </a:solidFill>
                <a:latin typeface="Cambria"/>
              </a:rPr>
              <a:t>How the room got there</a:t>
            </a:r>
          </a:p>
        </p:txBody>
      </p:sp>
      <p:sp>
        <p:nvSpPr>
          <p:cNvPr id="3" name="TextBox 2"/>
          <p:cNvSpPr txBox="1"/>
          <p:nvPr/>
        </p:nvSpPr>
        <p:spPr>
          <a:xfrm>
            <a:off x="1371600" y="704088"/>
            <a:ext cx="4567428" cy="5806440"/>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1   </a:t>
            </a:r>
            <a:r>
              <a:rPr sz="720" b="0" i="0">
                <a:solidFill>
                  <a:srgbClr val="1BAF7A"/>
                </a:solidFill>
                <a:latin typeface="Calibri"/>
              </a:rPr>
              <a:t>● </a:t>
            </a:r>
            <a:r>
              <a:rPr sz="900" b="1" i="0">
                <a:solidFill>
                  <a:srgbClr val="1BAF7A"/>
                </a:solidFill>
                <a:latin typeface="Calibri"/>
              </a:rPr>
              <a:t>Luna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While AI has the potential to lower costs in the long run, we must look at the immediate, tangible pressures on our economy. As Ruchir Sharma points out, the massive capital investment by Big Tech into infrastructure is currently pushing up prices for essential components like electricity, compute power, and semiconductors. This isn't just a theoretical "innovation" for later; it is an active demand-driven inflationary pressure that, as The Economist notes, may necessitate higher interest rates to prevent our economy from overheating.</a:t>
            </a:r>
          </a:p>
          <a:p>
            <a:pPr algn="l" marL="182880" indent="-182880">
              <a:lnSpc>
                <a:spcPct val="100000"/>
              </a:lnSpc>
              <a:spcBef>
                <a:spcPts val="400"/>
              </a:spcBef>
              <a:spcAft>
                <a:spcPts val="1200"/>
              </a:spcAft>
              <a:buFont typeface="Arial"/>
              <a:buChar char="•"/>
            </a:pPr>
            <a:r>
              <a:rPr sz="720" b="0" i="0">
                <a:solidFill>
                  <a:srgbClr val="EDA100"/>
                </a:solidFill>
                <a:latin typeface="Calibri"/>
              </a:rPr>
              <a:t>● </a:t>
            </a:r>
            <a:r>
              <a:rPr sz="900" b="1" i="0">
                <a:solidFill>
                  <a:srgbClr val="EDA100"/>
                </a:solidFill>
                <a:latin typeface="Calibri"/>
              </a:rPr>
              <a:t>Olivia</a:t>
            </a:r>
            <a:r>
              <a:rPr sz="900" b="0" i="0">
                <a:solidFill>
                  <a:srgbClr val="1E1A14"/>
                </a:solidFill>
                <a:latin typeface="Calibri"/>
              </a:rPr>
              <a:t> — </a:t>
            </a:r>
            <a:r>
              <a:rPr sz="900" b="0" i="0">
                <a:solidFill>
                  <a:srgbClr val="1E1A14"/>
                </a:solidFill>
                <a:latin typeface="Calibri"/>
              </a:rPr>
              <a:t>Listen, if we’re being honest and not just chasing a headline, AI is primarily a disinflationary force because it fundamentally expands economic capacity. You're obsessing over short-term "demand" spikes in chips and power, but the Senate Committee Hearing highlights that this massive capital investment is actually the "seed corn" for long-term productivity gains that outweigh temporary price hiccups. We shouldn't be panicking about a few months of hot demand when the technology is designed to slash production costs and shift the neutral rate downward by making output more efficient.</a:t>
            </a:r>
          </a:p>
          <a:p>
            <a:pPr algn="l">
              <a:lnSpc>
                <a:spcPct val="100000"/>
              </a:lnSpc>
              <a:spcBef>
                <a:spcPts val="1200"/>
              </a:spcBef>
              <a:spcAft>
                <a:spcPts val="500"/>
              </a:spcAft>
              <a:buNone/>
            </a:pPr>
            <a:r>
              <a:rPr sz="850" b="0" i="0">
                <a:solidFill>
                  <a:srgbClr val="615D56"/>
                </a:solidFill>
                <a:latin typeface="Calibri"/>
              </a:rPr>
              <a:t>2   </a:t>
            </a:r>
            <a:r>
              <a:rPr sz="720" b="0" i="0">
                <a:solidFill>
                  <a:srgbClr val="EDA100"/>
                </a:solidFill>
                <a:latin typeface="Calibri"/>
              </a:rPr>
              <a:t>● </a:t>
            </a:r>
            <a:r>
              <a:rPr sz="900" b="1" i="0">
                <a:solidFill>
                  <a:srgbClr val="EDA100"/>
                </a:solidFill>
                <a:latin typeface="Calibri"/>
              </a:rPr>
              <a:t>Olivia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Listen, if we’re being honest and not just chasing a headline, AI is primarily a disinflationary force because it fundamentally expands economic capacity. You're obsessing over short-term "demand" spikes in chips and power, but the Senate Committee Hearing highlights that this massive capital investment is actually the "seed corn" for long-term productivity gains that outweigh temporary price hiccups. We shouldn't be panicking about a few months of hot demand when the technology is designed to slash production costs and shift the neutral rate downward by making output more efficient.</a:t>
            </a:r>
          </a:p>
        </p:txBody>
      </p:sp>
      <p:sp>
        <p:nvSpPr>
          <p:cNvPr id="4" name="Rectangle 3"/>
          <p:cNvSpPr/>
          <p:nvPr/>
        </p:nvSpPr>
        <p:spPr>
          <a:xfrm>
            <a:off x="1371600" y="907114"/>
            <a:ext cx="27432" cy="1310274"/>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371600" y="3397270"/>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371600" y="3828896"/>
            <a:ext cx="27432" cy="1474058"/>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259068" y="704088"/>
            <a:ext cx="4567428" cy="5806440"/>
          </a:xfrm>
          <a:prstGeom prst="rect">
            <a:avLst/>
          </a:prstGeom>
          <a:noFill/>
        </p:spPr>
        <p:txBody>
          <a:bodyPr wrap="square" anchor="t" lIns="0" rIns="0" tIns="0" bIns="0"/>
          <a:lstStyle/>
          <a:p>
            <a:pPr algn="l" marL="182880" indent="-182880">
              <a:lnSpc>
                <a:spcPct val="100000"/>
              </a:lnSpc>
              <a:spcAft>
                <a:spcPts val="1200"/>
              </a:spcAft>
              <a:buFont typeface="Arial"/>
              <a:buChar char="•"/>
            </a:pPr>
            <a:r>
              <a:rPr sz="720" b="0" i="0">
                <a:solidFill>
                  <a:srgbClr val="2A78D6"/>
                </a:solidFill>
                <a:latin typeface="Calibri"/>
              </a:rPr>
              <a:t>● </a:t>
            </a:r>
            <a:r>
              <a:rPr sz="900" b="1" i="0">
                <a:solidFill>
                  <a:srgbClr val="2A78D6"/>
                </a:solidFill>
                <a:latin typeface="Calibri"/>
              </a:rPr>
              <a:t>Aleyna</a:t>
            </a:r>
            <a:r>
              <a:rPr sz="900" b="0" i="0">
                <a:solidFill>
                  <a:srgbClr val="1E1A14"/>
                </a:solidFill>
                <a:latin typeface="Calibri"/>
              </a:rPr>
              <a:t> — </a:t>
            </a:r>
            <a:r>
              <a:rPr sz="900" b="0" i="0">
                <a:solidFill>
                  <a:srgbClr val="1E1A14"/>
                </a:solidFill>
                <a:latin typeface="Calibri"/>
              </a:rPr>
              <a:t>AI acts as a demand-driven inflationary pressure because it creates immediate, physical bottlenecks in the supply chain for critical components like high-end semiconductors and energy. Olivia calls these "temporary hiccups," but when you have an inelastic supply of copper, lithium, and power grid capacity to meet a massive surge in infrastructure spending, those aren't just bugs—they are structural chokepoints that inflate costs across the entire industrial base. We cannot price in future productivity gains if the current reality is a scramble for scarce resources that forces prices upward today.</a:t>
            </a:r>
          </a:p>
          <a:p>
            <a:pPr algn="l">
              <a:lnSpc>
                <a:spcPct val="100000"/>
              </a:lnSpc>
              <a:spcBef>
                <a:spcPts val="1200"/>
              </a:spcBef>
              <a:spcAft>
                <a:spcPts val="500"/>
              </a:spcAft>
              <a:buNone/>
            </a:pPr>
            <a:r>
              <a:rPr sz="850" b="0" i="0">
                <a:solidFill>
                  <a:srgbClr val="615D56"/>
                </a:solidFill>
                <a:latin typeface="Calibri"/>
              </a:rPr>
              <a:t>3   </a:t>
            </a:r>
            <a:r>
              <a:rPr sz="720" b="0" i="0">
                <a:solidFill>
                  <a:srgbClr val="2A78D6"/>
                </a:solidFill>
                <a:latin typeface="Calibri"/>
              </a:rPr>
              <a:t>● </a:t>
            </a:r>
            <a:r>
              <a:rPr sz="900" b="1" i="0">
                <a:solidFill>
                  <a:srgbClr val="2A78D6"/>
                </a:solidFill>
                <a:latin typeface="Calibri"/>
              </a:rPr>
              <a:t>Aleyna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AI acts as a demand-driven inflationary pressure because it creates immediate, physical bottlenecks in the supply chain for critical components like high-end semiconductors and energy. Olivia calls these "temporary hiccups," but when you have an inelastic supply of copper, lithium, and power grid capacity to meet a massive surge in infrastructure spending, those aren't just bugs—they are structural chokepoints that inflate costs across the entire industrial base. We cannot price in future productivity gains if the current reality is a scramble for scarce resources that forces prices upward today.</a:t>
            </a:r>
          </a:p>
          <a:p>
            <a:pPr algn="l" marL="182880" indent="-182880">
              <a:lnSpc>
                <a:spcPct val="100000"/>
              </a:lnSpc>
              <a:spcBef>
                <a:spcPts val="400"/>
              </a:spcBef>
              <a:spcAft>
                <a:spcPts val="1200"/>
              </a:spcAft>
              <a:buFont typeface="Arial"/>
              <a:buChar char="•"/>
            </a:pPr>
            <a:r>
              <a:rPr sz="720" b="0" i="0">
                <a:solidFill>
                  <a:srgbClr val="EB6834"/>
                </a:solidFill>
                <a:latin typeface="Calibri"/>
              </a:rPr>
              <a:t>● </a:t>
            </a:r>
            <a:r>
              <a:rPr sz="900" b="1" i="0">
                <a:solidFill>
                  <a:srgbClr val="EB6834"/>
                </a:solidFill>
                <a:latin typeface="Calibri"/>
              </a:rPr>
              <a:t>Jillian</a:t>
            </a:r>
            <a:r>
              <a:rPr sz="900" b="0" i="0">
                <a:solidFill>
                  <a:srgbClr val="1E1A14"/>
                </a:solidFill>
                <a:latin typeface="Calibri"/>
              </a:rPr>
              <a:t> — </a:t>
            </a:r>
            <a:r>
              <a:rPr sz="900" b="0" i="0">
                <a:solidFill>
                  <a:srgbClr val="1E1A14"/>
                </a:solidFill>
                <a:latin typeface="Calibri"/>
              </a:rPr>
              <a:t>AI acts primarily as a disinflationary force because its core function is to expand productive capacity and lower long-term costs. While Aleyna highlights immediate bottlenecks in copper or power, these are logistical friction points rather than a fundamental shift in the economic "neutral rate" calculation; if the technology successfully scales, it replaces those scarce resources with efficient automation. As noted in the Senate Committee Hearing, AI offers significant productivity gains and job creation that outweigh localized supply shocks by fundamentally increasing what the economy can produce.</a:t>
            </a:r>
          </a:p>
        </p:txBody>
      </p:sp>
      <p:sp>
        <p:nvSpPr>
          <p:cNvPr id="8" name="Rectangle 7"/>
          <p:cNvSpPr/>
          <p:nvPr/>
        </p:nvSpPr>
        <p:spPr>
          <a:xfrm>
            <a:off x="6259068" y="1756970"/>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259068" y="2188596"/>
            <a:ext cx="27432" cy="1474058"/>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259068" y="4842536"/>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371600" y="356616"/>
            <a:ext cx="9454896" cy="274320"/>
          </a:xfrm>
          <a:prstGeom prst="rect">
            <a:avLst/>
          </a:prstGeom>
          <a:noFill/>
        </p:spPr>
        <p:txBody>
          <a:bodyPr wrap="square" anchor="t" lIns="0" rIns="0" tIns="0" bIns="0"/>
          <a:lstStyle/>
          <a:p>
            <a:pPr algn="l">
              <a:lnSpc>
                <a:spcPct val="100000"/>
              </a:lnSpc>
              <a:buNone/>
            </a:pPr>
            <a:r>
              <a:rPr sz="1300" b="1" i="0">
                <a:solidFill>
                  <a:srgbClr val="1E1A14"/>
                </a:solidFill>
                <a:latin typeface="Cambria"/>
              </a:rPr>
              <a:t>How the room got there</a:t>
            </a:r>
          </a:p>
        </p:txBody>
      </p:sp>
      <p:sp>
        <p:nvSpPr>
          <p:cNvPr id="3" name="TextBox 2"/>
          <p:cNvSpPr txBox="1"/>
          <p:nvPr/>
        </p:nvSpPr>
        <p:spPr>
          <a:xfrm>
            <a:off x="1371600" y="704088"/>
            <a:ext cx="4567428" cy="5806440"/>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4   </a:t>
            </a:r>
            <a:r>
              <a:rPr sz="720" b="0" i="0">
                <a:solidFill>
                  <a:srgbClr val="EB6834"/>
                </a:solidFill>
                <a:latin typeface="Calibri"/>
              </a:rPr>
              <a:t>● </a:t>
            </a:r>
            <a:r>
              <a:rPr sz="900" b="1" i="0">
                <a:solidFill>
                  <a:srgbClr val="EB6834"/>
                </a:solidFill>
                <a:latin typeface="Calibri"/>
              </a:rPr>
              <a:t>Jillian</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AI acts primarily as a disinflationary force because its core function is to expand productive capacity and lower long-term costs. While Aleyna highlights immediate bottlenecks in copper or power, these are logistical friction points rather than a fundamental shift in the economic "neutral rate" calculation; if the technology successfully scales, it replaces those scarce resources with efficient automation. As noted in the Senate Committee Hearing, AI offers significant productivity gains and job creation that outweigh localized supply shocks by fundamentally increasing what the economy can produce.</a:t>
            </a:r>
          </a:p>
          <a:p>
            <a:pPr algn="l" marL="182880" indent="-182880">
              <a:lnSpc>
                <a:spcPct val="100000"/>
              </a:lnSpc>
              <a:spcBef>
                <a:spcPts val="400"/>
              </a:spcBef>
              <a:spcAft>
                <a:spcPts val="1200"/>
              </a:spcAft>
              <a:buFont typeface="Arial"/>
              <a:buChar char="•"/>
            </a:pPr>
            <a:r>
              <a:rPr sz="720" b="0" i="0">
                <a:solidFill>
                  <a:srgbClr val="E87BA4"/>
                </a:solidFill>
                <a:latin typeface="Calibri"/>
              </a:rPr>
              <a:t>● </a:t>
            </a:r>
            <a:r>
              <a:rPr sz="900" b="1" i="0">
                <a:solidFill>
                  <a:srgbClr val="E87BA4"/>
                </a:solidFill>
                <a:latin typeface="Calibri"/>
              </a:rPr>
              <a:t>Samuel</a:t>
            </a:r>
            <a:r>
              <a:rPr sz="900" b="0" i="0">
                <a:solidFill>
                  <a:srgbClr val="1E1A14"/>
                </a:solidFill>
                <a:latin typeface="Calibri"/>
              </a:rPr>
              <a:t> — </a:t>
            </a:r>
            <a:r>
              <a:rPr sz="900" b="0" i="0">
                <a:solidFill>
                  <a:srgbClr val="1E1A14"/>
                </a:solidFill>
                <a:latin typeface="Calibri"/>
              </a:rPr>
              <a:t>AI acts primarily as a demand-driven inflationary pressure because it triggers an immediate, insatiable appetite for physical resources that our current infrastructure simply cannot satisfy without driving prices up. Jillian wants to tell us these are just "logistical friction points," but calling a global scramble for copper, lithium, and power grid capacity a mere "hiccup" is the kind of convenient abstraction that keeps people from seeing how much capital investment actually overheats a market. As The Economist notes, this massive demand for data centers and chips creates an immediate economic reality where we can't just wait for "future productivity" to manifest; if the supply of these components is inelastic, then the resulting inflation isn't a bug in the system, it’s the primary feature of the current boom.</a:t>
            </a:r>
          </a:p>
        </p:txBody>
      </p:sp>
      <p:sp>
        <p:nvSpPr>
          <p:cNvPr id="4" name="Rectangle 3"/>
          <p:cNvSpPr/>
          <p:nvPr/>
        </p:nvSpPr>
        <p:spPr>
          <a:xfrm>
            <a:off x="1371600" y="907114"/>
            <a:ext cx="27432" cy="1474058"/>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371600" y="3979632"/>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33856"/>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03</a:t>
            </a:r>
          </a:p>
        </p:txBody>
      </p:sp>
      <p:sp>
        <p:nvSpPr>
          <p:cNvPr id="3" name="TextBox 2"/>
          <p:cNvSpPr txBox="1"/>
          <p:nvPr/>
        </p:nvSpPr>
        <p:spPr>
          <a:xfrm>
            <a:off x="2148840" y="1133856"/>
            <a:ext cx="863193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Where the Sources Clash</a:t>
            </a:r>
          </a:p>
        </p:txBody>
      </p:sp>
      <p:sp>
        <p:nvSpPr>
          <p:cNvPr id="4" name="Rectangle 3"/>
          <p:cNvSpPr/>
          <p:nvPr/>
        </p:nvSpPr>
        <p:spPr>
          <a:xfrm>
            <a:off x="1783080" y="1554480"/>
            <a:ext cx="863193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83080" y="1700784"/>
            <a:ext cx="8631936"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Each source’s side on every disputed point. Blank cells are silence — the point was never addressed, which is where the room’s blind spots are.</a:t>
            </a:r>
          </a:p>
        </p:txBody>
      </p:sp>
      <p:sp>
        <p:nvSpPr>
          <p:cNvPr id="6" name="Rectangle 5"/>
          <p:cNvSpPr/>
          <p:nvPr/>
        </p:nvSpPr>
        <p:spPr>
          <a:xfrm>
            <a:off x="1783080" y="2021797"/>
            <a:ext cx="91440" cy="91440"/>
          </a:xfrm>
          <a:prstGeom prst="rect">
            <a:avLst/>
          </a:prstGeom>
          <a:solidFill>
            <a:srgbClr val="2A7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2024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For</a:t>
            </a:r>
          </a:p>
        </p:txBody>
      </p:sp>
      <p:sp>
        <p:nvSpPr>
          <p:cNvPr id="8" name="Rectangle 7"/>
          <p:cNvSpPr/>
          <p:nvPr/>
        </p:nvSpPr>
        <p:spPr>
          <a:xfrm>
            <a:off x="2651760" y="2021797"/>
            <a:ext cx="91440" cy="91440"/>
          </a:xfrm>
          <a:prstGeom prst="rect">
            <a:avLst/>
          </a:prstGeom>
          <a:solidFill>
            <a:srgbClr val="E34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78892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Against</a:t>
            </a:r>
          </a:p>
        </p:txBody>
      </p:sp>
      <p:sp>
        <p:nvSpPr>
          <p:cNvPr id="10" name="Rectangle 9"/>
          <p:cNvSpPr/>
          <p:nvPr/>
        </p:nvSpPr>
        <p:spPr>
          <a:xfrm>
            <a:off x="3520439" y="2021797"/>
            <a:ext cx="91440" cy="91440"/>
          </a:xfrm>
          <a:prstGeom prst="rect">
            <a:avLst/>
          </a:prstGeom>
          <a:solidFill>
            <a:srgbClr val="C9C5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657599"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Undecided</a:t>
            </a:r>
          </a:p>
        </p:txBody>
      </p:sp>
      <p:sp>
        <p:nvSpPr>
          <p:cNvPr id="12" name="Rectangle 11"/>
          <p:cNvSpPr/>
          <p:nvPr/>
        </p:nvSpPr>
        <p:spPr>
          <a:xfrm>
            <a:off x="4389120" y="2021797"/>
            <a:ext cx="91440" cy="91440"/>
          </a:xfrm>
          <a:prstGeom prst="rect">
            <a:avLst/>
          </a:prstGeom>
          <a:solidFill>
            <a:srgbClr val="F2F0EB"/>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2628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Silent</a:t>
            </a:r>
          </a:p>
        </p:txBody>
      </p:sp>
      <p:graphicFrame>
        <p:nvGraphicFramePr>
          <p:cNvPr id="14" name="Table 13"/>
          <p:cNvGraphicFramePr>
            <a:graphicFrameLocks noGrp="1"/>
          </p:cNvGraphicFramePr>
          <p:nvPr/>
        </p:nvGraphicFramePr>
        <p:xfrm>
          <a:off x="1783080" y="2259541"/>
          <a:ext cx="8631936" cy="2902591"/>
        </p:xfrm>
        <a:graphic>
          <a:graphicData uri="http://schemas.openxmlformats.org/drawingml/2006/table">
            <a:tbl>
              <a:tblPr firstRow="0" bandRow="0">
                <a:tableStyleId>{5940675A-B579-460E-94D1-54222C63F5DA}</a:tableStyleId>
              </a:tblPr>
              <a:tblGrid>
                <a:gridCol w="2148840"/>
                <a:gridCol w="2161032"/>
                <a:gridCol w="2161032"/>
                <a:gridCol w="2161032"/>
              </a:tblGrid>
              <a:tr h="415423">
                <a:tc>
                  <a:txBody>
                    <a:bodyPr wrap="square"/>
                    <a:lstStyle/>
                    <a:p>
                      <a:pPr algn="l"/>
                    </a:p>
                  </a:txBody>
                  <a:tcPr marL="73152" marR="73152" marT="54864" marB="54864" anchor="t">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1. AI-driven growth in investment and demand will increase inflationary pressure.</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2. AI acts primarily as a disinflationary force by reducing costs and expanding capacity.</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3. The net effect of AI on the 'neutral rate' (r-star) is indeterminate.</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r>
              <a:tr h="310896">
                <a:tc>
                  <a:txBody>
                    <a:bodyPr wrap="square"/>
                    <a:lstStyle/>
                    <a:p>
                      <a:pPr algn="r"/>
                      <a:r>
                        <a:rPr sz="800" b="0" i="0">
                          <a:solidFill>
                            <a:srgbClr val="1E1A14"/>
                          </a:solidFill>
                          <a:latin typeface="Calibri"/>
                        </a:rPr>
                        <a:t>The Economist (2)</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r>
              <a:tr h="310896">
                <a:tc>
                  <a:txBody>
                    <a:bodyPr wrap="square"/>
                    <a:lstStyle/>
                    <a:p>
                      <a:pPr algn="r"/>
                      <a:r>
                        <a:rPr sz="800" b="0" i="0">
                          <a:solidFill>
                            <a:srgbClr val="1E1A14"/>
                          </a:solidFill>
                          <a:latin typeface="Calibri"/>
                        </a:rPr>
                        <a:t>The Economist</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Senate Committee Hearing</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Felix Zulaf and Jeff Gundle</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Gundlach-Newfedera</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Financial Times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Ruchir Sharma</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Nick Timiraos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bl>
          </a:graphicData>
        </a:graphic>
      </p:graphicFrame>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Felix Zulaf and Jeff Gundle</a:t>
            </a:r>
          </a:p>
          <a:p>
            <a:pPr algn="l">
              <a:lnSpc>
                <a:spcPct val="100000"/>
              </a:lnSpc>
              <a:spcAft>
                <a:spcPts val="600"/>
              </a:spcAft>
              <a:buNone/>
            </a:pPr>
            <a:r>
              <a:rPr sz="700" b="0" i="0">
                <a:solidFill>
                  <a:srgbClr val="615D56"/>
                </a:solidFill>
                <a:latin typeface="Calibri"/>
              </a:rPr>
              <a:t>Feliz-Grant_Second Innings.txt</a:t>
            </a:r>
          </a:p>
          <a:p>
            <a:pPr algn="l">
              <a:lnSpc>
                <a:spcPct val="100000"/>
              </a:lnSpc>
              <a:spcAft>
                <a:spcPts val="600"/>
              </a:spcAft>
              <a:buNone/>
            </a:pPr>
            <a:r>
              <a:rPr sz="950" b="0" i="0">
                <a:solidFill>
                  <a:srgbClr val="615D56"/>
                </a:solidFill>
                <a:latin typeface="Calibri"/>
              </a:rPr>
              <a:t>A transition to a multipolar world and high debt levels are creating a volatile economic environment where opaque private credit markets mask significant systemic risks that could trigger a severe downturn.</a:t>
            </a:r>
          </a:p>
          <a:p>
            <a:pPr algn="l" marL="182880" indent="-182880">
              <a:lnSpc>
                <a:spcPct val="100000"/>
              </a:lnSpc>
              <a:spcBef>
                <a:spcPts val="300"/>
              </a:spcBef>
              <a:buFont typeface="Arial"/>
              <a:buChar char="•"/>
            </a:pPr>
            <a:r>
              <a:rPr sz="900" b="0" i="0">
                <a:solidFill>
                  <a:srgbClr val="1E1A14"/>
                </a:solidFill>
                <a:latin typeface="Calibri"/>
              </a:rPr>
              <a:t>The shift from a unipolar to a multipolar world order is driving inflation through conflict and sanctions.</a:t>
            </a:r>
          </a:p>
          <a:p>
            <a:pPr algn="l" marL="182880" indent="-182880">
              <a:lnSpc>
                <a:spcPct val="100000"/>
              </a:lnSpc>
              <a:spcBef>
                <a:spcPts val="300"/>
              </a:spcBef>
              <a:buFont typeface="Arial"/>
              <a:buChar char="•"/>
            </a:pPr>
            <a:r>
              <a:rPr sz="900" b="0" i="0">
                <a:solidFill>
                  <a:srgbClr val="1E1A14"/>
                </a:solidFill>
                <a:latin typeface="Calibri"/>
              </a:rPr>
              <a:t>The equity market boom, fueled by easy money and new technology, is in its late stage and likely to peak within 12 months.</a:t>
            </a:r>
          </a:p>
          <a:p>
            <a:pPr algn="l" marL="182880" indent="-182880">
              <a:lnSpc>
                <a:spcPct val="100000"/>
              </a:lnSpc>
              <a:spcBef>
                <a:spcPts val="300"/>
              </a:spcBef>
              <a:buFont typeface="Arial"/>
              <a:buChar char="•"/>
            </a:pPr>
            <a:r>
              <a:rPr sz="900" b="0" i="0">
                <a:solidFill>
                  <a:srgbClr val="1E1A14"/>
                </a:solidFill>
                <a:latin typeface="Calibri"/>
              </a:rPr>
              <a:t>Massive US debt levels make it nearly impossible for long-term interest rates to decline even during a recession.</a:t>
            </a:r>
          </a:p>
          <a:p>
            <a:pPr algn="l" marL="182880" indent="-182880">
              <a:lnSpc>
                <a:spcPct val="100000"/>
              </a:lnSpc>
              <a:spcBef>
                <a:spcPts val="300"/>
              </a:spcBef>
              <a:buFont typeface="Arial"/>
              <a:buChar char="•"/>
            </a:pPr>
            <a:r>
              <a:rPr sz="900" b="0" i="0">
                <a:solidFill>
                  <a:srgbClr val="1E1A14"/>
                </a:solidFill>
                <a:latin typeface="Calibri"/>
              </a:rPr>
              <a:t>The government may resort to yield curve control or radical debt restructuring if the bond market faces a crisis.</a:t>
            </a:r>
          </a:p>
          <a:p>
            <a:pPr algn="l" marL="182880" indent="-182880">
              <a:lnSpc>
                <a:spcPct val="100000"/>
              </a:lnSpc>
              <a:spcBef>
                <a:spcPts val="300"/>
              </a:spcBef>
              <a:buFont typeface="Arial"/>
              <a:buChar char="•"/>
            </a:pPr>
            <a:r>
              <a:rPr sz="900" b="0" i="0">
                <a:solidFill>
                  <a:srgbClr val="1E1A14"/>
                </a:solidFill>
                <a:latin typeface="Calibri"/>
              </a:rPr>
              <a:t>A significant economic downturn is expected, characterized by both valuation contractions and recessionary pressures.</a:t>
            </a:r>
          </a:p>
          <a:p>
            <a:pPr algn="l" marL="182880" indent="-182880">
              <a:lnSpc>
                <a:spcPct val="100000"/>
              </a:lnSpc>
              <a:spcBef>
                <a:spcPts val="300"/>
              </a:spcBef>
              <a:buFont typeface="Arial"/>
              <a:buChar char="•"/>
            </a:pPr>
            <a:r>
              <a:rPr sz="900" b="0" i="0">
                <a:solidFill>
                  <a:srgbClr val="1E1A14"/>
                </a:solidFill>
                <a:latin typeface="Calibri"/>
              </a:rPr>
              <a:t>The era of easy refinancing for lower-tier corporate debt has ended, creating high stress for private companies.</a:t>
            </a:r>
          </a:p>
          <a:p>
            <a:pPr algn="l" marL="182880" indent="-182880">
              <a:lnSpc>
                <a:spcPct val="100000"/>
              </a:lnSpc>
              <a:spcBef>
                <a:spcPts val="300"/>
              </a:spcBef>
              <a:buFont typeface="Arial"/>
              <a:buChar char="•"/>
            </a:pPr>
            <a:r>
              <a:rPr sz="900" b="0" i="0">
                <a:solidFill>
                  <a:srgbClr val="1E1A14"/>
                </a:solidFill>
                <a:latin typeface="Calibri"/>
              </a:rPr>
              <a:t>Lack of transparency in private markets allows firms to 'launder' volatility and provide inconsistent valuations for the same assets.</a:t>
            </a:r>
          </a:p>
          <a:p>
            <a:pPr algn="l" marL="182880" indent="-182880">
              <a:lnSpc>
                <a:spcPct val="100000"/>
              </a:lnSpc>
              <a:spcBef>
                <a:spcPts val="300"/>
              </a:spcBef>
              <a:spcAft>
                <a:spcPts val="1200"/>
              </a:spcAft>
              <a:buFont typeface="Arial"/>
              <a:buChar char="•"/>
            </a:pPr>
            <a:r>
              <a:rPr sz="900" b="0" i="0">
                <a:solidFill>
                  <a:srgbClr val="1E1A14"/>
                </a:solidFill>
                <a:latin typeface="Calibri"/>
              </a:rPr>
              <a:t>A systemic risk exists due to an 'incestuous link' between private equity, private credit, and offshore insurance companies with no oversight.</a:t>
            </a:r>
          </a:p>
        </p:txBody>
      </p:sp>
      <p:sp>
        <p:nvSpPr>
          <p:cNvPr id="3" name="Rectangle 2"/>
          <p:cNvSpPr/>
          <p:nvPr/>
        </p:nvSpPr>
        <p:spPr>
          <a:xfrm>
            <a:off x="1783080" y="4593821"/>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Gundlach-Newfedera</a:t>
            </a:r>
          </a:p>
          <a:p>
            <a:pPr algn="l">
              <a:lnSpc>
                <a:spcPct val="100000"/>
              </a:lnSpc>
              <a:spcAft>
                <a:spcPts val="600"/>
              </a:spcAft>
              <a:buNone/>
            </a:pPr>
            <a:r>
              <a:rPr sz="700" b="0" i="0">
                <a:solidFill>
                  <a:srgbClr val="615D56"/>
                </a:solidFill>
                <a:latin typeface="Calibri"/>
              </a:rPr>
              <a:t>Gundlach-Newfedera.txt</a:t>
            </a:r>
          </a:p>
          <a:p>
            <a:pPr algn="l">
              <a:lnSpc>
                <a:spcPct val="100000"/>
              </a:lnSpc>
              <a:spcAft>
                <a:spcPts val="600"/>
              </a:spcAft>
              <a:buNone/>
            </a:pPr>
            <a:r>
              <a:rPr sz="950" b="0" i="0">
                <a:solidFill>
                  <a:srgbClr val="615D56"/>
                </a:solidFill>
                <a:latin typeface="Calibri"/>
              </a:rPr>
              <a:t>The Federal Reserve is entering a new era under Chair Kevin Warish, characterized by a shift toward prioritizing price stability over employment and potentially moving away from following the two-year Treasury.</a:t>
            </a:r>
          </a:p>
          <a:p>
            <a:pPr algn="l" marL="182880" indent="-182880">
              <a:lnSpc>
                <a:spcPct val="100000"/>
              </a:lnSpc>
              <a:spcBef>
                <a:spcPts val="300"/>
              </a:spcBef>
              <a:buFont typeface="Arial"/>
              <a:buChar char="•"/>
            </a:pPr>
            <a:r>
              <a:rPr sz="900" b="0" i="0">
                <a:solidFill>
                  <a:srgbClr val="1E1A14"/>
                </a:solidFill>
                <a:latin typeface="Calibri"/>
              </a:rPr>
              <a:t>Chair Warish is using task forces to buy time while signaling a firm commitment to delivering price stability.</a:t>
            </a:r>
            <a:r>
              <a:rPr sz="900" b="0" i="0">
                <a:solidFill>
                  <a:srgbClr val="615D56"/>
                </a:solidFill>
                <a:latin typeface="Calibri"/>
              </a:rPr>
              <a:t> — “he's buying himself some time”</a:t>
            </a:r>
          </a:p>
          <a:p>
            <a:pPr algn="l" marL="182880" indent="-182880">
              <a:lnSpc>
                <a:spcPct val="100000"/>
              </a:lnSpc>
              <a:spcBef>
                <a:spcPts val="300"/>
              </a:spcBef>
              <a:buFont typeface="Arial"/>
              <a:buChar char="•"/>
            </a:pPr>
            <a:r>
              <a:rPr sz="900" b="0" i="0">
                <a:solidFill>
                  <a:srgbClr val="1E1A14"/>
                </a:solidFill>
                <a:latin typeface="Calibri"/>
              </a:rPr>
              <a:t>The Fed's current focus is heavily skewed toward inflation rather than the health of the employment market.</a:t>
            </a:r>
            <a:r>
              <a:rPr sz="900" b="0" i="0">
                <a:solidFill>
                  <a:srgbClr val="615D56"/>
                </a:solidFill>
                <a:latin typeface="Calibri"/>
              </a:rPr>
              <a:t> — “the focus is on inflation and not on on unemployment”</a:t>
            </a:r>
          </a:p>
          <a:p>
            <a:pPr algn="l" marL="182880" indent="-182880">
              <a:lnSpc>
                <a:spcPct val="100000"/>
              </a:lnSpc>
              <a:spcBef>
                <a:spcPts val="300"/>
              </a:spcBef>
              <a:buFont typeface="Arial"/>
              <a:buChar char="•"/>
            </a:pPr>
            <a:r>
              <a:rPr sz="900" b="0" i="0">
                <a:solidFill>
                  <a:srgbClr val="1E1A14"/>
                </a:solidFill>
                <a:latin typeface="Calibri"/>
              </a:rPr>
              <a:t>The Fed may no longer be slavishly tied to the two-year Treasury as a primary indicator for rate moves.</a:t>
            </a:r>
            <a:r>
              <a:rPr sz="900" b="0" i="0">
                <a:solidFill>
                  <a:srgbClr val="615D56"/>
                </a:solidFill>
                <a:latin typeface="Calibri"/>
              </a:rPr>
              <a:t> — “not so slavishly tied to the two-year Treasury”</a:t>
            </a:r>
          </a:p>
          <a:p>
            <a:pPr algn="l" marL="182880" indent="-182880">
              <a:lnSpc>
                <a:spcPct val="100000"/>
              </a:lnSpc>
              <a:spcBef>
                <a:spcPts val="300"/>
              </a:spcBef>
              <a:buFont typeface="Arial"/>
              <a:buChar char="•"/>
            </a:pPr>
            <a:r>
              <a:rPr sz="900" b="0" i="0">
                <a:solidFill>
                  <a:srgbClr val="1E1A14"/>
                </a:solidFill>
                <a:latin typeface="Calibri"/>
              </a:rPr>
              <a:t>Inflation is projected to drop significantly toward the end of the year, potentially reaching 3.5% or lower.</a:t>
            </a:r>
            <a:r>
              <a:rPr sz="900" b="0" i="0">
                <a:solidFill>
                  <a:srgbClr val="615D56"/>
                </a:solidFill>
                <a:latin typeface="Calibri"/>
              </a:rPr>
              <a:t> — “inflation will be dropping... as low as three and a half”</a:t>
            </a:r>
          </a:p>
          <a:p>
            <a:pPr algn="l" marL="182880" indent="-182880">
              <a:lnSpc>
                <a:spcPct val="100000"/>
              </a:lnSpc>
              <a:spcBef>
                <a:spcPts val="300"/>
              </a:spcBef>
              <a:buFont typeface="Arial"/>
              <a:buChar char="•"/>
            </a:pPr>
            <a:r>
              <a:rPr sz="900" b="0" i="0">
                <a:solidFill>
                  <a:srgbClr val="1E1A14"/>
                </a:solidFill>
                <a:latin typeface="Calibri"/>
              </a:rPr>
              <a:t>The distinction between 2% and 3% inflation is critical because of the mathematical impact of compound interest over time.</a:t>
            </a:r>
            <a:r>
              <a:rPr sz="900" b="0" i="0">
                <a:solidFill>
                  <a:srgbClr val="615D56"/>
                </a:solidFill>
                <a:latin typeface="Calibri"/>
              </a:rPr>
              <a:t> — “They're very different.”</a:t>
            </a:r>
          </a:p>
          <a:p>
            <a:pPr algn="l" marL="182880" indent="-182880">
              <a:lnSpc>
                <a:spcPct val="100000"/>
              </a:lnSpc>
              <a:spcBef>
                <a:spcPts val="300"/>
              </a:spcBef>
              <a:spcAft>
                <a:spcPts val="1200"/>
              </a:spcAft>
              <a:buFont typeface="Arial"/>
              <a:buChar char="•"/>
            </a:pPr>
            <a:r>
              <a:rPr sz="900" b="0" i="0">
                <a:solidFill>
                  <a:srgbClr val="1E1A14"/>
                </a:solidFill>
                <a:latin typeface="Calibri"/>
              </a:rPr>
              <a:t>Long-term Treasuries are currently better supported as a trade due to the Fed's commitment to lower inflation rates.</a:t>
            </a:r>
            <a:r>
              <a:rPr sz="900" b="0" i="0">
                <a:solidFill>
                  <a:srgbClr val="615D56"/>
                </a:solidFill>
                <a:latin typeface="Calibri"/>
              </a:rPr>
              <a:t> — “long bond is better supported for the time being”</a:t>
            </a:r>
          </a:p>
        </p:txBody>
      </p:sp>
      <p:sp>
        <p:nvSpPr>
          <p:cNvPr id="5" name="Rectangle 4"/>
          <p:cNvSpPr/>
          <p:nvPr/>
        </p:nvSpPr>
        <p:spPr>
          <a:xfrm>
            <a:off x="6254496" y="4238569"/>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Financial Times</a:t>
            </a:r>
          </a:p>
          <a:p>
            <a:pPr algn="l">
              <a:lnSpc>
                <a:spcPct val="100000"/>
              </a:lnSpc>
              <a:spcAft>
                <a:spcPts val="600"/>
              </a:spcAft>
              <a:buNone/>
            </a:pPr>
            <a:r>
              <a:rPr sz="700" b="0" i="0">
                <a:solidFill>
                  <a:srgbClr val="615D56"/>
                </a:solidFill>
                <a:latin typeface="Calibri"/>
              </a:rPr>
              <a:t>Ten tensions in the Kevin Warsh Fed.pdf</a:t>
            </a:r>
          </a:p>
          <a:p>
            <a:pPr algn="l">
              <a:lnSpc>
                <a:spcPct val="100000"/>
              </a:lnSpc>
              <a:spcAft>
                <a:spcPts val="600"/>
              </a:spcAft>
              <a:buNone/>
            </a:pPr>
            <a:r>
              <a:rPr sz="950" b="0" i="0">
                <a:solidFill>
                  <a:srgbClr val="615D56"/>
                </a:solidFill>
                <a:latin typeface="Calibri"/>
              </a:rPr>
              <a:t>Kevin Warsh's new approach to Federal Reserve communication prioritizes clarity and simplicity but creates significant practical tensions regarding guidance, data interpretation, and institutional credibility.</a:t>
            </a:r>
          </a:p>
          <a:p>
            <a:pPr algn="l" marL="182880" indent="-182880">
              <a:lnSpc>
                <a:spcPct val="100000"/>
              </a:lnSpc>
              <a:spcBef>
                <a:spcPts val="300"/>
              </a:spcBef>
              <a:buFont typeface="Arial"/>
              <a:buChar char="•"/>
            </a:pPr>
            <a:r>
              <a:rPr sz="900" b="0" i="0">
                <a:solidFill>
                  <a:srgbClr val="1E1A14"/>
                </a:solidFill>
                <a:latin typeface="Calibri"/>
              </a:rPr>
              <a:t>Removing forward guidance on interest rates may cause markets to misinterpret policy and trigger financial volatility.</a:t>
            </a:r>
            <a:r>
              <a:rPr sz="900" b="0" i="0">
                <a:solidFill>
                  <a:srgbClr val="615D56"/>
                </a:solidFill>
                <a:latin typeface="Calibri"/>
              </a:rPr>
              <a:t> — “could lead households, companies and financial markets to misinterpret the policy stance.”</a:t>
            </a:r>
          </a:p>
          <a:p>
            <a:pPr algn="l" marL="182880" indent="-182880">
              <a:lnSpc>
                <a:spcPct val="100000"/>
              </a:lnSpc>
              <a:spcBef>
                <a:spcPts val="300"/>
              </a:spcBef>
              <a:buFont typeface="Arial"/>
              <a:buChar char="•"/>
            </a:pPr>
            <a:r>
              <a:rPr sz="900" b="0" i="0">
                <a:solidFill>
                  <a:srgbClr val="1E1A14"/>
                </a:solidFill>
                <a:latin typeface="Calibri"/>
              </a:rPr>
              <a:t>Refusing to publish forecasts makes it difficult for the Fed to credibly justify current policy actions due to inherent lags.</a:t>
            </a:r>
            <a:r>
              <a:rPr sz="900" b="0" i="0">
                <a:solidFill>
                  <a:srgbClr val="615D56"/>
                </a:solidFill>
                <a:latin typeface="Calibri"/>
              </a:rPr>
              <a:t> — “If you refuse to engage with the future, you cannot credibly justify policy today.”</a:t>
            </a:r>
          </a:p>
          <a:p>
            <a:pPr algn="l" marL="182880" indent="-182880">
              <a:lnSpc>
                <a:spcPct val="100000"/>
              </a:lnSpc>
              <a:spcBef>
                <a:spcPts val="300"/>
              </a:spcBef>
              <a:buFont typeface="Arial"/>
              <a:buChar char="•"/>
            </a:pPr>
            <a:r>
              <a:rPr sz="900" b="0" i="0">
                <a:solidFill>
                  <a:srgbClr val="1E1A14"/>
                </a:solidFill>
                <a:latin typeface="Calibri"/>
              </a:rPr>
              <a:t>Providing vague 'half-answers' regarding the current restrictiveness of interest rates undermines the Fed's credibility on price stability.</a:t>
            </a:r>
            <a:r>
              <a:rPr sz="900" b="0" i="0">
                <a:solidFill>
                  <a:srgbClr val="615D56"/>
                </a:solidFill>
                <a:latin typeface="Calibri"/>
              </a:rPr>
              <a:t> — “If Warsh has no clear view on the current stance... he cannot credibly assert that the Fed will achieve price stability.”</a:t>
            </a:r>
          </a:p>
          <a:p>
            <a:pPr algn="l" marL="182880" indent="-182880">
              <a:lnSpc>
                <a:spcPct val="100000"/>
              </a:lnSpc>
              <a:spcBef>
                <a:spcPts val="300"/>
              </a:spcBef>
              <a:buFont typeface="Arial"/>
              <a:buChar char="•"/>
            </a:pPr>
            <a:r>
              <a:rPr sz="900" b="0" i="0">
                <a:solidFill>
                  <a:srgbClr val="1E1A14"/>
                </a:solidFill>
                <a:latin typeface="Calibri"/>
              </a:rPr>
              <a:t>A commitment to price stability without a defined plan of action is an unsustainable communication strategy.</a:t>
            </a:r>
            <a:r>
              <a:rPr sz="900" b="0" i="0">
                <a:solidFill>
                  <a:srgbClr val="615D56"/>
                </a:solidFill>
                <a:latin typeface="Calibri"/>
              </a:rPr>
              <a:t> — “being all mouth and no trousers cannot endure as a communications strategy.”</a:t>
            </a:r>
          </a:p>
          <a:p>
            <a:pPr algn="l" marL="182880" indent="-182880">
              <a:lnSpc>
                <a:spcPct val="100000"/>
              </a:lnSpc>
              <a:spcBef>
                <a:spcPts val="300"/>
              </a:spcBef>
              <a:buFont typeface="Arial"/>
              <a:buChar char="•"/>
            </a:pPr>
            <a:r>
              <a:rPr sz="900" b="0" i="0">
                <a:solidFill>
                  <a:srgbClr val="1E1A14"/>
                </a:solidFill>
                <a:latin typeface="Calibri"/>
              </a:rPr>
              <a:t>The Fed's desire for markets to react solely to economic trends is undermined by the fact that markets mirror Fed actions.</a:t>
            </a:r>
            <a:r>
              <a:rPr sz="900" b="0" i="0">
                <a:solidFill>
                  <a:srgbClr val="615D56"/>
                </a:solidFill>
                <a:latin typeface="Calibri"/>
              </a:rPr>
              <a:t> — “this approach was nonsense because 'of course the market will still interpret new information in light of what it thinks the Fed will do.'”</a:t>
            </a:r>
          </a:p>
          <a:p>
            <a:pPr algn="l" marL="182880" indent="-182880">
              <a:lnSpc>
                <a:spcPct val="100000"/>
              </a:lnSpc>
              <a:spcBef>
                <a:spcPts val="300"/>
              </a:spcBef>
              <a:spcAft>
                <a:spcPts val="1200"/>
              </a:spcAft>
              <a:buFont typeface="Arial"/>
              <a:buChar char="•"/>
            </a:pPr>
            <a:r>
              <a:rPr sz="900" b="0" i="0">
                <a:solidFill>
                  <a:srgbClr val="1E1A14"/>
                </a:solidFill>
                <a:latin typeface="Calibri"/>
              </a:rPr>
              <a:t>The tension between real-time corporate data and lagged national data is a byproduct of privacy trade-offs.</a:t>
            </a:r>
            <a:r>
              <a:rPr sz="900" b="0" i="0">
                <a:solidFill>
                  <a:srgbClr val="615D56"/>
                </a:solidFill>
                <a:latin typeface="Calibri"/>
              </a:rPr>
              <a:t> — “There is a tension between freedom... and accurate real-time national information.”</a:t>
            </a:r>
          </a:p>
        </p:txBody>
      </p:sp>
      <p:sp>
        <p:nvSpPr>
          <p:cNvPr id="3" name="Rectangle 2"/>
          <p:cNvSpPr/>
          <p:nvPr/>
        </p:nvSpPr>
        <p:spPr>
          <a:xfrm>
            <a:off x="1783080" y="5075725"/>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a:t>
            </a:r>
          </a:p>
          <a:p>
            <a:pPr algn="l">
              <a:lnSpc>
                <a:spcPct val="100000"/>
              </a:lnSpc>
              <a:spcAft>
                <a:spcPts val="600"/>
              </a:spcAft>
              <a:buNone/>
            </a:pPr>
            <a:r>
              <a:rPr sz="700" b="0" i="0">
                <a:solidFill>
                  <a:srgbClr val="615D56"/>
                </a:solidFill>
                <a:latin typeface="Calibri"/>
              </a:rPr>
              <a:t>The Federal Reserve must soon give Donald Trump bad news.pdf</a:t>
            </a:r>
          </a:p>
          <a:p>
            <a:pPr algn="l">
              <a:lnSpc>
                <a:spcPct val="100000"/>
              </a:lnSpc>
              <a:spcAft>
                <a:spcPts val="600"/>
              </a:spcAft>
              <a:buNone/>
            </a:pPr>
            <a:r>
              <a:rPr sz="950" b="0" i="0">
                <a:solidFill>
                  <a:srgbClr val="615D56"/>
                </a:solidFill>
                <a:latin typeface="Calibri"/>
              </a:rPr>
              <a:t>The Federal Reserve, under new chair Kevin Warsh, will likely be forced to maintain or raise interest rates due to a strengthening economy and persistent inflation, despite Donald Trump's preference for lower rates.</a:t>
            </a:r>
          </a:p>
          <a:p>
            <a:pPr algn="l" marL="182880" indent="-182880">
              <a:lnSpc>
                <a:spcPct val="100000"/>
              </a:lnSpc>
              <a:spcBef>
                <a:spcPts val="300"/>
              </a:spcBef>
              <a:buFont typeface="Arial"/>
              <a:buChar char="•"/>
            </a:pPr>
            <a:r>
              <a:rPr sz="900" b="0" i="0">
                <a:solidFill>
                  <a:srgbClr val="1E1A14"/>
                </a:solidFill>
                <a:latin typeface="Calibri"/>
              </a:rPr>
              <a:t>The economic justification for lowering interest rates has collapsed since Kevin Warsh's appointment.</a:t>
            </a:r>
            <a:r>
              <a:rPr sz="900" b="0" i="0">
                <a:solidFill>
                  <a:srgbClr val="615D56"/>
                </a:solidFill>
                <a:latin typeface="Calibri"/>
              </a:rPr>
              <a:t> — “the case for lower interest rates has crumbled”</a:t>
            </a:r>
          </a:p>
          <a:p>
            <a:pPr algn="l" marL="182880" indent="-182880">
              <a:lnSpc>
                <a:spcPct val="100000"/>
              </a:lnSpc>
              <a:spcBef>
                <a:spcPts val="300"/>
              </a:spcBef>
              <a:buFont typeface="Arial"/>
              <a:buChar char="•"/>
            </a:pPr>
            <a:r>
              <a:rPr sz="900" b="0" i="0">
                <a:solidFill>
                  <a:srgbClr val="1E1A14"/>
                </a:solidFill>
                <a:latin typeface="Calibri"/>
              </a:rPr>
              <a:t>A strengthening labor market and robust GDP growth currently demand tighter monetary policy.</a:t>
            </a:r>
            <a:r>
              <a:rPr sz="900" b="0" i="0">
                <a:solidFill>
                  <a:srgbClr val="615D56"/>
                </a:solidFill>
                <a:latin typeface="Calibri"/>
              </a:rPr>
              <a:t> — “economic conditions demand tighter money”</a:t>
            </a:r>
          </a:p>
          <a:p>
            <a:pPr algn="l" marL="182880" indent="-182880">
              <a:lnSpc>
                <a:spcPct val="100000"/>
              </a:lnSpc>
              <a:spcBef>
                <a:spcPts val="300"/>
              </a:spcBef>
              <a:buFont typeface="Arial"/>
              <a:buChar char="•"/>
            </a:pPr>
            <a:r>
              <a:rPr sz="900" b="0" i="0">
                <a:solidFill>
                  <a:srgbClr val="1E1A14"/>
                </a:solidFill>
                <a:latin typeface="Calibri"/>
              </a:rPr>
              <a:t>Rising oil prices have pushed inflation to a three-year high, threatening to bake expectations into the economy.</a:t>
            </a:r>
            <a:r>
              <a:rPr sz="900" b="0" i="0">
                <a:solidFill>
                  <a:srgbClr val="615D56"/>
                </a:solidFill>
                <a:latin typeface="Calibri"/>
              </a:rPr>
              <a:t> — “inflation has exceeded the Fed's target for more than five years”</a:t>
            </a:r>
          </a:p>
          <a:p>
            <a:pPr algn="l" marL="182880" indent="-182880">
              <a:lnSpc>
                <a:spcPct val="100000"/>
              </a:lnSpc>
              <a:spcBef>
                <a:spcPts val="300"/>
              </a:spcBef>
              <a:buFont typeface="Arial"/>
              <a:buChar char="•"/>
            </a:pPr>
            <a:r>
              <a:rPr sz="900" b="0" i="0">
                <a:solidFill>
                  <a:srgbClr val="1E1A14"/>
                </a:solidFill>
                <a:latin typeface="Calibri"/>
              </a:rPr>
              <a:t>AI-driven growth in demand and investment is likely to increase rather than decrease inflation.</a:t>
            </a:r>
            <a:r>
              <a:rPr sz="900" b="0" i="0">
                <a:solidFill>
                  <a:srgbClr val="615D56"/>
                </a:solidFill>
                <a:latin typeface="Calibri"/>
              </a:rPr>
              <a:t> — “economic theory suggests interest rates would need to go up”</a:t>
            </a:r>
          </a:p>
          <a:p>
            <a:pPr algn="l" marL="182880" indent="-182880">
              <a:lnSpc>
                <a:spcPct val="100000"/>
              </a:lnSpc>
              <a:spcBef>
                <a:spcPts val="300"/>
              </a:spcBef>
              <a:buFont typeface="Arial"/>
              <a:buChar char="•"/>
            </a:pPr>
            <a:r>
              <a:rPr sz="900" b="0" i="0">
                <a:solidFill>
                  <a:srgbClr val="1E1A14"/>
                </a:solidFill>
                <a:latin typeface="Calibri"/>
              </a:rPr>
              <a:t>Proposed quantitative tightening (QT) will have a negligible impact on long-term bond yields.</a:t>
            </a:r>
            <a:r>
              <a:rPr sz="900" b="0" i="0">
                <a:solidFill>
                  <a:srgbClr val="615D56"/>
                </a:solidFill>
                <a:latin typeface="Calibri"/>
              </a:rPr>
              <a:t> — “the effect of this quantitative tightening (qt) would be piddling”</a:t>
            </a:r>
          </a:p>
          <a:p>
            <a:pPr algn="l" marL="182880" indent="-182880">
              <a:lnSpc>
                <a:spcPct val="100000"/>
              </a:lnSpc>
              <a:spcBef>
                <a:spcPts val="300"/>
              </a:spcBef>
              <a:spcAft>
                <a:spcPts val="1200"/>
              </a:spcAft>
              <a:buFont typeface="Arial"/>
              <a:buChar char="•"/>
            </a:pPr>
            <a:r>
              <a:rPr sz="900" b="0" i="0">
                <a:solidFill>
                  <a:srgbClr val="1E1A14"/>
                </a:solidFill>
                <a:latin typeface="Calibri"/>
              </a:rPr>
              <a:t>Interest rate cuts should be removed from consideration in the upcoming policy meetings.</a:t>
            </a:r>
            <a:r>
              <a:rPr sz="900" b="0" i="0">
                <a:solidFill>
                  <a:srgbClr val="615D56"/>
                </a:solidFill>
                <a:latin typeface="Calibri"/>
              </a:rPr>
              <a:t> — “Interest-rate cuts should be firmly off the table”</a:t>
            </a:r>
          </a:p>
        </p:txBody>
      </p:sp>
      <p:sp>
        <p:nvSpPr>
          <p:cNvPr id="5" name="Rectangle 4"/>
          <p:cNvSpPr/>
          <p:nvPr/>
        </p:nvSpPr>
        <p:spPr>
          <a:xfrm>
            <a:off x="6254496" y="4238569"/>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Ruchir Sharma</a:t>
            </a:r>
          </a:p>
          <a:p>
            <a:pPr algn="l">
              <a:lnSpc>
                <a:spcPct val="100000"/>
              </a:lnSpc>
              <a:spcAft>
                <a:spcPts val="600"/>
              </a:spcAft>
              <a:buNone/>
            </a:pPr>
            <a:r>
              <a:rPr sz="700" b="0" i="0">
                <a:solidFill>
                  <a:srgbClr val="615D56"/>
                </a:solidFill>
                <a:latin typeface="Calibri"/>
              </a:rPr>
              <a:t>The populist case for ending easy money now.pdf</a:t>
            </a:r>
          </a:p>
          <a:p>
            <a:pPr algn="l">
              <a:lnSpc>
                <a:spcPct val="100000"/>
              </a:lnSpc>
              <a:spcAft>
                <a:spcPts val="600"/>
              </a:spcAft>
              <a:buNone/>
            </a:pPr>
            <a:r>
              <a:rPr sz="950" b="0" i="0">
                <a:solidFill>
                  <a:srgbClr val="615D56"/>
                </a:solidFill>
                <a:latin typeface="Calibri"/>
              </a:rPr>
              <a:t>The Federal Reserve should immediately end its 'easy money' bias and raise interest rates to combat persistent inflation and prevent further capital misallocation.</a:t>
            </a:r>
          </a:p>
          <a:p>
            <a:pPr algn="l" marL="182880" indent="-182880">
              <a:lnSpc>
                <a:spcPct val="100000"/>
              </a:lnSpc>
              <a:spcBef>
                <a:spcPts val="300"/>
              </a:spcBef>
              <a:buFont typeface="Arial"/>
              <a:buChar char="•"/>
            </a:pPr>
            <a:r>
              <a:rPr sz="900" b="0" i="0">
                <a:solidFill>
                  <a:srgbClr val="1E1A14"/>
                </a:solidFill>
                <a:latin typeface="Calibri"/>
              </a:rPr>
              <a:t>The Fed has prioritized employment over price stability, leading to a prolonged period of high inflation.</a:t>
            </a:r>
            <a:r>
              <a:rPr sz="900" b="0" i="0">
                <a:solidFill>
                  <a:srgbClr val="615D56"/>
                </a:solidFill>
                <a:latin typeface="Calibri"/>
              </a:rPr>
              <a:t> — “missed its inflation target for 63 straight months”</a:t>
            </a:r>
          </a:p>
          <a:p>
            <a:pPr algn="l" marL="182880" indent="-182880">
              <a:lnSpc>
                <a:spcPct val="100000"/>
              </a:lnSpc>
              <a:spcBef>
                <a:spcPts val="300"/>
              </a:spcBef>
              <a:buFont typeface="Arial"/>
              <a:buChar char="•"/>
            </a:pPr>
            <a:r>
              <a:rPr sz="900" b="0" i="0">
                <a:solidFill>
                  <a:srgbClr val="1E1A14"/>
                </a:solidFill>
                <a:latin typeface="Calibri"/>
              </a:rPr>
              <a:t>Persistent inflation acts as a regressive tax that disproportionately harms the poor and middle class.</a:t>
            </a:r>
            <a:r>
              <a:rPr sz="900" b="0" i="0">
                <a:solidFill>
                  <a:srgbClr val="615D56"/>
                </a:solidFill>
                <a:latin typeface="Calibri"/>
              </a:rPr>
              <a:t> — “inflation acts as a regressive tax on his populist base”</a:t>
            </a:r>
          </a:p>
          <a:p>
            <a:pPr algn="l" marL="182880" indent="-182880">
              <a:lnSpc>
                <a:spcPct val="100000"/>
              </a:lnSpc>
              <a:spcBef>
                <a:spcPts val="300"/>
              </a:spcBef>
              <a:buFont typeface="Arial"/>
              <a:buChar char="•"/>
            </a:pPr>
            <a:r>
              <a:rPr sz="900" b="0" i="0">
                <a:solidFill>
                  <a:srgbClr val="1E1A14"/>
                </a:solidFill>
                <a:latin typeface="Calibri"/>
              </a:rPr>
              <a:t>The current era of easy money has led to extreme capital misallocation and inflated asset prices.</a:t>
            </a:r>
            <a:r>
              <a:rPr sz="900" b="0" i="0">
                <a:solidFill>
                  <a:srgbClr val="615D56"/>
                </a:solidFill>
                <a:latin typeface="Calibri"/>
              </a:rPr>
              <a:t> — “Nominal interest rates are below the rate of nominal GDP growth”</a:t>
            </a:r>
          </a:p>
          <a:p>
            <a:pPr algn="l" marL="182880" indent="-182880">
              <a:lnSpc>
                <a:spcPct val="100000"/>
              </a:lnSpc>
              <a:spcBef>
                <a:spcPts val="300"/>
              </a:spcBef>
              <a:buFont typeface="Arial"/>
              <a:buChar char="•"/>
            </a:pPr>
            <a:r>
              <a:rPr sz="900" b="0" i="0">
                <a:solidFill>
                  <a:srgbClr val="1E1A14"/>
                </a:solidFill>
                <a:latin typeface="Calibri"/>
              </a:rPr>
              <a:t>Ongoing high inflation is more damaging to consumers than higher interest rates would be.</a:t>
            </a:r>
            <a:r>
              <a:rPr sz="900" b="0" i="0">
                <a:solidFill>
                  <a:srgbClr val="615D56"/>
                </a:solidFill>
                <a:latin typeface="Calibri"/>
              </a:rPr>
              <a:t> — “high prices are causing more pain than high rates are”</a:t>
            </a:r>
          </a:p>
          <a:p>
            <a:pPr algn="l" marL="182880" indent="-182880">
              <a:lnSpc>
                <a:spcPct val="100000"/>
              </a:lnSpc>
              <a:spcBef>
                <a:spcPts val="300"/>
              </a:spcBef>
              <a:buFont typeface="Arial"/>
              <a:buChar char="•"/>
            </a:pPr>
            <a:r>
              <a:rPr sz="900" b="0" i="0">
                <a:solidFill>
                  <a:srgbClr val="1E1A14"/>
                </a:solidFill>
                <a:latin typeface="Calibri"/>
              </a:rPr>
              <a:t>The Fed's accommodation of government deficits fuels both consumer and asset price inflation.</a:t>
            </a:r>
            <a:r>
              <a:rPr sz="900" b="0" i="0">
                <a:solidFill>
                  <a:srgbClr val="615D56"/>
                </a:solidFill>
                <a:latin typeface="Calibri"/>
              </a:rPr>
              <a:t> — “accommodating the deficit, adding fuel to both consumer and asset price inflation”</a:t>
            </a:r>
          </a:p>
          <a:p>
            <a:pPr algn="l" marL="182880" indent="-182880">
              <a:lnSpc>
                <a:spcPct val="100000"/>
              </a:lnSpc>
              <a:spcBef>
                <a:spcPts val="300"/>
              </a:spcBef>
              <a:spcAft>
                <a:spcPts val="1200"/>
              </a:spcAft>
              <a:buFont typeface="Arial"/>
              <a:buChar char="•"/>
            </a:pPr>
            <a:r>
              <a:rPr sz="900" b="0" i="0">
                <a:solidFill>
                  <a:srgbClr val="1E1A14"/>
                </a:solidFill>
                <a:latin typeface="Calibri"/>
              </a:rPr>
              <a:t>Proactive rate hikes now are necessary to avoid a more aggressive, forced correction in the future.</a:t>
            </a:r>
            <a:r>
              <a:rPr sz="900" b="0" i="0">
                <a:solidFill>
                  <a:srgbClr val="615D56"/>
                </a:solidFill>
                <a:latin typeface="Calibri"/>
              </a:rPr>
              <a:t> — “Better to act now before a bigger rise in inflation forces the Fed to jack up rates more aggressively.”</a:t>
            </a:r>
          </a:p>
        </p:txBody>
      </p:sp>
      <p:sp>
        <p:nvSpPr>
          <p:cNvPr id="3" name="Rectangle 2"/>
          <p:cNvSpPr/>
          <p:nvPr/>
        </p:nvSpPr>
        <p:spPr>
          <a:xfrm>
            <a:off x="1783080" y="4378095"/>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Nick Timiraos</a:t>
            </a:r>
          </a:p>
          <a:p>
            <a:pPr algn="l">
              <a:lnSpc>
                <a:spcPct val="100000"/>
              </a:lnSpc>
              <a:spcAft>
                <a:spcPts val="600"/>
              </a:spcAft>
              <a:buNone/>
            </a:pPr>
            <a:r>
              <a:rPr sz="700" b="0" i="0">
                <a:solidFill>
                  <a:srgbClr val="615D56"/>
                </a:solidFill>
                <a:latin typeface="Calibri"/>
              </a:rPr>
              <a:t>Warsh Tells Congress the Fed Has ?No T olerance’ for High Inflation - WSJ.pdf</a:t>
            </a:r>
          </a:p>
          <a:p>
            <a:pPr algn="l">
              <a:lnSpc>
                <a:spcPct val="100000"/>
              </a:lnSpc>
              <a:spcAft>
                <a:spcPts val="600"/>
              </a:spcAft>
              <a:buNone/>
            </a:pPr>
            <a:r>
              <a:rPr sz="950" b="0" i="0">
                <a:solidFill>
                  <a:srgbClr val="615D56"/>
                </a:solidFill>
                <a:latin typeface="Calibri"/>
              </a:rPr>
              <a:t>Federal Reserve Chairman Kevin Warsh asserts that the central bank will prioritize lowering inflation above all else to regain institutional credibility and independence.</a:t>
            </a:r>
          </a:p>
          <a:p>
            <a:pPr algn="l" marL="182880" indent="-182880">
              <a:lnSpc>
                <a:spcPct val="100000"/>
              </a:lnSpc>
              <a:spcBef>
                <a:spcPts val="300"/>
              </a:spcBef>
              <a:buFont typeface="Arial"/>
              <a:buChar char="•"/>
            </a:pPr>
            <a:r>
              <a:rPr sz="900" b="0" i="0">
                <a:solidFill>
                  <a:srgbClr val="1E1A14"/>
                </a:solidFill>
                <a:latin typeface="Calibri"/>
              </a:rPr>
              <a:t>The Federal Reserve has no tolerance for persistently elevated inflation.</a:t>
            </a:r>
            <a:r>
              <a:rPr sz="900" b="0" i="0">
                <a:solidFill>
                  <a:srgbClr val="615D56"/>
                </a:solidFill>
                <a:latin typeface="Calibri"/>
              </a:rPr>
              <a:t> — “have no tolerance for persistently elevated inflation”</a:t>
            </a:r>
          </a:p>
          <a:p>
            <a:pPr algn="l" marL="182880" indent="-182880">
              <a:lnSpc>
                <a:spcPct val="100000"/>
              </a:lnSpc>
              <a:spcBef>
                <a:spcPts val="300"/>
              </a:spcBef>
              <a:buFont typeface="Arial"/>
              <a:buChar char="•"/>
            </a:pPr>
            <a:r>
              <a:rPr sz="900" b="0" i="0">
                <a:solidFill>
                  <a:srgbClr val="1E1A14"/>
                </a:solidFill>
                <a:latin typeface="Calibri"/>
              </a:rPr>
              <a:t>The Fed's failure to meet its 2% target over the last five years led to increased political pressure.</a:t>
            </a:r>
            <a:r>
              <a:rPr sz="900" b="0" i="0">
                <a:solidFill>
                  <a:srgbClr val="615D56"/>
                </a:solidFill>
                <a:latin typeface="Calibri"/>
              </a:rPr>
              <a:t> — “political pressure crept in because the central bank spent five years missing its inflation target”</a:t>
            </a:r>
          </a:p>
          <a:p>
            <a:pPr algn="l" marL="182880" indent="-182880">
              <a:lnSpc>
                <a:spcPct val="100000"/>
              </a:lnSpc>
              <a:spcBef>
                <a:spcPts val="300"/>
              </a:spcBef>
              <a:buFont typeface="Arial"/>
              <a:buChar char="•"/>
            </a:pPr>
            <a:r>
              <a:rPr sz="900" b="0" i="0">
                <a:solidFill>
                  <a:srgbClr val="1E1A14"/>
                </a:solidFill>
                <a:latin typeface="Calibri"/>
              </a:rPr>
              <a:t>Monetary policy is a choice and the Fed must take responsibility for results rather than blaming external factors.</a:t>
            </a:r>
            <a:r>
              <a:rPr sz="900" b="0" i="0">
                <a:solidFill>
                  <a:srgbClr val="615D56"/>
                </a:solidFill>
                <a:latin typeface="Calibri"/>
              </a:rPr>
              <a:t> — “Inflation's a choice, meaning monetary policymakers need to choose lower prices”</a:t>
            </a:r>
          </a:p>
          <a:p>
            <a:pPr algn="l" marL="182880" indent="-182880">
              <a:lnSpc>
                <a:spcPct val="100000"/>
              </a:lnSpc>
              <a:spcBef>
                <a:spcPts val="300"/>
              </a:spcBef>
              <a:buFont typeface="Arial"/>
              <a:buChar char="•"/>
            </a:pPr>
            <a:r>
              <a:rPr sz="900" b="0" i="0">
                <a:solidFill>
                  <a:srgbClr val="1E1A14"/>
                </a:solidFill>
                <a:latin typeface="Calibri"/>
              </a:rPr>
              <a:t>The Fed should avoid providing specific forward guidance on interest rates to prevent confirmation bias in policy decisions.</a:t>
            </a:r>
            <a:r>
              <a:rPr sz="900" b="0" i="0">
                <a:solidFill>
                  <a:srgbClr val="615D56"/>
                </a:solidFill>
                <a:latin typeface="Calibri"/>
              </a:rPr>
              <a:t> — “we'd then find ourselves sort of taking information that's consistent with our priors”</a:t>
            </a:r>
          </a:p>
          <a:p>
            <a:pPr algn="l" marL="182880" indent="-182880">
              <a:lnSpc>
                <a:spcPct val="100000"/>
              </a:lnSpc>
              <a:spcBef>
                <a:spcPts val="300"/>
              </a:spcBef>
              <a:buFont typeface="Arial"/>
              <a:buChar char="•"/>
            </a:pPr>
            <a:r>
              <a:rPr sz="900" b="0" i="0">
                <a:solidFill>
                  <a:srgbClr val="1E1A14"/>
                </a:solidFill>
                <a:latin typeface="Calibri"/>
              </a:rPr>
              <a:t>Structural reforms are necessary because previous academic and operational frameworks caused significant harm to the less affluent.</a:t>
            </a:r>
            <a:r>
              <a:rPr sz="900" b="0" i="0">
                <a:solidFill>
                  <a:srgbClr val="615D56"/>
                </a:solidFill>
                <a:latin typeface="Calibri"/>
              </a:rPr>
              <a:t> — “led to higher prices, which did more harm to the least off among us”</a:t>
            </a:r>
          </a:p>
          <a:p>
            <a:pPr algn="l" marL="182880" indent="-182880">
              <a:lnSpc>
                <a:spcPct val="100000"/>
              </a:lnSpc>
              <a:spcBef>
                <a:spcPts val="300"/>
              </a:spcBef>
              <a:spcAft>
                <a:spcPts val="1200"/>
              </a:spcAft>
              <a:buFont typeface="Arial"/>
              <a:buChar char="•"/>
            </a:pPr>
            <a:r>
              <a:rPr sz="900" b="0" i="0">
                <a:solidFill>
                  <a:srgbClr val="1E1A14"/>
                </a:solidFill>
                <a:latin typeface="Calibri"/>
              </a:rPr>
              <a:t>The Fed is establishing task forces to overhaul its evaluation of economic data and emerging technologies like AI.</a:t>
            </a:r>
            <a:r>
              <a:rPr sz="900" b="0" i="0">
                <a:solidFill>
                  <a:srgbClr val="615D56"/>
                </a:solidFill>
                <a:latin typeface="Calibri"/>
              </a:rPr>
              <a:t> — “overhaul how the Fed evaluates the economy”</a:t>
            </a:r>
          </a:p>
        </p:txBody>
      </p:sp>
      <p:sp>
        <p:nvSpPr>
          <p:cNvPr id="5" name="Rectangle 4"/>
          <p:cNvSpPr/>
          <p:nvPr/>
        </p:nvSpPr>
        <p:spPr>
          <a:xfrm>
            <a:off x="6254496" y="4517621"/>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Senate Committee Hearing</a:t>
            </a:r>
          </a:p>
          <a:p>
            <a:pPr algn="l">
              <a:lnSpc>
                <a:spcPct val="100000"/>
              </a:lnSpc>
              <a:spcAft>
                <a:spcPts val="600"/>
              </a:spcAft>
              <a:buNone/>
            </a:pPr>
            <a:r>
              <a:rPr sz="700" b="0" i="0">
                <a:solidFill>
                  <a:srgbClr val="615D56"/>
                </a:solidFill>
                <a:latin typeface="Calibri"/>
              </a:rPr>
              <a:t>WarshTestimony.txt</a:t>
            </a:r>
          </a:p>
          <a:p>
            <a:pPr algn="l">
              <a:lnSpc>
                <a:spcPct val="100000"/>
              </a:lnSpc>
              <a:spcAft>
                <a:spcPts val="600"/>
              </a:spcAft>
              <a:buNone/>
            </a:pPr>
            <a:r>
              <a:rPr sz="950" b="0" i="0">
                <a:solidFill>
                  <a:srgbClr val="615D56"/>
                </a:solidFill>
                <a:latin typeface="Calibri"/>
              </a:rPr>
              <a:t>The Federal Reserve aims to uphold its core dual mandate by reforming banking supervision, managing the balance sheet for stability, and proactively addressing the economic implications of artificial intelligence.</a:t>
            </a:r>
          </a:p>
          <a:p>
            <a:pPr algn="l" marL="182880" indent="-182880">
              <a:lnSpc>
                <a:spcPct val="100000"/>
              </a:lnSpc>
              <a:spcBef>
                <a:spcPts val="300"/>
              </a:spcBef>
              <a:buFont typeface="Arial"/>
              <a:buChar char="•"/>
            </a:pPr>
            <a:r>
              <a:rPr sz="900" b="0" i="0">
                <a:solidFill>
                  <a:srgbClr val="1E1A14"/>
                </a:solidFill>
                <a:latin typeface="Calibri"/>
              </a:rPr>
              <a:t>The Fed should move away from detailed forward-looking interest rate predictions to maintain policy flexibility and credibility.</a:t>
            </a:r>
          </a:p>
          <a:p>
            <a:pPr algn="l" marL="182880" indent="-182880">
              <a:lnSpc>
                <a:spcPct val="100000"/>
              </a:lnSpc>
              <a:spcBef>
                <a:spcPts val="300"/>
              </a:spcBef>
              <a:buFont typeface="Arial"/>
              <a:buChar char="•"/>
            </a:pPr>
            <a:r>
              <a:rPr sz="900" b="0" i="0">
                <a:solidFill>
                  <a:srgbClr val="1E1A14"/>
                </a:solidFill>
                <a:latin typeface="Calibri"/>
              </a:rPr>
              <a:t>The Federal Reserve must resist 'mission creep' by focusing on its core responsibilities rather than issues outside its mandate.</a:t>
            </a:r>
          </a:p>
          <a:p>
            <a:pPr algn="l" marL="182880" indent="-182880">
              <a:lnSpc>
                <a:spcPct val="100000"/>
              </a:lnSpc>
              <a:spcBef>
                <a:spcPts val="300"/>
              </a:spcBef>
              <a:buFont typeface="Arial"/>
              <a:buChar char="•"/>
            </a:pPr>
            <a:r>
              <a:rPr sz="900" b="0" i="0">
                <a:solidFill>
                  <a:srgbClr val="1E1A14"/>
                </a:solidFill>
                <a:latin typeface="Calibri"/>
              </a:rPr>
              <a:t>A deliberate, paced reduction of the balance sheet is necessary to avoid market instability and ensure it remains a tool for monetary policy rather than fiscal policy.</a:t>
            </a:r>
          </a:p>
          <a:p>
            <a:pPr algn="l" marL="182880" indent="-182880">
              <a:lnSpc>
                <a:spcPct val="100000"/>
              </a:lnSpc>
              <a:spcBef>
                <a:spcPts val="300"/>
              </a:spcBef>
              <a:buFont typeface="Arial"/>
              <a:buChar char="•"/>
            </a:pPr>
            <a:r>
              <a:rPr sz="900" b="0" i="0">
                <a:solidFill>
                  <a:srgbClr val="1E1A14"/>
                </a:solidFill>
                <a:latin typeface="Calibri"/>
              </a:rPr>
              <a:t>Artificial intelligence offers significant productivity gains and long-term job creation but requires monitoring for inflation impacts and security risks.</a:t>
            </a:r>
          </a:p>
          <a:p>
            <a:pPr algn="l" marL="182880" indent="-182880">
              <a:lnSpc>
                <a:spcPct val="100000"/>
              </a:lnSpc>
              <a:spcBef>
                <a:spcPts val="300"/>
              </a:spcBef>
              <a:buFont typeface="Arial"/>
              <a:buChar char="•"/>
            </a:pPr>
            <a:r>
              <a:rPr sz="900" b="0" i="0">
                <a:solidFill>
                  <a:srgbClr val="1E1A14"/>
                </a:solidFill>
                <a:latin typeface="Calibri"/>
              </a:rPr>
              <a:t>Bank regulations should be tailored to ensure system resilience without unnecessarily restricting credit access for small businesses or households.</a:t>
            </a:r>
          </a:p>
          <a:p>
            <a:pPr algn="l" marL="182880" indent="-182880">
              <a:lnSpc>
                <a:spcPct val="100000"/>
              </a:lnSpc>
              <a:spcBef>
                <a:spcPts val="300"/>
              </a:spcBef>
              <a:buFont typeface="Arial"/>
              <a:buChar char="•"/>
            </a:pPr>
            <a:r>
              <a:rPr sz="900" b="0" i="0">
                <a:solidFill>
                  <a:srgbClr val="1E1A14"/>
                </a:solidFill>
                <a:latin typeface="Calibri"/>
              </a:rPr>
              <a:t>The Fed intends to coordinate with other regulators to establish unified standards for bank capital and stress testing to prevent regulatory arbitrage.</a:t>
            </a:r>
          </a:p>
          <a:p>
            <a:pPr algn="l" marL="182880" indent="-182880">
              <a:lnSpc>
                <a:spcPct val="100000"/>
              </a:lnSpc>
              <a:spcBef>
                <a:spcPts val="300"/>
              </a:spcBef>
              <a:buFont typeface="Arial"/>
              <a:buChar char="•"/>
            </a:pPr>
            <a:r>
              <a:rPr sz="900" b="0" i="0">
                <a:solidFill>
                  <a:srgbClr val="1E1A14"/>
                </a:solidFill>
                <a:latin typeface="Calibri"/>
              </a:rPr>
              <a:t>Current surges in private sector capital investment in property, plant, and equipment are bolstering U.S. economic competitiveness over share buybacks or dividends.</a:t>
            </a:r>
            <a:r>
              <a:rPr sz="900" b="0" i="0">
                <a:solidFill>
                  <a:srgbClr val="615D56"/>
                </a:solidFill>
                <a:latin typeface="Calibri"/>
              </a:rPr>
              <a:t> — “The surge in capital expenditure for data centers and energy is a significant economic shift.”</a:t>
            </a:r>
          </a:p>
          <a:p>
            <a:pPr algn="l" marL="182880" indent="-182880">
              <a:lnSpc>
                <a:spcPct val="100000"/>
              </a:lnSpc>
              <a:spcBef>
                <a:spcPts val="300"/>
              </a:spcBef>
              <a:spcAft>
                <a:spcPts val="1200"/>
              </a:spcAft>
              <a:buFont typeface="Arial"/>
              <a:buChar char="•"/>
            </a:pPr>
            <a:r>
              <a:rPr sz="900" b="0" i="0">
                <a:solidFill>
                  <a:srgbClr val="1E1A14"/>
                </a:solidFill>
                <a:latin typeface="Calibri"/>
              </a:rPr>
              <a:t>The Federal Reserve remains independent and will not allow political influence to dictate monetary policy decisions.</a:t>
            </a:r>
          </a:p>
        </p:txBody>
      </p:sp>
      <p:sp>
        <p:nvSpPr>
          <p:cNvPr id="3" name="Rectangle 2"/>
          <p:cNvSpPr/>
          <p:nvPr/>
        </p:nvSpPr>
        <p:spPr>
          <a:xfrm>
            <a:off x="1783080" y="5012399"/>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 (2)</a:t>
            </a:r>
          </a:p>
          <a:p>
            <a:pPr algn="l">
              <a:lnSpc>
                <a:spcPct val="100000"/>
              </a:lnSpc>
              <a:spcAft>
                <a:spcPts val="600"/>
              </a:spcAft>
              <a:buNone/>
            </a:pPr>
            <a:r>
              <a:rPr sz="700" b="0" i="0">
                <a:solidFill>
                  <a:srgbClr val="615D56"/>
                </a:solidFill>
                <a:latin typeface="Calibri"/>
              </a:rPr>
              <a:t>Will AI lower interest rates_.pdf</a:t>
            </a:r>
          </a:p>
          <a:p>
            <a:pPr algn="l">
              <a:lnSpc>
                <a:spcPct val="100000"/>
              </a:lnSpc>
              <a:spcAft>
                <a:spcPts val="600"/>
              </a:spcAft>
              <a:buNone/>
            </a:pPr>
            <a:r>
              <a:rPr sz="950" b="0" i="0">
                <a:solidFill>
                  <a:srgbClr val="615D56"/>
                </a:solidFill>
                <a:latin typeface="Calibri"/>
              </a:rPr>
              <a:t>The impact of AI on interest rates is uncertain because it simultaneously acts as a disinflationary supply-side force and a demand-stimulating growth engine.</a:t>
            </a:r>
          </a:p>
          <a:p>
            <a:pPr algn="l" marL="182880" indent="-182880">
              <a:lnSpc>
                <a:spcPct val="100000"/>
              </a:lnSpc>
              <a:spcBef>
                <a:spcPts val="300"/>
              </a:spcBef>
              <a:buFont typeface="Arial"/>
              <a:buChar char="•"/>
            </a:pPr>
            <a:r>
              <a:rPr sz="900" b="0" i="0">
                <a:solidFill>
                  <a:srgbClr val="1E1A14"/>
                </a:solidFill>
                <a:latin typeface="Calibri"/>
              </a:rPr>
              <a:t>AI may lower costs and expand economic capacity, potentially acting as a disinflationary force.</a:t>
            </a:r>
            <a:r>
              <a:rPr sz="900" b="0" i="0">
                <a:solidFill>
                  <a:srgbClr val="615D56"/>
                </a:solidFill>
                <a:latin typeface="Calibri"/>
              </a:rPr>
              <a:t> — “ai is a disinflationary force”</a:t>
            </a:r>
          </a:p>
          <a:p>
            <a:pPr algn="l" marL="182880" indent="-182880">
              <a:lnSpc>
                <a:spcPct val="100000"/>
              </a:lnSpc>
              <a:spcBef>
                <a:spcPts val="300"/>
              </a:spcBef>
              <a:buFont typeface="Arial"/>
              <a:buChar char="•"/>
            </a:pPr>
            <a:r>
              <a:rPr sz="900" b="0" i="0">
                <a:solidFill>
                  <a:srgbClr val="1E1A14"/>
                </a:solidFill>
                <a:latin typeface="Calibri"/>
              </a:rPr>
              <a:t>Increased productivity from AI could raise the 'neutral rate' (r-star) by increasing expected future incomes.</a:t>
            </a:r>
            <a:r>
              <a:rPr sz="900" b="0" i="0">
                <a:solidFill>
                  <a:srgbClr val="615D56"/>
                </a:solidFill>
                <a:latin typeface="Calibri"/>
              </a:rPr>
              <a:t> — “could lift r-star by around one percentage point”</a:t>
            </a:r>
          </a:p>
          <a:p>
            <a:pPr algn="l" marL="182880" indent="-182880">
              <a:lnSpc>
                <a:spcPct val="100000"/>
              </a:lnSpc>
              <a:spcBef>
                <a:spcPts val="300"/>
              </a:spcBef>
              <a:buFont typeface="Arial"/>
              <a:buChar char="•"/>
            </a:pPr>
            <a:r>
              <a:rPr sz="900" b="0" i="0">
                <a:solidFill>
                  <a:srgbClr val="1E1A14"/>
                </a:solidFill>
                <a:latin typeface="Calibri"/>
              </a:rPr>
              <a:t>Current demand for data centers and chips may necessitate higher rates to prevent overheating.</a:t>
            </a:r>
            <a:r>
              <a:rPr sz="900" b="0" i="0">
                <a:solidFill>
                  <a:srgbClr val="615D56"/>
                </a:solidFill>
                <a:latin typeface="Calibri"/>
              </a:rPr>
              <a:t> — “the bigger the hype, the more rates may need to rise”</a:t>
            </a:r>
          </a:p>
          <a:p>
            <a:pPr algn="l" marL="182880" indent="-182880">
              <a:lnSpc>
                <a:spcPct val="100000"/>
              </a:lnSpc>
              <a:spcBef>
                <a:spcPts val="300"/>
              </a:spcBef>
              <a:buFont typeface="Arial"/>
              <a:buChar char="•"/>
            </a:pPr>
            <a:r>
              <a:rPr sz="900" b="0" i="0">
                <a:solidFill>
                  <a:srgbClr val="1E1A14"/>
                </a:solidFill>
                <a:latin typeface="Calibri"/>
              </a:rPr>
              <a:t>AI could lower interest rates if it commoditizes knowledge work and reduces corporate mark-ups.</a:t>
            </a:r>
            <a:r>
              <a:rPr sz="900" b="0" i="0">
                <a:solidFill>
                  <a:srgbClr val="615D56"/>
                </a:solidFill>
                <a:latin typeface="Calibri"/>
              </a:rPr>
              <a:t> — “corporate mark-ups, profits and expected returns could shrink”</a:t>
            </a:r>
          </a:p>
          <a:p>
            <a:pPr algn="l" marL="182880" indent="-182880">
              <a:lnSpc>
                <a:spcPct val="100000"/>
              </a:lnSpc>
              <a:spcBef>
                <a:spcPts val="300"/>
              </a:spcBef>
              <a:buFont typeface="Arial"/>
              <a:buChar char="•"/>
            </a:pPr>
            <a:r>
              <a:rPr sz="900" b="0" i="0">
                <a:solidFill>
                  <a:srgbClr val="1E1A14"/>
                </a:solidFill>
                <a:latin typeface="Calibri"/>
              </a:rPr>
              <a:t>Job displacement by AI could lead to a savings glut and lower the neutral rate.</a:t>
            </a:r>
            <a:r>
              <a:rPr sz="900" b="0" i="0">
                <a:solidFill>
                  <a:srgbClr val="615D56"/>
                </a:solidFill>
                <a:latin typeface="Calibri"/>
              </a:rPr>
              <a:t> — “result might well be a savings glut”</a:t>
            </a:r>
          </a:p>
          <a:p>
            <a:pPr algn="l" marL="182880" indent="-182880">
              <a:lnSpc>
                <a:spcPct val="100000"/>
              </a:lnSpc>
              <a:spcBef>
                <a:spcPts val="300"/>
              </a:spcBef>
              <a:spcAft>
                <a:spcPts val="1200"/>
              </a:spcAft>
              <a:buFont typeface="Arial"/>
              <a:buChar char="•"/>
            </a:pPr>
            <a:r>
              <a:rPr sz="900" b="0" i="0">
                <a:solidFill>
                  <a:srgbClr val="1E1A14"/>
                </a:solidFill>
                <a:latin typeface="Calibri"/>
              </a:rPr>
              <a:t>The historical precedent of Alan Greenspan shows that productivity booms can eventually trigger massive demand spikes.</a:t>
            </a:r>
            <a:r>
              <a:rPr sz="900" b="0" i="0">
                <a:solidFill>
                  <a:srgbClr val="615D56"/>
                </a:solidFill>
                <a:latin typeface="Calibri"/>
              </a:rPr>
              <a:t> — “greater increases in aggregate demand than in potential aggregate supply”</a:t>
            </a:r>
          </a:p>
        </p:txBody>
      </p:sp>
      <p:sp>
        <p:nvSpPr>
          <p:cNvPr id="5" name="Rectangle 4"/>
          <p:cNvSpPr/>
          <p:nvPr/>
        </p:nvSpPr>
        <p:spPr>
          <a:xfrm>
            <a:off x="6254496" y="4091292"/>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Rectangle 1"/>
          <p:cNvSpPr/>
          <p:nvPr/>
        </p:nvSpPr>
        <p:spPr>
          <a:xfrm>
            <a:off x="320040" y="164592"/>
            <a:ext cx="881481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20040"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9h 20m</a:t>
            </a:r>
          </a:p>
          <a:p>
            <a:pPr algn="l">
              <a:lnSpc>
                <a:spcPct val="100000"/>
              </a:lnSpc>
              <a:spcBef>
                <a:spcPts val="100"/>
              </a:spcBef>
              <a:buNone/>
            </a:pPr>
            <a:r>
              <a:rPr sz="700" b="0" i="0" cap="all" spc="80">
                <a:solidFill>
                  <a:srgbClr val="615D56"/>
                </a:solidFill>
                <a:latin typeface="Calibri"/>
              </a:rPr>
              <a:t>Research time saved</a:t>
            </a:r>
          </a:p>
        </p:txBody>
      </p:sp>
      <p:sp>
        <p:nvSpPr>
          <p:cNvPr id="4" name="TextBox 3"/>
          <p:cNvSpPr txBox="1"/>
          <p:nvPr/>
        </p:nvSpPr>
        <p:spPr>
          <a:xfrm>
            <a:off x="2523744"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8</a:t>
            </a:r>
          </a:p>
          <a:p>
            <a:pPr algn="l">
              <a:lnSpc>
                <a:spcPct val="100000"/>
              </a:lnSpc>
              <a:spcBef>
                <a:spcPts val="100"/>
              </a:spcBef>
              <a:buNone/>
            </a:pPr>
            <a:r>
              <a:rPr sz="700" b="0" i="0" cap="all" spc="80">
                <a:solidFill>
                  <a:srgbClr val="615D56"/>
                </a:solidFill>
                <a:latin typeface="Calibri"/>
              </a:rPr>
              <a:t>Sources read</a:t>
            </a:r>
          </a:p>
        </p:txBody>
      </p:sp>
      <p:sp>
        <p:nvSpPr>
          <p:cNvPr id="5" name="TextBox 4"/>
          <p:cNvSpPr txBox="1"/>
          <p:nvPr/>
        </p:nvSpPr>
        <p:spPr>
          <a:xfrm>
            <a:off x="4727448"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52</a:t>
            </a:r>
          </a:p>
          <a:p>
            <a:pPr algn="l">
              <a:lnSpc>
                <a:spcPct val="100000"/>
              </a:lnSpc>
              <a:spcBef>
                <a:spcPts val="100"/>
              </a:spcBef>
              <a:buNone/>
            </a:pPr>
            <a:r>
              <a:rPr sz="700" b="0" i="0" cap="all" spc="80">
                <a:solidFill>
                  <a:srgbClr val="615D56"/>
                </a:solidFill>
                <a:latin typeface="Calibri"/>
              </a:rPr>
              <a:t>Claims extracted</a:t>
            </a:r>
          </a:p>
        </p:txBody>
      </p:sp>
      <p:sp>
        <p:nvSpPr>
          <p:cNvPr id="6" name="TextBox 5"/>
          <p:cNvSpPr txBox="1"/>
          <p:nvPr/>
        </p:nvSpPr>
        <p:spPr>
          <a:xfrm>
            <a:off x="6931152"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0/4</a:t>
            </a:r>
          </a:p>
          <a:p>
            <a:pPr algn="l">
              <a:lnSpc>
                <a:spcPct val="100000"/>
              </a:lnSpc>
              <a:spcBef>
                <a:spcPts val="100"/>
              </a:spcBef>
              <a:buNone/>
            </a:pPr>
            <a:r>
              <a:rPr sz="700" b="0" i="0" cap="all" spc="80">
                <a:solidFill>
                  <a:srgbClr val="615D56"/>
                </a:solidFill>
                <a:latin typeface="Calibri"/>
              </a:rPr>
              <a:t>Disputes settled</a:t>
            </a:r>
          </a:p>
        </p:txBody>
      </p:sp>
      <p:sp>
        <p:nvSpPr>
          <p:cNvPr id="7" name="Rectangle 6"/>
          <p:cNvSpPr/>
          <p:nvPr/>
        </p:nvSpPr>
        <p:spPr>
          <a:xfrm>
            <a:off x="320040" y="941831"/>
            <a:ext cx="881481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84048" y="1216152"/>
            <a:ext cx="8705088" cy="182880"/>
          </a:xfrm>
          <a:prstGeom prst="rect">
            <a:avLst/>
          </a:prstGeom>
          <a:noFill/>
        </p:spPr>
        <p:txBody>
          <a:bodyPr wrap="square" anchor="t" lIns="0" rIns="0" tIns="0" bIns="0"/>
          <a:lstStyle/>
          <a:p>
            <a:pPr algn="l">
              <a:lnSpc>
                <a:spcPct val="100000"/>
              </a:lnSpc>
              <a:buNone/>
            </a:pPr>
            <a:r>
              <a:rPr sz="950" b="1" i="0">
                <a:solidFill>
                  <a:srgbClr val="1E1A14"/>
                </a:solidFill>
                <a:latin typeface="Calibri"/>
              </a:rPr>
              <a:t>Time spent reading bought coverage, not substance</a:t>
            </a:r>
          </a:p>
        </p:txBody>
      </p:sp>
      <p:sp>
        <p:nvSpPr>
          <p:cNvPr id="9" name="TextBox 8"/>
          <p:cNvSpPr txBox="1"/>
          <p:nvPr/>
        </p:nvSpPr>
        <p:spPr>
          <a:xfrm>
            <a:off x="384048" y="1417320"/>
            <a:ext cx="8705088"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Claims yielded against time spent reading · one dot per source</a:t>
            </a:r>
          </a:p>
        </p:txBody>
      </p:sp>
      <p:sp>
        <p:nvSpPr>
          <p:cNvPr id="10" name="Rectangle 9"/>
          <p:cNvSpPr/>
          <p:nvPr/>
        </p:nvSpPr>
        <p:spPr>
          <a:xfrm>
            <a:off x="384048" y="1591056"/>
            <a:ext cx="870508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1069848" y="2916936"/>
            <a:ext cx="7882127" cy="7315"/>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49808" y="2843784"/>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0</a:t>
            </a:r>
          </a:p>
        </p:txBody>
      </p:sp>
      <p:sp>
        <p:nvSpPr>
          <p:cNvPr id="13" name="Rectangle 12"/>
          <p:cNvSpPr/>
          <p:nvPr/>
        </p:nvSpPr>
        <p:spPr>
          <a:xfrm>
            <a:off x="1069848" y="2692908"/>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49808" y="2619756"/>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2</a:t>
            </a:r>
          </a:p>
        </p:txBody>
      </p:sp>
      <p:sp>
        <p:nvSpPr>
          <p:cNvPr id="15" name="Rectangle 14"/>
          <p:cNvSpPr/>
          <p:nvPr/>
        </p:nvSpPr>
        <p:spPr>
          <a:xfrm>
            <a:off x="1069848" y="2468880"/>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49808" y="2395728"/>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4</a:t>
            </a:r>
          </a:p>
        </p:txBody>
      </p:sp>
      <p:sp>
        <p:nvSpPr>
          <p:cNvPr id="17" name="Rectangle 16"/>
          <p:cNvSpPr/>
          <p:nvPr/>
        </p:nvSpPr>
        <p:spPr>
          <a:xfrm>
            <a:off x="1069848" y="2244852"/>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49808" y="2171700"/>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6</a:t>
            </a:r>
          </a:p>
        </p:txBody>
      </p:sp>
      <p:sp>
        <p:nvSpPr>
          <p:cNvPr id="19" name="Rectangle 18"/>
          <p:cNvSpPr/>
          <p:nvPr/>
        </p:nvSpPr>
        <p:spPr>
          <a:xfrm>
            <a:off x="1069848" y="2020824"/>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49808" y="1947672"/>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8</a:t>
            </a:r>
          </a:p>
        </p:txBody>
      </p:sp>
      <p:sp>
        <p:nvSpPr>
          <p:cNvPr id="21" name="TextBox 20"/>
          <p:cNvSpPr txBox="1"/>
          <p:nvPr/>
        </p:nvSpPr>
        <p:spPr>
          <a:xfrm>
            <a:off x="749808" y="1655064"/>
            <a:ext cx="1280160" cy="137160"/>
          </a:xfrm>
          <a:prstGeom prst="rect">
            <a:avLst/>
          </a:prstGeom>
          <a:noFill/>
        </p:spPr>
        <p:txBody>
          <a:bodyPr wrap="square" anchor="t" lIns="0" rIns="0" tIns="0" bIns="0"/>
          <a:lstStyle/>
          <a:p>
            <a:pPr algn="l">
              <a:lnSpc>
                <a:spcPct val="100000"/>
              </a:lnSpc>
              <a:buNone/>
            </a:pPr>
            <a:r>
              <a:rPr sz="750" b="0" i="0">
                <a:solidFill>
                  <a:srgbClr val="615D56"/>
                </a:solidFill>
                <a:latin typeface="Calibri"/>
              </a:rPr>
              <a:t>claims extracted</a:t>
            </a:r>
          </a:p>
        </p:txBody>
      </p:sp>
      <p:sp>
        <p:nvSpPr>
          <p:cNvPr id="22" name="Rectangle 21"/>
          <p:cNvSpPr/>
          <p:nvPr/>
        </p:nvSpPr>
        <p:spPr>
          <a:xfrm>
            <a:off x="2032173"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757853"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15m</a:t>
            </a:r>
          </a:p>
        </p:txBody>
      </p:sp>
      <p:sp>
        <p:nvSpPr>
          <p:cNvPr id="24" name="Rectangle 23"/>
          <p:cNvSpPr/>
          <p:nvPr/>
        </p:nvSpPr>
        <p:spPr>
          <a:xfrm>
            <a:off x="3720360"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3446040"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30m</a:t>
            </a:r>
          </a:p>
        </p:txBody>
      </p:sp>
      <p:sp>
        <p:nvSpPr>
          <p:cNvPr id="26" name="Rectangle 25"/>
          <p:cNvSpPr/>
          <p:nvPr/>
        </p:nvSpPr>
        <p:spPr>
          <a:xfrm>
            <a:off x="5407371"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5133051"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1h</a:t>
            </a:r>
          </a:p>
        </p:txBody>
      </p:sp>
      <p:sp>
        <p:nvSpPr>
          <p:cNvPr id="28" name="Rectangle 27"/>
          <p:cNvSpPr/>
          <p:nvPr/>
        </p:nvSpPr>
        <p:spPr>
          <a:xfrm>
            <a:off x="7095558"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821238"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2h</a:t>
            </a:r>
          </a:p>
        </p:txBody>
      </p:sp>
      <p:sp>
        <p:nvSpPr>
          <p:cNvPr id="30" name="Rectangle 29"/>
          <p:cNvSpPr/>
          <p:nvPr/>
        </p:nvSpPr>
        <p:spPr>
          <a:xfrm>
            <a:off x="8782569"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508249"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4h</a:t>
            </a:r>
          </a:p>
        </p:txBody>
      </p:sp>
      <p:sp>
        <p:nvSpPr>
          <p:cNvPr id="32" name="TextBox 31"/>
          <p:cNvSpPr txBox="1"/>
          <p:nvPr/>
        </p:nvSpPr>
        <p:spPr>
          <a:xfrm>
            <a:off x="6665975" y="3136391"/>
            <a:ext cx="2286000" cy="146304"/>
          </a:xfrm>
          <a:prstGeom prst="rect">
            <a:avLst/>
          </a:prstGeom>
          <a:noFill/>
        </p:spPr>
        <p:txBody>
          <a:bodyPr wrap="square" anchor="t" lIns="0" rIns="0" tIns="0" bIns="0"/>
          <a:lstStyle/>
          <a:p>
            <a:pPr algn="r">
              <a:lnSpc>
                <a:spcPct val="100000"/>
              </a:lnSpc>
              <a:buNone/>
            </a:pPr>
            <a:r>
              <a:rPr sz="750" b="0" i="0">
                <a:solidFill>
                  <a:srgbClr val="615D56"/>
                </a:solidFill>
                <a:latin typeface="Calibri"/>
              </a:rPr>
              <a:t>time spent reading (log scale)</a:t>
            </a:r>
          </a:p>
        </p:txBody>
      </p:sp>
      <p:sp>
        <p:nvSpPr>
          <p:cNvPr id="33" name="Oval 32"/>
          <p:cNvSpPr/>
          <p:nvPr/>
        </p:nvSpPr>
        <p:spPr>
          <a:xfrm>
            <a:off x="6811155" y="1970531"/>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4778272" y="21945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2453632" y="21945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1558364" y="21945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Oval 36"/>
          <p:cNvSpPr/>
          <p:nvPr/>
        </p:nvSpPr>
        <p:spPr>
          <a:xfrm>
            <a:off x="1019556" y="21945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Oval 37"/>
          <p:cNvSpPr/>
          <p:nvPr/>
        </p:nvSpPr>
        <p:spPr>
          <a:xfrm>
            <a:off x="1439544" y="21945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Oval 38"/>
          <p:cNvSpPr/>
          <p:nvPr/>
        </p:nvSpPr>
        <p:spPr>
          <a:xfrm>
            <a:off x="8901684" y="1970531"/>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Oval 39"/>
          <p:cNvSpPr/>
          <p:nvPr/>
        </p:nvSpPr>
        <p:spPr>
          <a:xfrm>
            <a:off x="1814827" y="21945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7173467" y="1801368"/>
            <a:ext cx="1828800" cy="146304"/>
          </a:xfrm>
          <a:prstGeom prst="rect">
            <a:avLst/>
          </a:prstGeom>
          <a:noFill/>
        </p:spPr>
        <p:txBody>
          <a:bodyPr wrap="square" anchor="b" lIns="0" rIns="0" tIns="0" bIns="0"/>
          <a:lstStyle/>
          <a:p>
            <a:pPr algn="r">
              <a:lnSpc>
                <a:spcPct val="100000"/>
              </a:lnSpc>
              <a:buNone/>
            </a:pPr>
            <a:r>
              <a:rPr sz="800" b="0" i="0">
                <a:solidFill>
                  <a:srgbClr val="1E1A14"/>
                </a:solidFill>
                <a:latin typeface="Calibri"/>
              </a:rPr>
              <a:t>Senate Committee Hearing</a:t>
            </a:r>
          </a:p>
        </p:txBody>
      </p:sp>
      <p:sp>
        <p:nvSpPr>
          <p:cNvPr id="42" name="TextBox 41"/>
          <p:cNvSpPr txBox="1"/>
          <p:nvPr/>
        </p:nvSpPr>
        <p:spPr>
          <a:xfrm>
            <a:off x="1019556" y="2025395"/>
            <a:ext cx="1828800" cy="146304"/>
          </a:xfrm>
          <a:prstGeom prst="rect">
            <a:avLst/>
          </a:prstGeom>
          <a:noFill/>
        </p:spPr>
        <p:txBody>
          <a:bodyPr wrap="square" anchor="b" lIns="0" rIns="0" tIns="0" bIns="0"/>
          <a:lstStyle/>
          <a:p>
            <a:pPr algn="l">
              <a:lnSpc>
                <a:spcPct val="100000"/>
              </a:lnSpc>
              <a:buNone/>
            </a:pPr>
            <a:r>
              <a:rPr sz="800" b="0" i="0">
                <a:solidFill>
                  <a:srgbClr val="1E1A14"/>
                </a:solidFill>
                <a:latin typeface="Calibri"/>
              </a:rPr>
              <a:t>Ruchir Sharma</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55648" y="13258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05</a:t>
            </a:r>
          </a:p>
        </p:txBody>
      </p:sp>
      <p:sp>
        <p:nvSpPr>
          <p:cNvPr id="3" name="TextBox 2"/>
          <p:cNvSpPr txBox="1"/>
          <p:nvPr/>
        </p:nvSpPr>
        <p:spPr>
          <a:xfrm>
            <a:off x="2121408" y="1325880"/>
            <a:ext cx="8677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1755648" y="1746504"/>
            <a:ext cx="867765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55648" y="1892808"/>
            <a:ext cx="8677655"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Every turn, in order — the record the verdict was drawn from.</a:t>
            </a:r>
          </a:p>
        </p:txBody>
      </p:sp>
      <p:sp>
        <p:nvSpPr>
          <p:cNvPr id="6" name="TextBox 5"/>
          <p:cNvSpPr txBox="1"/>
          <p:nvPr/>
        </p:nvSpPr>
        <p:spPr>
          <a:xfrm>
            <a:off x="1755648" y="2177245"/>
            <a:ext cx="4178807" cy="3373162"/>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1BAF7A"/>
                </a:solidFill>
                <a:latin typeface="Calibri"/>
              </a:rPr>
              <a:t>● </a:t>
            </a:r>
            <a:r>
              <a:rPr sz="1000" b="1" i="0">
                <a:solidFill>
                  <a:srgbClr val="1BAF7A"/>
                </a:solidFill>
                <a:latin typeface="Calibri"/>
              </a:rPr>
              <a:t>Luna</a:t>
            </a:r>
            <a:r>
              <a:rPr sz="750" b="0" i="0">
                <a:solidFill>
                  <a:srgbClr val="615D56"/>
                </a:solidFill>
                <a:latin typeface="Calibri"/>
              </a:rPr>
              <a:t>   opening</a:t>
            </a:r>
          </a:p>
          <a:p>
            <a:pPr algn="l">
              <a:lnSpc>
                <a:spcPct val="100000"/>
              </a:lnSpc>
              <a:spcAft>
                <a:spcPts val="1200"/>
              </a:spcAft>
              <a:buNone/>
            </a:pPr>
            <a:r>
              <a:rPr sz="900" b="0" i="0">
                <a:solidFill>
                  <a:srgbClr val="1E1A14"/>
                </a:solidFill>
                <a:latin typeface="Calibri"/>
              </a:rPr>
              <a:t>While AI has the potential to lower costs in the long run, we must look at the immediate, tangible pressures on our economy. As Ruchir Sharma points out, the massive capital investment by Big Tech into infrastructure is currently pushing up prices for essential components like electricity, compute power, and semiconductors. This isn't just a theoretical "innovation" for later; it is an active demand-driven inflationary pressure that, as The Economist notes, may necessitate higher interest rates to prevent our economy from overheating.</a:t>
            </a:r>
          </a:p>
          <a:p>
            <a:pPr algn="l">
              <a:lnSpc>
                <a:spcPct val="100000"/>
              </a:lnSpc>
              <a:spcBef>
                <a:spcPts val="1200"/>
              </a:spcBef>
              <a:spcAft>
                <a:spcPts val="400"/>
              </a:spcAft>
              <a:buNone/>
            </a:pPr>
            <a:r>
              <a:rPr sz="750" b="0" i="0">
                <a:solidFill>
                  <a:srgbClr val="615D56"/>
                </a:solidFill>
                <a:latin typeface="Calibri"/>
              </a:rPr>
              <a:t>R1   </a:t>
            </a:r>
            <a:r>
              <a:rPr sz="800" b="0" i="0">
                <a:solidFill>
                  <a:srgbClr val="EDA100"/>
                </a:solidFill>
                <a:latin typeface="Calibri"/>
              </a:rPr>
              <a:t>● </a:t>
            </a:r>
            <a:r>
              <a:rPr sz="1000" b="1" i="0">
                <a:solidFill>
                  <a:srgbClr val="EDA100"/>
                </a:solidFill>
                <a:latin typeface="Calibri"/>
              </a:rPr>
              <a:t>Olivia</a:t>
            </a:r>
            <a:r>
              <a:rPr sz="750" b="0" i="0">
                <a:solidFill>
                  <a:srgbClr val="615D56"/>
                </a:solidFill>
                <a:latin typeface="Calibri"/>
              </a:rPr>
              <a:t>   → Luna</a:t>
            </a:r>
          </a:p>
          <a:p>
            <a:pPr algn="l">
              <a:lnSpc>
                <a:spcPct val="100000"/>
              </a:lnSpc>
              <a:spcAft>
                <a:spcPts val="1200"/>
              </a:spcAft>
              <a:buNone/>
            </a:pPr>
            <a:r>
              <a:rPr sz="900" b="0" i="0">
                <a:solidFill>
                  <a:srgbClr val="1E1A14"/>
                </a:solidFill>
                <a:latin typeface="Calibri"/>
              </a:rPr>
              <a:t>Listen, if we’re being honest and not just chasing a headline, AI is primarily a disinflationary force because it fundamentally expands economic capacity. You're obsessing over short-term "demand" spikes in chips and power, but the Senate Committee Hearing highlights that this massive capital investment is actually the "seed corn" for long-term productivity gains that outweigh temporary price hiccups. We shouldn't be panicking about a few months of hot demand when the technology is designed to slash production costs and shift the neutral rate downward by making output more efficient.</a:t>
            </a:r>
          </a:p>
        </p:txBody>
      </p:sp>
      <p:sp>
        <p:nvSpPr>
          <p:cNvPr id="7" name="Rectangle 6"/>
          <p:cNvSpPr/>
          <p:nvPr/>
        </p:nvSpPr>
        <p:spPr>
          <a:xfrm>
            <a:off x="1755648" y="3435956"/>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1755648" y="5062793"/>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254495" y="2177245"/>
            <a:ext cx="4178807" cy="3373162"/>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2A78D6"/>
                </a:solidFill>
                <a:latin typeface="Calibri"/>
              </a:rPr>
              <a:t>● </a:t>
            </a:r>
            <a:r>
              <a:rPr sz="1000" b="1" i="0">
                <a:solidFill>
                  <a:srgbClr val="2A78D6"/>
                </a:solidFill>
                <a:latin typeface="Calibri"/>
              </a:rPr>
              <a:t>Aleyna</a:t>
            </a:r>
            <a:r>
              <a:rPr sz="750" b="0" i="0">
                <a:solidFill>
                  <a:srgbClr val="615D56"/>
                </a:solidFill>
                <a:latin typeface="Calibri"/>
              </a:rPr>
              <a:t>   → Olivia</a:t>
            </a:r>
          </a:p>
          <a:p>
            <a:pPr algn="l">
              <a:lnSpc>
                <a:spcPct val="100000"/>
              </a:lnSpc>
              <a:spcAft>
                <a:spcPts val="1200"/>
              </a:spcAft>
              <a:buNone/>
            </a:pPr>
            <a:r>
              <a:rPr sz="900" b="0" i="0">
                <a:solidFill>
                  <a:srgbClr val="1E1A14"/>
                </a:solidFill>
                <a:latin typeface="Calibri"/>
              </a:rPr>
              <a:t>AI acts as a demand-driven inflationary pressure because it creates immediate, physical bottlenecks in the supply chain for critical components like high-end semiconductors and energy. Olivia calls these "temporary hiccups," but when you have an inelastic supply of copper, lithium, and power grid capacity to meet a massive surge in infrastructure spending, those aren't just bugs—they are structural chokepoints that inflate costs across the entire industrial base. We cannot price in future productivity gains if the current reality is a scramble for scarce resources that forces prices upward today.</a:t>
            </a:r>
          </a:p>
          <a:p>
            <a:pPr algn="l">
              <a:lnSpc>
                <a:spcPct val="100000"/>
              </a:lnSpc>
              <a:spcBef>
                <a:spcPts val="1200"/>
              </a:spcBef>
              <a:spcAft>
                <a:spcPts val="400"/>
              </a:spcAft>
              <a:buNone/>
            </a:pPr>
            <a:r>
              <a:rPr sz="750" b="0" i="0">
                <a:solidFill>
                  <a:srgbClr val="615D56"/>
                </a:solidFill>
                <a:latin typeface="Calibri"/>
              </a:rPr>
              <a:t>R1   </a:t>
            </a:r>
            <a:r>
              <a:rPr sz="800" b="0" i="0">
                <a:solidFill>
                  <a:srgbClr val="EB6834"/>
                </a:solidFill>
                <a:latin typeface="Calibri"/>
              </a:rPr>
              <a:t>● </a:t>
            </a:r>
            <a:r>
              <a:rPr sz="1000" b="1" i="0">
                <a:solidFill>
                  <a:srgbClr val="EB6834"/>
                </a:solidFill>
                <a:latin typeface="Calibri"/>
              </a:rPr>
              <a:t>Jillian</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AI acts primarily as a disinflationary force because its core function is to expand productive capacity and lower long-term costs. While Aleyna highlights immediate bottlenecks in copper or power, these are logistical friction points rather than a fundamental shift in the economic "neutral rate" calculation; if the technology successfully scales, it replaces those scarce resources with efficient automation. As noted in the Senate Committee Hearing, AI offers significant productivity gains and job creation that outweigh localized supply shocks by fundamentally increasing what the economy can produce.</a:t>
            </a:r>
          </a:p>
        </p:txBody>
      </p:sp>
      <p:sp>
        <p:nvSpPr>
          <p:cNvPr id="10" name="Rectangle 9"/>
          <p:cNvSpPr/>
          <p:nvPr/>
        </p:nvSpPr>
        <p:spPr>
          <a:xfrm>
            <a:off x="6254495" y="3575482"/>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254495" y="5202319"/>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55648" y="13258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05</a:t>
            </a:r>
          </a:p>
        </p:txBody>
      </p:sp>
      <p:sp>
        <p:nvSpPr>
          <p:cNvPr id="3" name="TextBox 2"/>
          <p:cNvSpPr txBox="1"/>
          <p:nvPr/>
        </p:nvSpPr>
        <p:spPr>
          <a:xfrm>
            <a:off x="2121408" y="1325880"/>
            <a:ext cx="8677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1755648" y="1746504"/>
            <a:ext cx="867765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55648" y="1892808"/>
            <a:ext cx="4178807" cy="3657600"/>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E87BA4"/>
                </a:solidFill>
                <a:latin typeface="Calibri"/>
              </a:rPr>
              <a:t>● </a:t>
            </a:r>
            <a:r>
              <a:rPr sz="1000" b="1" i="0">
                <a:solidFill>
                  <a:srgbClr val="E87BA4"/>
                </a:solidFill>
                <a:latin typeface="Calibri"/>
              </a:rPr>
              <a:t>Samuel</a:t>
            </a:r>
            <a:r>
              <a:rPr sz="750" b="0" i="0">
                <a:solidFill>
                  <a:srgbClr val="615D56"/>
                </a:solidFill>
                <a:latin typeface="Calibri"/>
              </a:rPr>
              <a:t>   → Jillian</a:t>
            </a:r>
          </a:p>
          <a:p>
            <a:pPr algn="l">
              <a:lnSpc>
                <a:spcPct val="100000"/>
              </a:lnSpc>
              <a:spcAft>
                <a:spcPts val="1200"/>
              </a:spcAft>
              <a:buNone/>
            </a:pPr>
            <a:r>
              <a:rPr sz="900" b="0" i="0">
                <a:solidFill>
                  <a:srgbClr val="1E1A14"/>
                </a:solidFill>
                <a:latin typeface="Calibri"/>
              </a:rPr>
              <a:t>AI acts primarily as a demand-driven inflationary pressure because it triggers an immediate, insatiable appetite for physical resources that our current infrastructure simply cannot satisfy without driving prices up. Jillian wants to tell us these are just "logistical friction points," but calling a global scramble for copper, lithium, and power grid capacity a mere "hiccup" is the kind of convenient abstraction that keeps people from seeing how much capital investment actually overheats a market. As The Economist notes, this massive demand for data centers and chips creates an immediate economic reality where we can't just wait for "future productivity" to manifest; if the supply of these components is inelastic, then the resulting inflation isn't a bug in the system, it’s the primary feature of the current boom.</a:t>
            </a:r>
          </a:p>
        </p:txBody>
      </p:sp>
      <p:sp>
        <p:nvSpPr>
          <p:cNvPr id="6" name="Rectangle 5"/>
          <p:cNvSpPr/>
          <p:nvPr/>
        </p:nvSpPr>
        <p:spPr>
          <a:xfrm>
            <a:off x="1755648" y="3570097"/>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