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429768" y="365760"/>
            <a:ext cx="6016752" cy="868680"/>
          </a:xfrm>
          <a:prstGeom prst="rect">
            <a:avLst/>
          </a:prstGeom>
          <a:noFill/>
        </p:spPr>
        <p:txBody>
          <a:bodyPr wrap="square" anchor="t" lIns="0" rIns="0" tIns="0" bIns="0"/>
          <a:lstStyle/>
          <a:p>
            <a:pPr algn="l">
              <a:lnSpc>
                <a:spcPct val="100000"/>
              </a:lnSpc>
              <a:buNone/>
            </a:pPr>
            <a:r>
              <a:rPr sz="1400" b="1" i="0">
                <a:solidFill>
                  <a:srgbClr val="1E1A14"/>
                </a:solidFill>
                <a:latin typeface="Cambria"/>
              </a:rPr>
              <a:t>President Trump wants the price of Crude to be lower, below $60, and the Oil companies and investors expect Crude to trade higher to pay for inconvenience and investments. Who is likely to prevail over the next 3 months and next 6 months?</a:t>
            </a:r>
          </a:p>
        </p:txBody>
      </p:sp>
      <p:sp>
        <p:nvSpPr>
          <p:cNvPr id="3" name="TextBox 2"/>
          <p:cNvSpPr txBox="1"/>
          <p:nvPr/>
        </p:nvSpPr>
        <p:spPr>
          <a:xfrm>
            <a:off x="8028431" y="365760"/>
            <a:ext cx="3392424" cy="365760"/>
          </a:xfrm>
          <a:prstGeom prst="rect">
            <a:avLst/>
          </a:prstGeom>
          <a:noFill/>
        </p:spPr>
        <p:txBody>
          <a:bodyPr wrap="square" anchor="t" lIns="0" rIns="0" tIns="0" bIns="0"/>
          <a:lstStyle/>
          <a:p>
            <a:pPr algn="r">
              <a:lnSpc>
                <a:spcPct val="100000"/>
              </a:lnSpc>
              <a:buNone/>
            </a:pPr>
            <a:r>
              <a:rPr sz="1600" b="1" i="0">
                <a:solidFill>
                  <a:srgbClr val="1E1A14"/>
                </a:solidFill>
                <a:latin typeface="Calibri"/>
              </a:rPr>
              <a:t>Content As of: </a:t>
            </a:r>
            <a:r>
              <a:rPr sz="1600" b="0" i="0">
                <a:solidFill>
                  <a:srgbClr val="1E1A14"/>
                </a:solidFill>
                <a:latin typeface="Calibri"/>
              </a:rPr>
              <a:t>28 May 2026</a:t>
            </a:r>
          </a:p>
        </p:txBody>
      </p:sp>
      <p:sp>
        <p:nvSpPr>
          <p:cNvPr id="4" name="TextBox 3"/>
          <p:cNvSpPr txBox="1"/>
          <p:nvPr/>
        </p:nvSpPr>
        <p:spPr>
          <a:xfrm>
            <a:off x="521207" y="1453896"/>
            <a:ext cx="7351776"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5" name="Rectangle 4"/>
          <p:cNvSpPr/>
          <p:nvPr/>
        </p:nvSpPr>
        <p:spPr>
          <a:xfrm>
            <a:off x="521207" y="1618488"/>
            <a:ext cx="73517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21207" y="1764792"/>
            <a:ext cx="7351776"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100388" y="1737360"/>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615013" y="1737360"/>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430426" y="1737360"/>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945050" y="1737360"/>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386157" y="1737360"/>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21207" y="1901952"/>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Administration Wins</a:t>
            </a:r>
          </a:p>
        </p:txBody>
      </p:sp>
      <p:sp>
        <p:nvSpPr>
          <p:cNvPr id="13" name="TextBox 12"/>
          <p:cNvSpPr txBox="1"/>
          <p:nvPr/>
        </p:nvSpPr>
        <p:spPr>
          <a:xfrm>
            <a:off x="5129784" y="1901952"/>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Oil Companies Win</a:t>
            </a:r>
          </a:p>
        </p:txBody>
      </p:sp>
      <p:sp>
        <p:nvSpPr>
          <p:cNvPr id="14" name="TextBox 13"/>
          <p:cNvSpPr txBox="1"/>
          <p:nvPr/>
        </p:nvSpPr>
        <p:spPr>
          <a:xfrm>
            <a:off x="8211311" y="1453896"/>
            <a:ext cx="1591056" cy="612648"/>
          </a:xfrm>
          <a:prstGeom prst="rect">
            <a:avLst/>
          </a:prstGeom>
          <a:noFill/>
        </p:spPr>
        <p:txBody>
          <a:bodyPr wrap="square" anchor="b" lIns="0" rIns="0" tIns="0" bIns="0"/>
          <a:lstStyle/>
          <a:p>
            <a:pPr algn="l">
              <a:lnSpc>
                <a:spcPct val="100000"/>
              </a:lnSpc>
              <a:buNone/>
            </a:pPr>
            <a:r>
              <a:rPr sz="2600" b="1" i="0">
                <a:solidFill>
                  <a:srgbClr val="B3260E"/>
                </a:solidFill>
                <a:latin typeface="Calibri"/>
              </a:rPr>
              <a:t>2h 19m</a:t>
            </a:r>
          </a:p>
          <a:p>
            <a:pPr algn="l">
              <a:lnSpc>
                <a:spcPct val="100000"/>
              </a:lnSpc>
              <a:spcBef>
                <a:spcPts val="100"/>
              </a:spcBef>
              <a:buNone/>
            </a:pPr>
            <a:r>
              <a:rPr sz="750" b="0" i="0" cap="all" spc="80">
                <a:solidFill>
                  <a:srgbClr val="615D56"/>
                </a:solidFill>
                <a:latin typeface="Calibri"/>
              </a:rPr>
              <a:t>Research time saved</a:t>
            </a:r>
          </a:p>
        </p:txBody>
      </p:sp>
      <p:sp>
        <p:nvSpPr>
          <p:cNvPr id="15" name="TextBox 14"/>
          <p:cNvSpPr txBox="1"/>
          <p:nvPr/>
        </p:nvSpPr>
        <p:spPr>
          <a:xfrm>
            <a:off x="10158984" y="1463040"/>
            <a:ext cx="1170432"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7</a:t>
            </a:r>
          </a:p>
          <a:p>
            <a:pPr algn="l">
              <a:lnSpc>
                <a:spcPct val="100000"/>
              </a:lnSpc>
              <a:spcBef>
                <a:spcPts val="100"/>
              </a:spcBef>
              <a:buNone/>
            </a:pPr>
            <a:r>
              <a:rPr sz="750" b="0" i="0" cap="all" spc="80">
                <a:solidFill>
                  <a:srgbClr val="615D56"/>
                </a:solidFill>
                <a:latin typeface="Calibri"/>
              </a:rPr>
              <a:t>Sources read</a:t>
            </a:r>
          </a:p>
        </p:txBody>
      </p:sp>
      <p:sp>
        <p:nvSpPr>
          <p:cNvPr id="16" name="TextBox 15"/>
          <p:cNvSpPr txBox="1"/>
          <p:nvPr/>
        </p:nvSpPr>
        <p:spPr>
          <a:xfrm>
            <a:off x="521207" y="2313432"/>
            <a:ext cx="5001768" cy="1325880"/>
          </a:xfrm>
          <a:prstGeom prst="rect">
            <a:avLst/>
          </a:prstGeom>
          <a:noFill/>
        </p:spPr>
        <p:txBody>
          <a:bodyPr wrap="square" anchor="t" lIns="0" rIns="0" tIns="0" bIns="0"/>
          <a:lstStyle/>
          <a:p>
            <a:pPr algn="l">
              <a:lnSpc>
                <a:spcPct val="100000"/>
              </a:lnSpc>
              <a:spcAft>
                <a:spcPts val="400"/>
              </a:spcAft>
              <a:buNone/>
            </a:pPr>
            <a:r>
              <a:rPr sz="1400" b="1" i="0">
                <a:solidFill>
                  <a:srgbClr val="1E1A14"/>
                </a:solidFill>
                <a:latin typeface="Cambria"/>
              </a:rPr>
              <a:t>A room divided</a:t>
            </a:r>
          </a:p>
          <a:p>
            <a:pPr algn="l" marL="164592">
              <a:lnSpc>
                <a:spcPct val="100000"/>
              </a:lnSpc>
              <a:buNone/>
            </a:pPr>
            <a:r>
              <a:rPr sz="1200" b="0" i="1">
                <a:solidFill>
                  <a:srgbClr val="1E1A14"/>
                </a:solidFill>
                <a:latin typeface="Cambria"/>
              </a:rPr>
              <a:t>The debaters are divided on who will prevail, with three participants arguing that physical supply constraints and infrastructure limitations favor oil companies over the next six months, while two others argue that political maneuvers and 'cost of living' narratives may allow the administration to win in the short term.</a:t>
            </a:r>
          </a:p>
        </p:txBody>
      </p:sp>
      <p:sp>
        <p:nvSpPr>
          <p:cNvPr id="17" name="Rectangle 16"/>
          <p:cNvSpPr/>
          <p:nvPr/>
        </p:nvSpPr>
        <p:spPr>
          <a:xfrm>
            <a:off x="521207" y="2572684"/>
            <a:ext cx="27432" cy="89336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751576" y="2295144"/>
            <a:ext cx="4754880" cy="1362456"/>
          </a:xfrm>
          <a:prstGeom prst="rect">
            <a:avLst/>
          </a:prstGeom>
          <a:noFill/>
        </p:spPr>
        <p:txBody>
          <a:bodyPr wrap="square" anchor="t" lIns="0" rIns="0" tIns="0" bIns="0"/>
          <a:lstStyle/>
          <a:p>
            <a:pPr algn="l">
              <a:lnSpc>
                <a:spcPct val="100000"/>
              </a:lnSpc>
              <a:buNone/>
            </a:pPr>
            <a:r>
              <a:rPr sz="1000" b="0" i="0">
                <a:solidFill>
                  <a:srgbClr val="1E1A14"/>
                </a:solidFill>
                <a:latin typeface="Calibri"/>
              </a:rPr>
              <a:t>The debate centers on whether physical scarcity or political pressure is the dominant force in determining crude prices. Jillian, Samuel, and Luna argue that the reality of limited heavy/sour molecules and logistical hurdles creates a floor for prices that politics cannot easily break. Conversely, Aleyna and Olivia suggest that while infrastructure is a long-term hurdle, the immediate political need to address cost of living can force concessions from oil companies in the short term.</a:t>
            </a:r>
          </a:p>
        </p:txBody>
      </p:sp>
      <p:sp>
        <p:nvSpPr>
          <p:cNvPr id="19" name="Rounded Rectangle 18"/>
          <p:cNvSpPr/>
          <p:nvPr/>
        </p:nvSpPr>
        <p:spPr>
          <a:xfrm>
            <a:off x="493776" y="3840480"/>
            <a:ext cx="4928616" cy="2706624"/>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93776" y="3858768"/>
            <a:ext cx="36576" cy="2670048"/>
          </a:xfrm>
          <a:prstGeom prst="rect">
            <a:avLst/>
          </a:prstGeom>
          <a:solidFill>
            <a:srgbClr val="2F82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76656" y="4005072"/>
            <a:ext cx="4471416" cy="2487168"/>
          </a:xfrm>
          <a:prstGeom prst="rect">
            <a:avLst/>
          </a:prstGeom>
          <a:noFill/>
        </p:spPr>
        <p:txBody>
          <a:bodyPr wrap="square" anchor="t" lIns="0" rIns="0" tIns="0" bIns="0"/>
          <a:lstStyle/>
          <a:p>
            <a:pPr algn="l">
              <a:lnSpc>
                <a:spcPct val="100000"/>
              </a:lnSpc>
              <a:spcAft>
                <a:spcPts val="500"/>
              </a:spcAft>
              <a:buNone/>
            </a:pPr>
            <a:r>
              <a:rPr sz="750" b="0" i="0" cap="all" spc="80">
                <a:solidFill>
                  <a:srgbClr val="2F8247"/>
                </a:solidFill>
                <a:latin typeface="Calibri"/>
              </a:rPr>
              <a:t>Consensus (3)</a:t>
            </a:r>
          </a:p>
          <a:p>
            <a:pPr algn="l" marL="182880" indent="-182880">
              <a:lnSpc>
                <a:spcPct val="100000"/>
              </a:lnSpc>
              <a:spcBef>
                <a:spcPts val="300"/>
              </a:spcBef>
              <a:buFont typeface="Arial"/>
              <a:buChar char="•"/>
            </a:pPr>
            <a:r>
              <a:rPr sz="1000" b="0" i="0">
                <a:solidFill>
                  <a:srgbClr val="1E1A14"/>
                </a:solidFill>
                <a:latin typeface="Calibri"/>
              </a:rPr>
              <a:t>The Strait of Hormuz is a critical transit point for global supply.</a:t>
            </a:r>
          </a:p>
          <a:p>
            <a:pPr algn="l" marL="182880" indent="-182880">
              <a:lnSpc>
                <a:spcPct val="100000"/>
              </a:lnSpc>
              <a:spcBef>
                <a:spcPts val="300"/>
              </a:spcBef>
              <a:buFont typeface="Arial"/>
              <a:buChar char="•"/>
            </a:pPr>
            <a:r>
              <a:rPr sz="1000" b="0" i="0">
                <a:solidFill>
                  <a:srgbClr val="1E1A14"/>
                </a:solidFill>
                <a:latin typeface="Calibri"/>
              </a:rPr>
              <a:t>Current inventory levels are low, limiting the market's ability to absorb shocks.</a:t>
            </a:r>
          </a:p>
          <a:p>
            <a:pPr algn="l" marL="182880" indent="-182880">
              <a:lnSpc>
                <a:spcPct val="100000"/>
              </a:lnSpc>
              <a:spcBef>
                <a:spcPts val="300"/>
              </a:spcBef>
              <a:buFont typeface="Arial"/>
              <a:buChar char="•"/>
            </a:pPr>
            <a:r>
              <a:rPr sz="1000" b="0" i="0">
                <a:solidFill>
                  <a:srgbClr val="1E1A14"/>
                </a:solidFill>
                <a:latin typeface="Calibri"/>
              </a:rPr>
              <a:t>There is a specific shortage of heavy/sour molecules that light shale cannot easily replace.</a:t>
            </a:r>
          </a:p>
        </p:txBody>
      </p:sp>
      <p:sp>
        <p:nvSpPr>
          <p:cNvPr id="22" name="Rounded Rectangle 21"/>
          <p:cNvSpPr/>
          <p:nvPr/>
        </p:nvSpPr>
        <p:spPr>
          <a:xfrm>
            <a:off x="5559552" y="3840480"/>
            <a:ext cx="4928616" cy="2706624"/>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5559552" y="3858768"/>
            <a:ext cx="36576" cy="2670048"/>
          </a:xfrm>
          <a:prstGeom prst="rect">
            <a:avLst/>
          </a:prstGeom>
          <a:solidFill>
            <a:srgbClr val="C682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742432" y="4005072"/>
            <a:ext cx="4471416" cy="2487168"/>
          </a:xfrm>
          <a:prstGeom prst="rect">
            <a:avLst/>
          </a:prstGeom>
          <a:noFill/>
        </p:spPr>
        <p:txBody>
          <a:bodyPr wrap="square" anchor="t" lIns="0" rIns="0" tIns="0" bIns="0"/>
          <a:lstStyle/>
          <a:p>
            <a:pPr algn="l">
              <a:lnSpc>
                <a:spcPct val="100000"/>
              </a:lnSpc>
              <a:spcAft>
                <a:spcPts val="500"/>
              </a:spcAft>
              <a:buNone/>
            </a:pPr>
            <a:r>
              <a:rPr sz="750" b="0" i="0" cap="all" spc="80">
                <a:solidFill>
                  <a:srgbClr val="C68206"/>
                </a:solidFill>
                <a:latin typeface="Calibri"/>
              </a:rPr>
              <a:t>Unresolved tensions (3)</a:t>
            </a:r>
          </a:p>
          <a:p>
            <a:pPr algn="l" marL="182880" indent="-182880">
              <a:lnSpc>
                <a:spcPct val="100000"/>
              </a:lnSpc>
              <a:spcBef>
                <a:spcPts val="300"/>
              </a:spcBef>
              <a:buFont typeface="Arial"/>
              <a:buChar char="•"/>
            </a:pPr>
            <a:r>
              <a:rPr sz="1000" b="0" i="0">
                <a:solidFill>
                  <a:srgbClr val="1E1A14"/>
                </a:solidFill>
                <a:latin typeface="Calibri"/>
              </a:rPr>
              <a:t>Whether political pressure can force immediate concessions from oil companies in the short term (3 months).</a:t>
            </a:r>
          </a:p>
          <a:p>
            <a:pPr algn="l" marL="182880" indent="-182880">
              <a:lnSpc>
                <a:spcPct val="100000"/>
              </a:lnSpc>
              <a:spcBef>
                <a:spcPts val="300"/>
              </a:spcBef>
              <a:buFont typeface="Arial"/>
              <a:buChar char="•"/>
            </a:pPr>
            <a:r>
              <a:rPr sz="1000" b="0" i="0">
                <a:solidFill>
                  <a:srgbClr val="1E1A14"/>
                </a:solidFill>
                <a:latin typeface="Calibri"/>
              </a:rPr>
              <a:t>The extent to which 'political leverage' can override physical supply constraints.</a:t>
            </a:r>
          </a:p>
          <a:p>
            <a:pPr algn="l" marL="182880" indent="-182880">
              <a:lnSpc>
                <a:spcPct val="100000"/>
              </a:lnSpc>
              <a:spcBef>
                <a:spcPts val="300"/>
              </a:spcBef>
              <a:buFont typeface="Arial"/>
              <a:buChar char="•"/>
            </a:pPr>
            <a:r>
              <a:rPr sz="1000" b="0" i="0">
                <a:solidFill>
                  <a:srgbClr val="1E1A14"/>
                </a:solidFill>
                <a:latin typeface="Calibri"/>
              </a:rPr>
              <a:t>Whether the current economic era prioritizes energy security over price stability.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338328" y="649224"/>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704088" y="649224"/>
            <a:ext cx="1151229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338328" y="1069848"/>
            <a:ext cx="1151229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338328" y="1325880"/>
          <a:ext cx="11201400" cy="3715316"/>
        </p:xfrm>
        <a:graphic>
          <a:graphicData uri="http://schemas.openxmlformats.org/drawingml/2006/table">
            <a:tbl>
              <a:tblPr firstRow="0" bandRow="0">
                <a:tableStyleId>{5940675A-B579-460E-94D1-54222C63F5DA}</a:tableStyleId>
              </a:tblPr>
              <a:tblGrid>
                <a:gridCol w="2697480"/>
                <a:gridCol w="6080760"/>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456361">
                <a:tc>
                  <a:txBody>
                    <a:bodyPr wrap="square"/>
                    <a:lstStyle/>
                    <a:p>
                      <a:pPr algn="l"/>
                      <a:r>
                        <a:rPr sz="1000" b="0" i="0">
                          <a:solidFill>
                            <a:srgbClr val="1E1A14"/>
                          </a:solidFill>
                          <a:latin typeface="Calibri"/>
                        </a:rPr>
                        <a:t>The Economist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While market prices are the most accurate distillation of human judgment regarding asset values, public discourse and bold opinions remain essential to sharpen thinking and inform those judgments.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The Economist (2)</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Current oil prices are not high enough to balance the massive supply deficit caused by the crisis, meaning prices must rise significantly to force a reduction in demand.</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13.8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Financial Times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Even if the Strait of Hormuz reopens, energy supplies will remain tight for months due to infrastructure damage and logistical hurdles, requiring governments to prioritize market-driven conservation over price caps.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Grok</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Oil prices will rise significantly due to a combination of geopolitical supply disruptions in the Middle East, structural underinvestment, and physical refinery constraints.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7.3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Higher Oil Prices 2026</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Oil price forecasts are being revised downward due to rapid supply recovery in the Gulf, the reopening of the Strait of Hormuz, and weakening global demand.</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Mike Wirth</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Oil prices are likely to rise over the next few months because dwindling inventories and infrastructure damage from the Iran war have significantly reduced market shock absorbers.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Macro Voices / Zero Hedge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While experts disagree on whether a near-term supply crunch will cause an immediate price spike or a 'muddle-through' period, they agree that the long-term energy landscape is shifting toward higher costs, increased geopolitical risk, and Chinese strategic dominance.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21.1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208008" y="180136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208008" y="1801368"/>
            <a:ext cx="185913"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208008" y="225772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208008" y="2257729"/>
            <a:ext cx="38872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208008" y="2714091"/>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208008" y="2714091"/>
            <a:ext cx="20844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208008" y="317045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208008" y="3170453"/>
            <a:ext cx="205631"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208008" y="362681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208008" y="3626815"/>
            <a:ext cx="18309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208008" y="4083176"/>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208008" y="4083176"/>
            <a:ext cx="18873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208008" y="453953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9208008" y="4539538"/>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371600" y="356616"/>
            <a:ext cx="9454896" cy="274320"/>
          </a:xfrm>
          <a:prstGeom prst="rect">
            <a:avLst/>
          </a:prstGeom>
          <a:noFill/>
        </p:spPr>
        <p:txBody>
          <a:bodyPr wrap="square" anchor="t" lIns="0" rIns="0" tIns="0" bIns="0"/>
          <a:lstStyle/>
          <a:p>
            <a:pPr algn="l">
              <a:lnSpc>
                <a:spcPct val="100000"/>
              </a:lnSpc>
              <a:buNone/>
            </a:pPr>
            <a:r>
              <a:rPr sz="1300" b="1" i="0">
                <a:solidFill>
                  <a:srgbClr val="1E1A14"/>
                </a:solidFill>
                <a:latin typeface="Cambria"/>
              </a:rPr>
              <a:t>How the room got there</a:t>
            </a:r>
          </a:p>
        </p:txBody>
      </p:sp>
      <p:sp>
        <p:nvSpPr>
          <p:cNvPr id="3" name="TextBox 2"/>
          <p:cNvSpPr txBox="1"/>
          <p:nvPr/>
        </p:nvSpPr>
        <p:spPr>
          <a:xfrm>
            <a:off x="1371600" y="704088"/>
            <a:ext cx="4567428" cy="5806440"/>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1   </a:t>
            </a:r>
            <a:r>
              <a:rPr sz="720" b="0" i="0">
                <a:solidFill>
                  <a:srgbClr val="EB6834"/>
                </a:solidFill>
                <a:latin typeface="Calibri"/>
              </a:rPr>
              <a:t>● </a:t>
            </a:r>
            <a:r>
              <a:rPr sz="900" b="1" i="0">
                <a:solidFill>
                  <a:srgbClr val="EB6834"/>
                </a:solidFill>
                <a:latin typeface="Calibri"/>
              </a:rPr>
              <a:t>Jillian</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market is more likely to favor the oil companies and investors over the next six months because physical supply constraints create a much harder ceiling than political rhetoric can easily break. While the administration may want lower prices, the </a:t>
            </a:r>
            <a:r>
              <a:rPr sz="1100" b="0" i="0">
                <a:solidFill>
                  <a:srgbClr val="615D56"/>
                </a:solidFill>
                <a:latin typeface="Cambria"/>
              </a:rPr>
              <a:t>Macro Voices/Zero Hedge</a:t>
            </a:r>
            <a:r>
              <a:rPr sz="1100" b="0" i="1">
                <a:solidFill>
                  <a:srgbClr val="615D56"/>
                </a:solidFill>
                <a:latin typeface="Cambria"/>
              </a:rPr>
              <a:t> synthesis highlights that the cost curve has shifted permanently toward $85 due to "the revenge of the old economy" where capital is flowing into high-yielding oil majors. Even if the government pushes for lower prices in the short term, the </a:t>
            </a:r>
            <a:r>
              <a:rPr sz="1100" b="0" i="0">
                <a:solidFill>
                  <a:srgbClr val="615D56"/>
                </a:solidFill>
                <a:latin typeface="Cambria"/>
              </a:rPr>
              <a:t>Grok</a:t>
            </a:r>
            <a:r>
              <a:rPr sz="1100" b="0" i="1">
                <a:solidFill>
                  <a:srgbClr val="615D56"/>
                </a:solidFill>
                <a:latin typeface="Cambria"/>
              </a:rPr>
              <a:t> data suggests that export logistics are maxed out and refineries face a shortage of specific heavy/sour molecules that light shale simply cannot replace. Unless there is a massive, immediate infrastructure overhaul—which the </a:t>
            </a:r>
            <a:r>
              <a:rPr sz="1100" b="0" i="0">
                <a:solidFill>
                  <a:srgbClr val="615D56"/>
                </a:solidFill>
                <a:latin typeface="Cambria"/>
              </a:rPr>
              <a:t>Financial Times</a:t>
            </a:r>
            <a:r>
              <a:rPr sz="1100" b="0" i="1">
                <a:solidFill>
                  <a:srgbClr val="615D56"/>
                </a:solidFill>
                <a:latin typeface="Cambria"/>
              </a:rPr>
              <a:t> suggests is unlikely due to logistical hurdles—the reality of "dirt and diesel" scarcity will likely override political maneuvers for price suppression.</a:t>
            </a:r>
          </a:p>
          <a:p>
            <a:pPr algn="l" marL="182880" indent="-182880">
              <a:lnSpc>
                <a:spcPct val="100000"/>
              </a:lnSpc>
              <a:spcBef>
                <a:spcPts val="400"/>
              </a:spcBef>
              <a:spcAft>
                <a:spcPts val="1200"/>
              </a:spcAft>
              <a:buFont typeface="Arial"/>
              <a:buChar char="•"/>
            </a:pPr>
            <a:r>
              <a:rPr sz="720" b="0" i="0">
                <a:solidFill>
                  <a:srgbClr val="2A78D6"/>
                </a:solidFill>
                <a:latin typeface="Calibri"/>
              </a:rPr>
              <a:t>● </a:t>
            </a:r>
            <a:r>
              <a:rPr sz="900" b="1" i="0">
                <a:solidFill>
                  <a:srgbClr val="2A78D6"/>
                </a:solidFill>
                <a:latin typeface="Calibri"/>
              </a:rPr>
              <a:t>Aleyna</a:t>
            </a:r>
            <a:r>
              <a:rPr sz="900" b="0" i="0">
                <a:solidFill>
                  <a:srgbClr val="1E1A14"/>
                </a:solidFill>
                <a:latin typeface="Calibri"/>
              </a:rPr>
              <a:t> — </a:t>
            </a:r>
            <a:r>
              <a:rPr sz="900" b="0" i="0">
                <a:solidFill>
                  <a:srgbClr val="1E1A14"/>
                </a:solidFill>
                <a:latin typeface="Calibri"/>
              </a:rPr>
              <a:t>The administration's push for lower prices wins in the short term because politics moves faster than infrastructure; however, the long-term reality is a structural floor determined by physical scarcity. Jillian focuses on the "harder ceiling" of supply, but she ignores the "unknown" of political leverage—specifically how a mandate for lower costs can force immediate, desperate concessions from producers to maintain market access. While </a:t>
            </a:r>
            <a:r>
              <a:rPr sz="900" b="0" i="1">
                <a:solidFill>
                  <a:srgbClr val="1E1A14"/>
                </a:solidFill>
                <a:latin typeface="Calibri"/>
              </a:rPr>
              <a:t>Grok</a:t>
            </a:r>
            <a:r>
              <a:rPr sz="900" b="0" i="0">
                <a:solidFill>
                  <a:srgbClr val="1E1A14"/>
                </a:solidFill>
                <a:latin typeface="Calibri"/>
              </a:rPr>
              <a:t> suggests logistics are maxed out, that assumes the current rules of engagement remain static; if the administration prioritizes domestic price stability over long-term investment incentives, they will squeeze the margins of those "high-yielding" majors until they have no choice but to comply with the lower pricing floor.</a:t>
            </a:r>
          </a:p>
        </p:txBody>
      </p:sp>
      <p:sp>
        <p:nvSpPr>
          <p:cNvPr id="4" name="Rectangle 3"/>
          <p:cNvSpPr/>
          <p:nvPr/>
        </p:nvSpPr>
        <p:spPr>
          <a:xfrm>
            <a:off x="1371600" y="907114"/>
            <a:ext cx="27432" cy="2129195"/>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371600" y="4495243"/>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259068" y="704088"/>
            <a:ext cx="4567428" cy="5806440"/>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2   </a:t>
            </a:r>
            <a:r>
              <a:rPr sz="720" b="0" i="0">
                <a:solidFill>
                  <a:srgbClr val="2A78D6"/>
                </a:solidFill>
                <a:latin typeface="Calibri"/>
              </a:rPr>
              <a:t>● </a:t>
            </a:r>
            <a:r>
              <a:rPr sz="900" b="1" i="0">
                <a:solidFill>
                  <a:srgbClr val="2A78D6"/>
                </a:solidFill>
                <a:latin typeface="Calibri"/>
              </a:rPr>
              <a:t>Aleyna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administration's push for lower prices wins in the short term because politics moves faster than infrastructure; however, the long-term reality is a structural floor determined by physical scarcity. Jillian focuses on the "harder ceiling" of supply, but she ignores the "unknown" of political leverage—specifically how a mandate for lower costs can force immediate, desperate concessions from producers to maintain market access. While </a:t>
            </a:r>
            <a:r>
              <a:rPr sz="1100" b="0" i="0">
                <a:solidFill>
                  <a:srgbClr val="615D56"/>
                </a:solidFill>
                <a:latin typeface="Cambria"/>
              </a:rPr>
              <a:t>Grok</a:t>
            </a:r>
            <a:r>
              <a:rPr sz="1100" b="0" i="1">
                <a:solidFill>
                  <a:srgbClr val="615D56"/>
                </a:solidFill>
                <a:latin typeface="Cambria"/>
              </a:rPr>
              <a:t> suggests logistics are maxed out, that assumes the current rules of engagement remain static; if the administration prioritizes domestic price stability over long-term investment incentives, they will squeeze the margins of those "high-yielding" majors until they have no choice but to comply with the lower pricing floor.</a:t>
            </a:r>
          </a:p>
          <a:p>
            <a:pPr algn="l" marL="182880" indent="-182880">
              <a:lnSpc>
                <a:spcPct val="100000"/>
              </a:lnSpc>
              <a:spcBef>
                <a:spcPts val="400"/>
              </a:spcBef>
              <a:buFont typeface="Arial"/>
              <a:buChar char="•"/>
            </a:pPr>
            <a:r>
              <a:rPr sz="720" b="0" i="0">
                <a:solidFill>
                  <a:srgbClr val="E87BA4"/>
                </a:solidFill>
                <a:latin typeface="Calibri"/>
              </a:rPr>
              <a:t>● </a:t>
            </a:r>
            <a:r>
              <a:rPr sz="900" b="1" i="0">
                <a:solidFill>
                  <a:srgbClr val="E87BA4"/>
                </a:solidFill>
                <a:latin typeface="Calibri"/>
              </a:rPr>
              <a:t>Samuel</a:t>
            </a:r>
            <a:r>
              <a:rPr sz="900" b="0" i="0">
                <a:solidFill>
                  <a:srgbClr val="1E1A14"/>
                </a:solidFill>
                <a:latin typeface="Calibri"/>
              </a:rPr>
              <a:t> — </a:t>
            </a:r>
            <a:r>
              <a:rPr sz="900" b="0" i="0">
                <a:solidFill>
                  <a:srgbClr val="1E1A14"/>
                </a:solidFill>
                <a:latin typeface="Calibri"/>
              </a:rPr>
              <a:t>The oil companies win because you can’t legislate physics into submission; a politician's tweet doesn't magically unblock the Strait of Hormuz or conjure "missing" heavy molecules out of thin air. Aleyna is romanticizing "political leverage," but she’s ignoring the fact that these corporations aren't desperate peasants—they are the gatekeepers of the global machine, and as the </a:t>
            </a:r>
            <a:r>
              <a:rPr sz="900" b="0" i="1">
                <a:solidFill>
                  <a:srgbClr val="1E1A14"/>
                </a:solidFill>
                <a:latin typeface="Calibri"/>
              </a:rPr>
              <a:t>Macro Voices/Zero Hedge</a:t>
            </a:r>
            <a:r>
              <a:rPr sz="900" b="0" i="0">
                <a:solidFill>
                  <a:srgbClr val="1E1A14"/>
                </a:solidFill>
                <a:latin typeface="Calibri"/>
              </a:rPr>
              <a:t> synthesis notes, energy security has already replaced abundance as the organizing principle. If there's a shortage of heavy/sour molecules that light shale can't replace, no amount of "squeezing" by the administration will make those barrels appear on a tanker overnight.</a:t>
            </a:r>
          </a:p>
          <a:p>
            <a:pPr algn="l" marL="182880" indent="-182880">
              <a:lnSpc>
                <a:spcPct val="100000"/>
              </a:lnSpc>
              <a:spcBef>
                <a:spcPts val="400"/>
              </a:spcBef>
              <a:spcAft>
                <a:spcPts val="1200"/>
              </a:spcAft>
              <a:buFont typeface="Arial"/>
              <a:buChar char="•"/>
            </a:pPr>
            <a:r>
              <a:rPr sz="720" b="0" i="0">
                <a:solidFill>
                  <a:srgbClr val="1BAF7A"/>
                </a:solidFill>
                <a:latin typeface="Calibri"/>
              </a:rPr>
              <a:t>● </a:t>
            </a:r>
            <a:r>
              <a:rPr sz="900" b="1" i="0">
                <a:solidFill>
                  <a:srgbClr val="1BAF7A"/>
                </a:solidFill>
                <a:latin typeface="Calibri"/>
              </a:rPr>
              <a:t>Luna</a:t>
            </a:r>
            <a:r>
              <a:rPr sz="900" b="0" i="0">
                <a:solidFill>
                  <a:srgbClr val="1E1A14"/>
                </a:solidFill>
                <a:latin typeface="Calibri"/>
              </a:rPr>
              <a:t> — </a:t>
            </a:r>
            <a:r>
              <a:rPr sz="900" b="0" i="0">
                <a:solidFill>
                  <a:srgbClr val="1E1A14"/>
                </a:solidFill>
                <a:latin typeface="Calibri"/>
              </a:rPr>
              <a:t>The oil companies and investors are more likely to prevail over both the three and six-month horizons because physical supply constraints create a reality that political mandates cannot easily override. While Aleyna suggests that "political leverage" might force concessions, we must look at the </a:t>
            </a:r>
            <a:r>
              <a:rPr sz="900" b="0" i="1">
                <a:solidFill>
                  <a:srgbClr val="1E1A14"/>
                </a:solidFill>
                <a:latin typeface="Calibri"/>
              </a:rPr>
              <a:t>Macro Voices/Zero Hedge</a:t>
            </a:r>
            <a:r>
              <a:rPr sz="900" b="0" i="0">
                <a:solidFill>
                  <a:srgbClr val="1E1A14"/>
                </a:solidFill>
                <a:latin typeface="Calibri"/>
              </a:rPr>
              <a:t> synthesis which notes that energy security has replaced abundance as the primary organizing principle of the global economy. This shift means that even if an administration attempts to squeeze margins for domestic stability, they are up against a reality where specific heavy and sour molecules—which </a:t>
            </a:r>
            <a:r>
              <a:rPr sz="900" b="0" i="1">
                <a:solidFill>
                  <a:srgbClr val="1E1A14"/>
                </a:solidFill>
                <a:latin typeface="Calibri"/>
              </a:rPr>
              <a:t>Grok</a:t>
            </a:r>
            <a:r>
              <a:rPr sz="900" b="0" i="0">
                <a:solidFill>
                  <a:srgbClr val="1E1A14"/>
                </a:solidFill>
                <a:latin typeface="Calibri"/>
              </a:rPr>
              <a:t> notes light shale cannot replace—are in short supply. Unless there is a massive, immediate infrastructure overhaul, which the </a:t>
            </a:r>
            <a:r>
              <a:rPr sz="900" b="0" i="1">
                <a:solidFill>
                  <a:srgbClr val="1E1A14"/>
                </a:solidFill>
                <a:latin typeface="Calibri"/>
              </a:rPr>
              <a:t>Financial Times</a:t>
            </a:r>
            <a:r>
              <a:rPr sz="900" b="0" i="0">
                <a:solidFill>
                  <a:srgbClr val="1E1A14"/>
                </a:solidFill>
                <a:latin typeface="Calibri"/>
              </a:rPr>
              <a:t> suggests is unlikely due to logistical hurdles, the physical scarcity of "dirt and diesel" will create a floor that political maneuvers simply cannot break through in such a short timeframe.</a:t>
            </a:r>
          </a:p>
        </p:txBody>
      </p:sp>
      <p:sp>
        <p:nvSpPr>
          <p:cNvPr id="7" name="Rectangle 6"/>
          <p:cNvSpPr/>
          <p:nvPr/>
        </p:nvSpPr>
        <p:spPr>
          <a:xfrm>
            <a:off x="6259068" y="907114"/>
            <a:ext cx="27432" cy="1801627"/>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6259068" y="5613735"/>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371600" y="356616"/>
            <a:ext cx="9454896" cy="274320"/>
          </a:xfrm>
          <a:prstGeom prst="rect">
            <a:avLst/>
          </a:prstGeom>
          <a:noFill/>
        </p:spPr>
        <p:txBody>
          <a:bodyPr wrap="square" anchor="t" lIns="0" rIns="0" tIns="0" bIns="0"/>
          <a:lstStyle/>
          <a:p>
            <a:pPr algn="l">
              <a:lnSpc>
                <a:spcPct val="100000"/>
              </a:lnSpc>
              <a:buNone/>
            </a:pPr>
            <a:r>
              <a:rPr sz="1300" b="1" i="0">
                <a:solidFill>
                  <a:srgbClr val="1E1A14"/>
                </a:solidFill>
                <a:latin typeface="Cambria"/>
              </a:rPr>
              <a:t>How the room got there</a:t>
            </a:r>
          </a:p>
        </p:txBody>
      </p:sp>
      <p:sp>
        <p:nvSpPr>
          <p:cNvPr id="3" name="TextBox 2"/>
          <p:cNvSpPr txBox="1"/>
          <p:nvPr/>
        </p:nvSpPr>
        <p:spPr>
          <a:xfrm>
            <a:off x="1371600" y="704088"/>
            <a:ext cx="4567428" cy="5806440"/>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3   </a:t>
            </a:r>
            <a:r>
              <a:rPr sz="720" b="0" i="0">
                <a:solidFill>
                  <a:srgbClr val="E87BA4"/>
                </a:solidFill>
                <a:latin typeface="Calibri"/>
              </a:rPr>
              <a:t>● </a:t>
            </a:r>
            <a:r>
              <a:rPr sz="900" b="1" i="0">
                <a:solidFill>
                  <a:srgbClr val="E87BA4"/>
                </a:solidFill>
                <a:latin typeface="Calibri"/>
              </a:rPr>
              <a:t>Samuel</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oil companies win because you can’t legislate physics into submission; a politician's tweet doesn't magically unblock the Strait of Hormuz or conjure "missing" heavy molecules out of thin air. Aleyna is romanticizing "political leverage," but she’s ignoring the fact that these corporations aren't desperate peasants—they are the gatekeepers of the global machine, and as the </a:t>
            </a:r>
            <a:r>
              <a:rPr sz="1100" b="0" i="0">
                <a:solidFill>
                  <a:srgbClr val="615D56"/>
                </a:solidFill>
                <a:latin typeface="Cambria"/>
              </a:rPr>
              <a:t>Macro Voices/Zero Hedge</a:t>
            </a:r>
            <a:r>
              <a:rPr sz="1100" b="0" i="1">
                <a:solidFill>
                  <a:srgbClr val="615D56"/>
                </a:solidFill>
                <a:latin typeface="Cambria"/>
              </a:rPr>
              <a:t> synthesis notes, energy security has already replaced abundance as the organizing principle. If there's a shortage of heavy/sour molecules that light shale can't replace, no amount of "squeezing" by the administration will make those barrels appear on a tanker overnight.</a:t>
            </a:r>
          </a:p>
          <a:p>
            <a:pPr algn="l" marL="182880" indent="-182880">
              <a:lnSpc>
                <a:spcPct val="100000"/>
              </a:lnSpc>
              <a:spcBef>
                <a:spcPts val="400"/>
              </a:spcBef>
              <a:spcAft>
                <a:spcPts val="1200"/>
              </a:spcAft>
              <a:buFont typeface="Arial"/>
              <a:buChar char="•"/>
            </a:pPr>
            <a:r>
              <a:rPr sz="720" b="0" i="0">
                <a:solidFill>
                  <a:srgbClr val="EDA100"/>
                </a:solidFill>
                <a:latin typeface="Calibri"/>
              </a:rPr>
              <a:t>● </a:t>
            </a:r>
            <a:r>
              <a:rPr sz="900" b="1" i="0">
                <a:solidFill>
                  <a:srgbClr val="EDA100"/>
                </a:solidFill>
                <a:latin typeface="Calibri"/>
              </a:rPr>
              <a:t>Olivia</a:t>
            </a:r>
            <a:r>
              <a:rPr sz="900" b="0" i="0">
                <a:solidFill>
                  <a:srgbClr val="1E1A14"/>
                </a:solidFill>
                <a:latin typeface="Calibri"/>
              </a:rPr>
              <a:t> — </a:t>
            </a:r>
            <a:r>
              <a:rPr sz="900" b="0" i="0">
                <a:solidFill>
                  <a:srgbClr val="1E1A14"/>
                </a:solidFill>
                <a:latin typeface="Calibri"/>
              </a:rPr>
              <a:t>The politicians are going to win the next three months because they can weaponize the "cost of living" narrative into immediate policy pivots like price caps and tax cuts mentioned by the Financial Times. Samuel is acting like these companies are untouchable gods, but they’re actually just terrified of losing their license to operate in a government that prioritizes domestic stability over their fat margins. While you're obsessing over "missing molecules," the reality is that if the administration decides to gut their profits through subsidies or forced price caps to appease a screaming public, those companies will fold on the pricing floor just to keep their infrastructure from being dismantled by hostile legislation.</a:t>
            </a:r>
          </a:p>
        </p:txBody>
      </p:sp>
      <p:sp>
        <p:nvSpPr>
          <p:cNvPr id="4" name="Rectangle 3"/>
          <p:cNvSpPr/>
          <p:nvPr/>
        </p:nvSpPr>
        <p:spPr>
          <a:xfrm>
            <a:off x="1371600" y="907114"/>
            <a:ext cx="27432" cy="1637842"/>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371600" y="4003890"/>
            <a:ext cx="456742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33856"/>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2148840" y="1133856"/>
            <a:ext cx="8631936"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1783080" y="1554480"/>
            <a:ext cx="8631936"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83080" y="1700784"/>
            <a:ext cx="8631936"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1783080" y="2021797"/>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2024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2651760" y="2021797"/>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78892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3520439" y="2021797"/>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657599"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4389120" y="2021797"/>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26280" y="1985221"/>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1783080" y="2259541"/>
          <a:ext cx="8631936" cy="2707967"/>
        </p:xfrm>
        <a:graphic>
          <a:graphicData uri="http://schemas.openxmlformats.org/drawingml/2006/table">
            <a:tbl>
              <a:tblPr firstRow="0" bandRow="0">
                <a:tableStyleId>{5940675A-B579-460E-94D1-54222C63F5DA}</a:tableStyleId>
              </a:tblPr>
              <a:tblGrid>
                <a:gridCol w="2148840"/>
                <a:gridCol w="2161032"/>
                <a:gridCol w="2161032"/>
                <a:gridCol w="2161032"/>
              </a:tblGrid>
              <a:tr h="531695">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Will current supply constraints and infrastructure damage force an immediate spike in crude prices?</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Will the reopening of the Strait of Hormuz lead to a sustained reduction in crude oil prices?</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Is current demand for oil structurally weakening due to macroeconomic shifts?</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310896">
                <a:tc>
                  <a:txBody>
                    <a:bodyPr wrap="square"/>
                    <a:lstStyle/>
                    <a:p>
                      <a:pPr algn="r"/>
                      <a:r>
                        <a:rPr sz="800" b="0" i="0">
                          <a:solidFill>
                            <a:srgbClr val="1E1A14"/>
                          </a:solidFill>
                          <a:latin typeface="Calibri"/>
                        </a:rPr>
                        <a:t>Higher Oil Prices 2026</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r>
              <a:tr h="310896">
                <a:tc>
                  <a:txBody>
                    <a:bodyPr wrap="square"/>
                    <a:lstStyle/>
                    <a:p>
                      <a:pPr algn="r"/>
                      <a:r>
                        <a:rPr sz="800" b="0" i="0">
                          <a:solidFill>
                            <a:srgbClr val="1E1A14"/>
                          </a:solidFill>
                          <a:latin typeface="Calibri"/>
                        </a:rPr>
                        <a:t>Mike Wirth</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Economist (2)</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Financial Times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Grok</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Macro Voices / Zero Hedge</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r>
              <a:tr h="310896">
                <a:tc>
                  <a:txBody>
                    <a:bodyPr wrap="square"/>
                    <a:lstStyle/>
                    <a:p>
                      <a:pPr algn="r"/>
                      <a:r>
                        <a:rPr sz="800" b="0" i="0">
                          <a:solidFill>
                            <a:srgbClr val="1E1A14"/>
                          </a:solidFill>
                          <a:latin typeface="Calibri"/>
                        </a:rPr>
                        <a:t>The Economist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a:t>
            </a:r>
          </a:p>
          <a:p>
            <a:pPr algn="l">
              <a:lnSpc>
                <a:spcPct val="100000"/>
              </a:lnSpc>
              <a:spcAft>
                <a:spcPts val="600"/>
              </a:spcAft>
              <a:buNone/>
            </a:pPr>
            <a:r>
              <a:rPr sz="700" b="0" i="0">
                <a:solidFill>
                  <a:srgbClr val="615D56"/>
                </a:solidFill>
                <a:latin typeface="Calibri"/>
              </a:rPr>
              <a:t>Economist-WEWOZWRONG.docx</a:t>
            </a:r>
          </a:p>
          <a:p>
            <a:pPr algn="l">
              <a:lnSpc>
                <a:spcPct val="100000"/>
              </a:lnSpc>
              <a:spcAft>
                <a:spcPts val="600"/>
              </a:spcAft>
              <a:buNone/>
            </a:pPr>
            <a:r>
              <a:rPr sz="950" b="0" i="0">
                <a:solidFill>
                  <a:srgbClr val="615D56"/>
                </a:solidFill>
                <a:latin typeface="Calibri"/>
              </a:rPr>
              <a:t>While market prices are the most accurate distillation of human judgment regarding asset values, public discourse and bold opinions remain essential to sharpen thinking and inform those judgments.</a:t>
            </a:r>
          </a:p>
          <a:p>
            <a:pPr algn="l" marL="182880" indent="-182880">
              <a:lnSpc>
                <a:spcPct val="100000"/>
              </a:lnSpc>
              <a:spcBef>
                <a:spcPts val="300"/>
              </a:spcBef>
              <a:buFont typeface="Arial"/>
              <a:buChar char="•"/>
            </a:pPr>
            <a:r>
              <a:rPr sz="900" b="0" i="0">
                <a:solidFill>
                  <a:srgbClr val="1E1A14"/>
                </a:solidFill>
                <a:latin typeface="Calibri"/>
              </a:rPr>
              <a:t>Oil prices remained high because a deal was reached to keep the Strait of Hormuz open despite initial expectations of conflict.</a:t>
            </a:r>
            <a:r>
              <a:rPr sz="900" b="0" i="0">
                <a:solidFill>
                  <a:srgbClr val="615D56"/>
                </a:solidFill>
                <a:latin typeface="Calibri"/>
              </a:rPr>
              <a:t> — “provisional deal in June”</a:t>
            </a:r>
          </a:p>
          <a:p>
            <a:pPr algn="l" marL="182880" indent="-182880">
              <a:lnSpc>
                <a:spcPct val="100000"/>
              </a:lnSpc>
              <a:spcBef>
                <a:spcPts val="300"/>
              </a:spcBef>
              <a:buFont typeface="Arial"/>
              <a:buChar char="•"/>
            </a:pPr>
            <a:r>
              <a:rPr sz="900" b="0" i="0">
                <a:solidFill>
                  <a:srgbClr val="1E1A14"/>
                </a:solidFill>
                <a:latin typeface="Calibri"/>
              </a:rPr>
              <a:t>China significantly reduced its oil imports by cutting demand and utilizing opaque reserves as a buffer.</a:t>
            </a:r>
            <a:r>
              <a:rPr sz="900" b="0" i="0">
                <a:solidFill>
                  <a:srgbClr val="615D56"/>
                </a:solidFill>
                <a:latin typeface="Calibri"/>
              </a:rPr>
              <a:t> — “5m barrels a day lower than a year ago”</a:t>
            </a:r>
          </a:p>
          <a:p>
            <a:pPr algn="l" marL="182880" indent="-182880">
              <a:lnSpc>
                <a:spcPct val="100000"/>
              </a:lnSpc>
              <a:spcBef>
                <a:spcPts val="300"/>
              </a:spcBef>
              <a:buFont typeface="Arial"/>
              <a:buChar char="•"/>
            </a:pPr>
            <a:r>
              <a:rPr sz="900" b="0" i="0">
                <a:solidFill>
                  <a:srgbClr val="1E1A14"/>
                </a:solidFill>
                <a:latin typeface="Calibri"/>
              </a:rPr>
              <a:t>The publication's record is generally reliable when they offer moderately out-of-consensus predictions.</a:t>
            </a:r>
            <a:r>
              <a:rPr sz="900" b="0" i="0">
                <a:solidFill>
                  <a:srgbClr val="615D56"/>
                </a:solidFill>
                <a:latin typeface="Calibri"/>
              </a:rPr>
              <a:t> — “our record is good”</a:t>
            </a:r>
          </a:p>
          <a:p>
            <a:pPr algn="l" marL="182880" indent="-182880">
              <a:lnSpc>
                <a:spcPct val="100000"/>
              </a:lnSpc>
              <a:spcBef>
                <a:spcPts val="300"/>
              </a:spcBef>
              <a:buFont typeface="Arial"/>
              <a:buChar char="•"/>
            </a:pPr>
            <a:r>
              <a:rPr sz="900" b="0" i="0">
                <a:solidFill>
                  <a:srgbClr val="1E1A14"/>
                </a:solidFill>
                <a:latin typeface="Calibri"/>
              </a:rPr>
              <a:t>Market prices are the closest representation of collective human judgment because they aggregate dispersed information.</a:t>
            </a:r>
            <a:r>
              <a:rPr sz="900" b="0" i="0">
                <a:solidFill>
                  <a:srgbClr val="615D56"/>
                </a:solidFill>
                <a:latin typeface="Calibri"/>
              </a:rPr>
              <a:t> — “distilled judgment of humanity”</a:t>
            </a:r>
          </a:p>
          <a:p>
            <a:pPr algn="l" marL="182880" indent="-182880">
              <a:lnSpc>
                <a:spcPct val="100000"/>
              </a:lnSpc>
              <a:spcBef>
                <a:spcPts val="300"/>
              </a:spcBef>
              <a:buFont typeface="Arial"/>
              <a:buChar char="•"/>
            </a:pPr>
            <a:r>
              <a:rPr sz="900" b="0" i="0">
                <a:solidFill>
                  <a:srgbClr val="1E1A14"/>
                </a:solidFill>
                <a:latin typeface="Calibri"/>
              </a:rPr>
              <a:t>Substituting market opinions for personal ones prevents individuals from understanding the underlying reasons for their beliefs.</a:t>
            </a:r>
            <a:r>
              <a:rPr sz="900" b="0" i="0">
                <a:solidFill>
                  <a:srgbClr val="615D56"/>
                </a:solidFill>
                <a:latin typeface="Calibri"/>
              </a:rPr>
              <a:t> — “will not know why they believe what they believe”</a:t>
            </a:r>
          </a:p>
          <a:p>
            <a:pPr algn="l" marL="182880" indent="-182880">
              <a:lnSpc>
                <a:spcPct val="100000"/>
              </a:lnSpc>
              <a:spcBef>
                <a:spcPts val="300"/>
              </a:spcBef>
              <a:spcAft>
                <a:spcPts val="1200"/>
              </a:spcAft>
              <a:buFont typeface="Arial"/>
              <a:buChar char="•"/>
            </a:pPr>
            <a:r>
              <a:rPr sz="900" b="0" i="0">
                <a:solidFill>
                  <a:srgbClr val="1E1A14"/>
                </a:solidFill>
                <a:latin typeface="Calibri"/>
              </a:rPr>
              <a:t>Publicly stated opinions are necessary to provide the raw material that markets eventually aggregate into prices.</a:t>
            </a:r>
            <a:r>
              <a:rPr sz="900" b="0" i="0">
                <a:solidFill>
                  <a:srgbClr val="615D56"/>
                </a:solidFill>
                <a:latin typeface="Calibri"/>
              </a:rPr>
              <a:t> — “nothing to aggregate into a market price”</a:t>
            </a:r>
          </a:p>
        </p:txBody>
      </p:sp>
      <p:sp>
        <p:nvSpPr>
          <p:cNvPr id="3" name="Rectangle 2"/>
          <p:cNvSpPr/>
          <p:nvPr/>
        </p:nvSpPr>
        <p:spPr>
          <a:xfrm>
            <a:off x="1783080" y="4238569"/>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 (2)</a:t>
            </a:r>
          </a:p>
          <a:p>
            <a:pPr algn="l">
              <a:lnSpc>
                <a:spcPct val="100000"/>
              </a:lnSpc>
              <a:spcAft>
                <a:spcPts val="600"/>
              </a:spcAft>
              <a:buNone/>
            </a:pPr>
            <a:r>
              <a:rPr sz="700" b="0" i="0">
                <a:solidFill>
                  <a:srgbClr val="615D56"/>
                </a:solidFill>
                <a:latin typeface="Calibri"/>
              </a:rPr>
              <a:t>EconomistPodcast_HOWHIGH.docx</a:t>
            </a:r>
          </a:p>
          <a:p>
            <a:pPr algn="l">
              <a:lnSpc>
                <a:spcPct val="100000"/>
              </a:lnSpc>
              <a:spcAft>
                <a:spcPts val="600"/>
              </a:spcAft>
              <a:buNone/>
            </a:pPr>
            <a:r>
              <a:rPr sz="950" b="0" i="0">
                <a:solidFill>
                  <a:srgbClr val="615D56"/>
                </a:solidFill>
                <a:latin typeface="Calibri"/>
              </a:rPr>
              <a:t>Current oil prices are not high enough to balance the massive supply deficit caused by the crisis, meaning prices must rise significantly to force a reduction in demand.</a:t>
            </a:r>
          </a:p>
          <a:p>
            <a:pPr algn="l" marL="182880" indent="-182880">
              <a:lnSpc>
                <a:spcPct val="100000"/>
              </a:lnSpc>
              <a:spcBef>
                <a:spcPts val="300"/>
              </a:spcBef>
              <a:buFont typeface="Arial"/>
              <a:buChar char="•"/>
            </a:pPr>
            <a:r>
              <a:rPr sz="900" b="0" i="0">
                <a:solidFill>
                  <a:srgbClr val="1E1A14"/>
                </a:solidFill>
                <a:latin typeface="Calibri"/>
              </a:rPr>
              <a:t>A loss of 14 million barrels per day represents roughly 13% of global oil supply.</a:t>
            </a:r>
            <a:r>
              <a:rPr sz="900" b="0" i="0">
                <a:solidFill>
                  <a:srgbClr val="615D56"/>
                </a:solidFill>
                <a:latin typeface="Calibri"/>
              </a:rPr>
              <a:t> — “about 13% of its of global oil supply”</a:t>
            </a:r>
          </a:p>
          <a:p>
            <a:pPr algn="l" marL="182880" indent="-182880">
              <a:lnSpc>
                <a:spcPct val="100000"/>
              </a:lnSpc>
              <a:spcBef>
                <a:spcPts val="300"/>
              </a:spcBef>
              <a:buFont typeface="Arial"/>
              <a:buChar char="•"/>
            </a:pPr>
            <a:r>
              <a:rPr sz="900" b="0" i="0">
                <a:solidFill>
                  <a:srgbClr val="1E1A14"/>
                </a:solidFill>
                <a:latin typeface="Calibri"/>
              </a:rPr>
              <a:t>Theoretical models suggest prices between $167 and $460 would be required to eliminate the current demand for oil.</a:t>
            </a:r>
            <a:r>
              <a:rPr sz="900" b="0" i="0">
                <a:solidFill>
                  <a:srgbClr val="615D56"/>
                </a:solidFill>
                <a:latin typeface="Calibri"/>
              </a:rPr>
              <a:t> — “range of $167 to $460”</a:t>
            </a:r>
          </a:p>
          <a:p>
            <a:pPr algn="l" marL="182880" indent="-182880">
              <a:lnSpc>
                <a:spcPct val="100000"/>
              </a:lnSpc>
              <a:spcBef>
                <a:spcPts val="300"/>
              </a:spcBef>
              <a:buFont typeface="Arial"/>
              <a:buChar char="•"/>
            </a:pPr>
            <a:r>
              <a:rPr sz="900" b="0" i="0">
                <a:solidFill>
                  <a:srgbClr val="1E1A14"/>
                </a:solidFill>
                <a:latin typeface="Calibri"/>
              </a:rPr>
              <a:t>The current deficit is being absorbed by rapidly dwindling commercial and official stocks rather than price-driven demand destruction.</a:t>
            </a:r>
            <a:r>
              <a:rPr sz="900" b="0" i="0">
                <a:solidFill>
                  <a:srgbClr val="615D56"/>
                </a:solidFill>
                <a:latin typeface="Calibri"/>
              </a:rPr>
              <a:t> — “mostly being absorbed by dwindling stocks”</a:t>
            </a:r>
          </a:p>
          <a:p>
            <a:pPr algn="l" marL="182880" indent="-182880">
              <a:lnSpc>
                <a:spcPct val="100000"/>
              </a:lnSpc>
              <a:spcBef>
                <a:spcPts val="300"/>
              </a:spcBef>
              <a:buFont typeface="Arial"/>
              <a:buChar char="•"/>
            </a:pPr>
            <a:r>
              <a:rPr sz="900" b="0" i="0">
                <a:solidFill>
                  <a:srgbClr val="1E1A14"/>
                </a:solidFill>
                <a:latin typeface="Calibri"/>
              </a:rPr>
              <a:t>Current stock levels for products like jet fuel and diesel are approaching unsustainable minimums.</a:t>
            </a:r>
            <a:r>
              <a:rPr sz="900" b="0" i="0">
                <a:solidFill>
                  <a:srgbClr val="615D56"/>
                </a:solidFill>
                <a:latin typeface="Calibri"/>
              </a:rPr>
              <a:t> — “far below historical averages”</a:t>
            </a:r>
          </a:p>
          <a:p>
            <a:pPr algn="l" marL="182880" indent="-182880">
              <a:lnSpc>
                <a:spcPct val="100000"/>
              </a:lnSpc>
              <a:spcBef>
                <a:spcPts val="300"/>
              </a:spcBef>
              <a:buFont typeface="Arial"/>
              <a:buChar char="•"/>
            </a:pPr>
            <a:r>
              <a:rPr sz="900" b="0" i="0">
                <a:solidFill>
                  <a:srgbClr val="1E1A14"/>
                </a:solidFill>
                <a:latin typeface="Calibri"/>
              </a:rPr>
              <a:t>Alternative production sources in the US or from eased sanctions are insufficient to offset the lost supply.</a:t>
            </a:r>
            <a:r>
              <a:rPr sz="900" b="0" i="0">
                <a:solidFill>
                  <a:srgbClr val="615D56"/>
                </a:solidFill>
                <a:latin typeface="Calibri"/>
              </a:rPr>
              <a:t> — “it's totally different scale to the lost production”</a:t>
            </a:r>
          </a:p>
          <a:p>
            <a:pPr algn="l" marL="182880" indent="-182880">
              <a:lnSpc>
                <a:spcPct val="100000"/>
              </a:lnSpc>
              <a:spcBef>
                <a:spcPts val="300"/>
              </a:spcBef>
              <a:spcAft>
                <a:spcPts val="1200"/>
              </a:spcAft>
              <a:buFont typeface="Arial"/>
              <a:buChar char="•"/>
            </a:pPr>
            <a:r>
              <a:rPr sz="900" b="0" i="0">
                <a:solidFill>
                  <a:srgbClr val="1E1A14"/>
                </a:solidFill>
                <a:latin typeface="Calibri"/>
              </a:rPr>
              <a:t>Oil prices must eventually spike significantly because demand currently exceeds sustainable supply levels.</a:t>
            </a:r>
            <a:r>
              <a:rPr sz="900" b="0" i="0">
                <a:solidFill>
                  <a:srgbClr val="615D56"/>
                </a:solidFill>
                <a:latin typeface="Calibri"/>
              </a:rPr>
              <a:t> — “prices have to absolutely shoot up”</a:t>
            </a:r>
          </a:p>
        </p:txBody>
      </p:sp>
      <p:sp>
        <p:nvSpPr>
          <p:cNvPr id="5" name="Rectangle 4"/>
          <p:cNvSpPr/>
          <p:nvPr/>
        </p:nvSpPr>
        <p:spPr>
          <a:xfrm>
            <a:off x="6254496" y="4099043"/>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Financial Times</a:t>
            </a:r>
          </a:p>
          <a:p>
            <a:pPr algn="l">
              <a:lnSpc>
                <a:spcPct val="100000"/>
              </a:lnSpc>
              <a:spcAft>
                <a:spcPts val="600"/>
              </a:spcAft>
              <a:buNone/>
            </a:pPr>
            <a:r>
              <a:rPr sz="700" b="0" i="0">
                <a:solidFill>
                  <a:srgbClr val="615D56"/>
                </a:solidFill>
                <a:latin typeface="Calibri"/>
              </a:rPr>
              <a:t>FTOilShockMay2026.pdf</a:t>
            </a:r>
          </a:p>
          <a:p>
            <a:pPr algn="l">
              <a:lnSpc>
                <a:spcPct val="100000"/>
              </a:lnSpc>
              <a:spcAft>
                <a:spcPts val="600"/>
              </a:spcAft>
              <a:buNone/>
            </a:pPr>
            <a:r>
              <a:rPr sz="950" b="0" i="0">
                <a:solidFill>
                  <a:srgbClr val="615D56"/>
                </a:solidFill>
                <a:latin typeface="Calibri"/>
              </a:rPr>
              <a:t>Even if the Strait of Hormuz reopens, energy supplies will remain tight for months due to infrastructure damage and logistical hurdles, requiring governments to prioritize market-driven conservation over price caps.</a:t>
            </a:r>
          </a:p>
          <a:p>
            <a:pPr algn="l" marL="182880" indent="-182880">
              <a:lnSpc>
                <a:spcPct val="100000"/>
              </a:lnSpc>
              <a:spcBef>
                <a:spcPts val="300"/>
              </a:spcBef>
              <a:buFont typeface="Arial"/>
              <a:buChar char="•"/>
            </a:pPr>
            <a:r>
              <a:rPr sz="900" b="0" i="0">
                <a:solidFill>
                  <a:srgbClr val="1E1A14"/>
                </a:solidFill>
                <a:latin typeface="Calibri"/>
              </a:rPr>
              <a:t>Energy flows will take months to normalize even after a deal is reached because restarting shut-in oilfields can take up to seven months.</a:t>
            </a:r>
            <a:r>
              <a:rPr sz="900" b="0" i="0">
                <a:solidFill>
                  <a:srgbClr val="615D56"/>
                </a:solidFill>
                <a:latin typeface="Calibri"/>
              </a:rPr>
              <a:t> — “S&amp;P Global estimates that some could take seven months to restart.”</a:t>
            </a:r>
          </a:p>
          <a:p>
            <a:pPr algn="l" marL="182880" indent="-182880">
              <a:lnSpc>
                <a:spcPct val="100000"/>
              </a:lnSpc>
              <a:spcBef>
                <a:spcPts val="300"/>
              </a:spcBef>
              <a:buFont typeface="Arial"/>
              <a:buChar char="•"/>
            </a:pPr>
            <a:r>
              <a:rPr sz="900" b="0" i="0">
                <a:solidFill>
                  <a:srgbClr val="1E1A14"/>
                </a:solidFill>
                <a:latin typeface="Calibri"/>
              </a:rPr>
              <a:t>Damaged liquefied natural gas facilities and the need for demining will delay full normalization of traffic until early 2027.</a:t>
            </a:r>
            <a:r>
              <a:rPr sz="900" b="0" i="0">
                <a:solidFill>
                  <a:srgbClr val="615D56"/>
                </a:solidFill>
                <a:latin typeface="Calibri"/>
              </a:rPr>
              <a:t> — “full normalisation hard before the first half of 2027”</a:t>
            </a:r>
          </a:p>
          <a:p>
            <a:pPr algn="l" marL="182880" indent="-182880">
              <a:lnSpc>
                <a:spcPct val="100000"/>
              </a:lnSpc>
              <a:spcBef>
                <a:spcPts val="300"/>
              </a:spcBef>
              <a:buFont typeface="Arial"/>
              <a:buChar char="•"/>
            </a:pPr>
            <a:r>
              <a:rPr sz="900" b="0" i="0">
                <a:solidFill>
                  <a:srgbClr val="1E1A14"/>
                </a:solidFill>
                <a:latin typeface="Calibri"/>
              </a:rPr>
              <a:t>Market forces are the most efficient way to manage demand as high prices naturally encourage consumers to reduce usage.</a:t>
            </a:r>
            <a:r>
              <a:rPr sz="900" b="0" i="0">
                <a:solidFill>
                  <a:srgbClr val="615D56"/>
                </a:solidFill>
                <a:latin typeface="Calibri"/>
              </a:rPr>
              <a:t> — “High fuel prices encourage consumers to use less energy”</a:t>
            </a:r>
          </a:p>
          <a:p>
            <a:pPr algn="l" marL="182880" indent="-182880">
              <a:lnSpc>
                <a:spcPct val="100000"/>
              </a:lnSpc>
              <a:spcBef>
                <a:spcPts val="300"/>
              </a:spcBef>
              <a:buFont typeface="Arial"/>
              <a:buChar char="•"/>
            </a:pPr>
            <a:r>
              <a:rPr sz="900" b="0" i="0">
                <a:solidFill>
                  <a:srgbClr val="1E1A14"/>
                </a:solidFill>
                <a:latin typeface="Calibri"/>
              </a:rPr>
              <a:t>Government interventions like price caps and tax cuts risk making shortages more likely by masking price signals.</a:t>
            </a:r>
            <a:r>
              <a:rPr sz="900" b="0" i="0">
                <a:solidFill>
                  <a:srgbClr val="615D56"/>
                </a:solidFill>
                <a:latin typeface="Calibri"/>
              </a:rPr>
              <a:t> — “Such policies risk making shortages more likely.”</a:t>
            </a:r>
          </a:p>
          <a:p>
            <a:pPr algn="l" marL="182880" indent="-182880">
              <a:lnSpc>
                <a:spcPct val="100000"/>
              </a:lnSpc>
              <a:spcBef>
                <a:spcPts val="300"/>
              </a:spcBef>
              <a:buFont typeface="Arial"/>
              <a:buChar char="•"/>
            </a:pPr>
            <a:r>
              <a:rPr sz="900" b="0" i="0">
                <a:solidFill>
                  <a:srgbClr val="1E1A14"/>
                </a:solidFill>
                <a:latin typeface="Calibri"/>
              </a:rPr>
              <a:t>Governments should provide direct support to vulnerable citizens rather than broad subsidies to protect public finances.</a:t>
            </a:r>
            <a:r>
              <a:rPr sz="900" b="0" i="0">
                <a:solidFill>
                  <a:srgbClr val="615D56"/>
                </a:solidFill>
                <a:latin typeface="Calibri"/>
              </a:rPr>
              <a:t> — “Direct support to the most vulnerable is a wiser way”</a:t>
            </a:r>
          </a:p>
          <a:p>
            <a:pPr algn="l" marL="182880" indent="-182880">
              <a:lnSpc>
                <a:spcPct val="100000"/>
              </a:lnSpc>
              <a:spcBef>
                <a:spcPts val="300"/>
              </a:spcBef>
              <a:spcAft>
                <a:spcPts val="1200"/>
              </a:spcAft>
              <a:buFont typeface="Arial"/>
              <a:buChar char="•"/>
            </a:pPr>
            <a:r>
              <a:rPr sz="900" b="0" i="0">
                <a:solidFill>
                  <a:srgbClr val="1E1A14"/>
                </a:solidFill>
                <a:latin typeface="Calibri"/>
              </a:rPr>
              <a:t>Specific demand-reduction measures, such as promoting carpooling and limiting non-essential industrial processes, are necessary until supplies stabilize.</a:t>
            </a:r>
            <a:r>
              <a:rPr sz="900" b="0" i="0">
                <a:solidFill>
                  <a:srgbClr val="615D56"/>
                </a:solidFill>
                <a:latin typeface="Calibri"/>
              </a:rPr>
              <a:t> — “Governments should encourage factories to shift... to the most available feedstocks”</a:t>
            </a:r>
          </a:p>
        </p:txBody>
      </p:sp>
      <p:sp>
        <p:nvSpPr>
          <p:cNvPr id="3" name="Rectangle 2"/>
          <p:cNvSpPr/>
          <p:nvPr/>
        </p:nvSpPr>
        <p:spPr>
          <a:xfrm>
            <a:off x="1783080" y="4936199"/>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Grok</a:t>
            </a:r>
          </a:p>
          <a:p>
            <a:pPr algn="l">
              <a:lnSpc>
                <a:spcPct val="100000"/>
              </a:lnSpc>
              <a:spcAft>
                <a:spcPts val="600"/>
              </a:spcAft>
              <a:buNone/>
            </a:pPr>
            <a:r>
              <a:rPr sz="700" b="0" i="0">
                <a:solidFill>
                  <a:srgbClr val="615D56"/>
                </a:solidFill>
                <a:latin typeface="Calibri"/>
              </a:rPr>
              <a:t>GROKMD.docx</a:t>
            </a:r>
          </a:p>
          <a:p>
            <a:pPr algn="l">
              <a:lnSpc>
                <a:spcPct val="100000"/>
              </a:lnSpc>
              <a:spcAft>
                <a:spcPts val="600"/>
              </a:spcAft>
              <a:buNone/>
            </a:pPr>
            <a:r>
              <a:rPr sz="950" b="0" i="0">
                <a:solidFill>
                  <a:srgbClr val="615D56"/>
                </a:solidFill>
                <a:latin typeface="Calibri"/>
              </a:rPr>
              <a:t>Oil prices will rise significantly due to a combination of geopolitical supply disruptions in the Middle East, structural underinvestment, and physical refinery constraints.</a:t>
            </a:r>
          </a:p>
          <a:p>
            <a:pPr algn="l" marL="182880" indent="-182880">
              <a:lnSpc>
                <a:spcPct val="100000"/>
              </a:lnSpc>
              <a:spcBef>
                <a:spcPts val="300"/>
              </a:spcBef>
              <a:buFont typeface="Arial"/>
              <a:buChar char="•"/>
            </a:pPr>
            <a:r>
              <a:rPr sz="900" b="0" i="0">
                <a:solidFill>
                  <a:srgbClr val="1E1A14"/>
                </a:solidFill>
                <a:latin typeface="Calibri"/>
              </a:rPr>
              <a:t>The US is a net importer of crude oil and faces export logistics limits that create domestic tightness.</a:t>
            </a:r>
            <a:r>
              <a:rPr sz="900" b="0" i="0">
                <a:solidFill>
                  <a:srgbClr val="615D56"/>
                </a:solidFill>
                <a:latin typeface="Calibri"/>
              </a:rPr>
              <a:t> — “US remains a net importer of actual crude”</a:t>
            </a:r>
          </a:p>
          <a:p>
            <a:pPr algn="l" marL="182880" indent="-182880">
              <a:lnSpc>
                <a:spcPct val="100000"/>
              </a:lnSpc>
              <a:spcBef>
                <a:spcPts val="300"/>
              </a:spcBef>
              <a:buFont typeface="Arial"/>
              <a:buChar char="•"/>
            </a:pPr>
            <a:r>
              <a:rPr sz="900" b="0" i="0">
                <a:solidFill>
                  <a:srgbClr val="1E1A14"/>
                </a:solidFill>
                <a:latin typeface="Calibri"/>
              </a:rPr>
              <a:t>A blockade of the Strait of Hormuz creates a catastrophic shortage of 11-12 million barrels per day.</a:t>
            </a:r>
            <a:r>
              <a:rPr sz="900" b="0" i="0">
                <a:solidFill>
                  <a:srgbClr val="615D56"/>
                </a:solidFill>
                <a:latin typeface="Calibri"/>
              </a:rPr>
              <a:t> — “catastrophic cliff-edge shortage”</a:t>
            </a:r>
          </a:p>
          <a:p>
            <a:pPr algn="l" marL="182880" indent="-182880">
              <a:lnSpc>
                <a:spcPct val="100000"/>
              </a:lnSpc>
              <a:spcBef>
                <a:spcPts val="300"/>
              </a:spcBef>
              <a:buFont typeface="Arial"/>
              <a:buChar char="•"/>
            </a:pPr>
            <a:r>
              <a:rPr sz="900" b="0" i="0">
                <a:solidFill>
                  <a:srgbClr val="1E1A14"/>
                </a:solidFill>
                <a:latin typeface="Calibri"/>
              </a:rPr>
              <a:t>Global inventories are draining at record rates and reaching dangerously low levels.</a:t>
            </a:r>
            <a:r>
              <a:rPr sz="900" b="0" i="0">
                <a:solidFill>
                  <a:srgbClr val="615D56"/>
                </a:solidFill>
                <a:latin typeface="Calibri"/>
              </a:rPr>
              <a:t> — “global stockpiles near dangerously low levels”</a:t>
            </a:r>
          </a:p>
          <a:p>
            <a:pPr algn="l" marL="182880" indent="-182880">
              <a:lnSpc>
                <a:spcPct val="100000"/>
              </a:lnSpc>
              <a:spcBef>
                <a:spcPts val="300"/>
              </a:spcBef>
              <a:buFont typeface="Arial"/>
              <a:buChar char="•"/>
            </a:pPr>
            <a:r>
              <a:rPr sz="900" b="0" i="0">
                <a:solidFill>
                  <a:srgbClr val="1E1A14"/>
                </a:solidFill>
                <a:latin typeface="Calibri"/>
              </a:rPr>
              <a:t>Refineries cannot easily replace heavy/sour molecules with light shale production.</a:t>
            </a:r>
            <a:r>
              <a:rPr sz="900" b="0" i="0">
                <a:solidFill>
                  <a:srgbClr val="615D56"/>
                </a:solidFill>
                <a:latin typeface="Calibri"/>
              </a:rPr>
              <a:t> — “Light shale can’t replace the heavy/sour molecules”</a:t>
            </a:r>
          </a:p>
          <a:p>
            <a:pPr algn="l" marL="182880" indent="-182880">
              <a:lnSpc>
                <a:spcPct val="100000"/>
              </a:lnSpc>
              <a:spcBef>
                <a:spcPts val="300"/>
              </a:spcBef>
              <a:buFont typeface="Arial"/>
              <a:buChar char="•"/>
            </a:pPr>
            <a:r>
              <a:rPr sz="900" b="0" i="0">
                <a:solidFill>
                  <a:srgbClr val="1E1A14"/>
                </a:solidFill>
                <a:latin typeface="Calibri"/>
              </a:rPr>
              <a:t>Lack of investment in 2029 and beyond will drive long-term price increases.</a:t>
            </a:r>
            <a:r>
              <a:rPr sz="900" b="0" i="0">
                <a:solidFill>
                  <a:srgbClr val="615D56"/>
                </a:solidFill>
                <a:latin typeface="Calibri"/>
              </a:rPr>
              <a:t> — “2029+ lack of investment that will drive higher oil prices”</a:t>
            </a:r>
          </a:p>
          <a:p>
            <a:pPr algn="l" marL="182880" indent="-182880">
              <a:lnSpc>
                <a:spcPct val="100000"/>
              </a:lnSpc>
              <a:spcBef>
                <a:spcPts val="300"/>
              </a:spcBef>
              <a:spcAft>
                <a:spcPts val="1200"/>
              </a:spcAft>
              <a:buFont typeface="Arial"/>
              <a:buChar char="•"/>
            </a:pPr>
            <a:r>
              <a:rPr sz="900" b="0" i="0">
                <a:solidFill>
                  <a:srgbClr val="1E1A14"/>
                </a:solidFill>
                <a:latin typeface="Calibri"/>
              </a:rPr>
              <a:t>Geopolitical tensions in Iran and Ukraine are causing sustained global price increases.</a:t>
            </a:r>
            <a:r>
              <a:rPr sz="900" b="0" i="0">
                <a:solidFill>
                  <a:srgbClr val="615D56"/>
                </a:solidFill>
                <a:latin typeface="Calibri"/>
              </a:rPr>
              <a:t> — “driving oil price increases”</a:t>
            </a:r>
          </a:p>
        </p:txBody>
      </p:sp>
      <p:sp>
        <p:nvSpPr>
          <p:cNvPr id="5" name="Rectangle 4"/>
          <p:cNvSpPr/>
          <p:nvPr/>
        </p:nvSpPr>
        <p:spPr>
          <a:xfrm>
            <a:off x="6254496" y="3959517"/>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Higher Oil Prices 2026</a:t>
            </a:r>
          </a:p>
          <a:p>
            <a:pPr algn="l">
              <a:lnSpc>
                <a:spcPct val="100000"/>
              </a:lnSpc>
              <a:spcAft>
                <a:spcPts val="600"/>
              </a:spcAft>
              <a:buNone/>
            </a:pPr>
            <a:r>
              <a:rPr sz="700" b="0" i="0">
                <a:solidFill>
                  <a:srgbClr val="615D56"/>
                </a:solidFill>
                <a:latin typeface="Calibri"/>
              </a:rPr>
              <a:t>Higher Oil Prices 2026.pdf</a:t>
            </a:r>
          </a:p>
          <a:p>
            <a:pPr algn="l">
              <a:lnSpc>
                <a:spcPct val="100000"/>
              </a:lnSpc>
              <a:spcAft>
                <a:spcPts val="600"/>
              </a:spcAft>
              <a:buNone/>
            </a:pPr>
            <a:r>
              <a:rPr sz="950" b="0" i="0">
                <a:solidFill>
                  <a:srgbClr val="615D56"/>
                </a:solidFill>
                <a:latin typeface="Calibri"/>
              </a:rPr>
              <a:t>Oil price forecasts are being revised downward due to rapid supply recovery in the Gulf, the reopening of the Strait of Hormuz, and weakening global demand.</a:t>
            </a:r>
          </a:p>
          <a:p>
            <a:pPr algn="l" marL="182880" indent="-182880">
              <a:lnSpc>
                <a:spcPct val="100000"/>
              </a:lnSpc>
              <a:spcBef>
                <a:spcPts val="300"/>
              </a:spcBef>
              <a:buFont typeface="Arial"/>
              <a:buChar char="•"/>
            </a:pPr>
            <a:r>
              <a:rPr sz="900" b="0" i="0">
                <a:solidFill>
                  <a:srgbClr val="1E1A14"/>
                </a:solidFill>
                <a:latin typeface="Calibri"/>
              </a:rPr>
              <a:t>Major financial institutions have lowered their Brent crude oil price forecasts for 2026 and 2027.</a:t>
            </a:r>
            <a:r>
              <a:rPr sz="900" b="0" i="0">
                <a:solidFill>
                  <a:srgbClr val="615D56"/>
                </a:solidFill>
                <a:latin typeface="Calibri"/>
              </a:rPr>
              <a:t> — “broad and coordinated downward revision in oil price forecasts”</a:t>
            </a:r>
          </a:p>
          <a:p>
            <a:pPr algn="l" marL="182880" indent="-182880">
              <a:lnSpc>
                <a:spcPct val="100000"/>
              </a:lnSpc>
              <a:spcBef>
                <a:spcPts val="300"/>
              </a:spcBef>
              <a:buFont typeface="Arial"/>
              <a:buChar char="•"/>
            </a:pPr>
            <a:r>
              <a:rPr sz="900" b="0" i="0">
                <a:solidFill>
                  <a:srgbClr val="1E1A14"/>
                </a:solidFill>
                <a:latin typeface="Calibri"/>
              </a:rPr>
              <a:t>The reopening of the Strait of Hormuz and de-escalation of conflict removed a significant geopolitical premium from prices.</a:t>
            </a:r>
            <a:r>
              <a:rPr sz="900" b="0" i="0">
                <a:solidFill>
                  <a:srgbClr val="615D56"/>
                </a:solidFill>
                <a:latin typeface="Calibri"/>
              </a:rPr>
              <a:t> — “Hormuz reopened, geopolitical premium faded”</a:t>
            </a:r>
          </a:p>
          <a:p>
            <a:pPr algn="l" marL="182880" indent="-182880">
              <a:lnSpc>
                <a:spcPct val="100000"/>
              </a:lnSpc>
              <a:spcBef>
                <a:spcPts val="300"/>
              </a:spcBef>
              <a:buFont typeface="Arial"/>
              <a:buChar char="•"/>
            </a:pPr>
            <a:r>
              <a:rPr sz="900" b="0" i="0">
                <a:solidFill>
                  <a:srgbClr val="1E1A14"/>
                </a:solidFill>
                <a:latin typeface="Calibri"/>
              </a:rPr>
              <a:t>Gulf production recovered faster than anticipated following the period of conflict.</a:t>
            </a:r>
            <a:r>
              <a:rPr sz="900" b="0" i="0">
                <a:solidFill>
                  <a:srgbClr val="615D56"/>
                </a:solidFill>
                <a:latin typeface="Calibri"/>
              </a:rPr>
              <a:t> — “Gulf production recovered faster than expected”</a:t>
            </a:r>
          </a:p>
          <a:p>
            <a:pPr algn="l" marL="182880" indent="-182880">
              <a:lnSpc>
                <a:spcPct val="100000"/>
              </a:lnSpc>
              <a:spcBef>
                <a:spcPts val="300"/>
              </a:spcBef>
              <a:buFont typeface="Arial"/>
              <a:buChar char="•"/>
            </a:pPr>
            <a:r>
              <a:rPr sz="900" b="0" i="0">
                <a:solidFill>
                  <a:srgbClr val="1E1A14"/>
                </a:solidFill>
                <a:latin typeface="Calibri"/>
              </a:rPr>
              <a:t>Chinese oil demand and European demand are weaker than previously projected.</a:t>
            </a:r>
            <a:r>
              <a:rPr sz="900" b="0" i="0">
                <a:solidFill>
                  <a:srgbClr val="615D56"/>
                </a:solidFill>
                <a:latin typeface="Calibri"/>
              </a:rPr>
              <a:t> — “weaker Chinese demand; Softer European demand”</a:t>
            </a:r>
          </a:p>
          <a:p>
            <a:pPr algn="l" marL="182880" indent="-182880">
              <a:lnSpc>
                <a:spcPct val="100000"/>
              </a:lnSpc>
              <a:spcBef>
                <a:spcPts val="300"/>
              </a:spcBef>
              <a:buFont typeface="Arial"/>
              <a:buChar char="•"/>
            </a:pPr>
            <a:r>
              <a:rPr sz="900" b="0" i="0">
                <a:solidFill>
                  <a:srgbClr val="1E1A14"/>
                </a:solidFill>
                <a:latin typeface="Calibri"/>
              </a:rPr>
              <a:t>Structural shifts, specifically electric vehicle adoption, are reducing long-term oil demand.</a:t>
            </a:r>
            <a:r>
              <a:rPr sz="900" b="0" i="0">
                <a:solidFill>
                  <a:srgbClr val="615D56"/>
                </a:solidFill>
                <a:latin typeface="Calibri"/>
              </a:rPr>
              <a:t> — “structural EV adoption”</a:t>
            </a:r>
          </a:p>
          <a:p>
            <a:pPr algn="l" marL="182880" indent="-182880">
              <a:lnSpc>
                <a:spcPct val="100000"/>
              </a:lnSpc>
              <a:spcBef>
                <a:spcPts val="300"/>
              </a:spcBef>
              <a:spcAft>
                <a:spcPts val="1200"/>
              </a:spcAft>
              <a:buFont typeface="Arial"/>
              <a:buChar char="•"/>
            </a:pPr>
            <a:r>
              <a:rPr sz="900" b="0" i="0">
                <a:solidFill>
                  <a:srgbClr val="1E1A14"/>
                </a:solidFill>
                <a:latin typeface="Calibri"/>
              </a:rPr>
              <a:t>High-price scenarios are now treated as low-probability tail risks rather than central forecasts.</a:t>
            </a:r>
            <a:r>
              <a:rPr sz="900" b="0" i="0">
                <a:solidFill>
                  <a:srgbClr val="615D56"/>
                </a:solidFill>
                <a:latin typeface="Calibri"/>
              </a:rPr>
              <a:t> — “treated as low-probability geopolitical scenarios rather than central forecasts”</a:t>
            </a:r>
          </a:p>
        </p:txBody>
      </p:sp>
      <p:sp>
        <p:nvSpPr>
          <p:cNvPr id="3" name="Rectangle 2"/>
          <p:cNvSpPr/>
          <p:nvPr/>
        </p:nvSpPr>
        <p:spPr>
          <a:xfrm>
            <a:off x="1783080" y="4230818"/>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254496"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Mike Wirth</a:t>
            </a:r>
          </a:p>
          <a:p>
            <a:pPr algn="l">
              <a:lnSpc>
                <a:spcPct val="100000"/>
              </a:lnSpc>
              <a:spcAft>
                <a:spcPts val="600"/>
              </a:spcAft>
              <a:buNone/>
            </a:pPr>
            <a:r>
              <a:rPr sz="700" b="0" i="0">
                <a:solidFill>
                  <a:srgbClr val="615D56"/>
                </a:solidFill>
                <a:latin typeface="Calibri"/>
              </a:rPr>
              <a:t>MikeWirthOilApr2026.pdf</a:t>
            </a:r>
          </a:p>
          <a:p>
            <a:pPr algn="l">
              <a:lnSpc>
                <a:spcPct val="100000"/>
              </a:lnSpc>
              <a:spcAft>
                <a:spcPts val="600"/>
              </a:spcAft>
              <a:buNone/>
            </a:pPr>
            <a:r>
              <a:rPr sz="950" b="0" i="0">
                <a:solidFill>
                  <a:srgbClr val="615D56"/>
                </a:solidFill>
                <a:latin typeface="Calibri"/>
              </a:rPr>
              <a:t>Oil prices are likely to rise over the next few months because dwindling inventories and infrastructure damage from the Iran war have significantly reduced market shock absorbers.</a:t>
            </a:r>
          </a:p>
          <a:p>
            <a:pPr algn="l" marL="182880" indent="-182880">
              <a:lnSpc>
                <a:spcPct val="100000"/>
              </a:lnSpc>
              <a:spcBef>
                <a:spcPts val="300"/>
              </a:spcBef>
              <a:buFont typeface="Arial"/>
              <a:buChar char="•"/>
            </a:pPr>
            <a:r>
              <a:rPr sz="900" b="0" i="0">
                <a:solidFill>
                  <a:srgbClr val="1E1A14"/>
                </a:solidFill>
                <a:latin typeface="Calibri"/>
              </a:rPr>
              <a:t>Crude inventory levels are declining, reducing the market's ability to absorb supply imbalances.</a:t>
            </a:r>
            <a:r>
              <a:rPr sz="900" b="0" i="0">
                <a:solidFill>
                  <a:srgbClr val="615D56"/>
                </a:solidFill>
                <a:latin typeface="Calibri"/>
              </a:rPr>
              <a:t> — “buffers and the shock absorbers are being steadily drawn down”</a:t>
            </a:r>
          </a:p>
          <a:p>
            <a:pPr algn="l" marL="182880" indent="-182880">
              <a:lnSpc>
                <a:spcPct val="100000"/>
              </a:lnSpc>
              <a:spcBef>
                <a:spcPts val="300"/>
              </a:spcBef>
              <a:buFont typeface="Arial"/>
              <a:buChar char="•"/>
            </a:pPr>
            <a:r>
              <a:rPr sz="900" b="0" i="0">
                <a:solidFill>
                  <a:srgbClr val="1E1A14"/>
                </a:solidFill>
                <a:latin typeface="Calibri"/>
              </a:rPr>
              <a:t>Oil prices will face more direct upward pressure as the summer months approach.</a:t>
            </a:r>
            <a:r>
              <a:rPr sz="900" b="0" i="0">
                <a:solidFill>
                  <a:srgbClr val="615D56"/>
                </a:solidFill>
                <a:latin typeface="Calibri"/>
              </a:rPr>
              <a:t> — “more upwards pressure that I would expect as we get into June and certainly into July”</a:t>
            </a:r>
          </a:p>
          <a:p>
            <a:pPr algn="l" marL="182880" indent="-182880">
              <a:lnSpc>
                <a:spcPct val="100000"/>
              </a:lnSpc>
              <a:spcBef>
                <a:spcPts val="300"/>
              </a:spcBef>
              <a:buFont typeface="Arial"/>
              <a:buChar char="•"/>
            </a:pPr>
            <a:r>
              <a:rPr sz="900" b="0" i="0">
                <a:solidFill>
                  <a:srgbClr val="1E1A14"/>
                </a:solidFill>
                <a:latin typeface="Calibri"/>
              </a:rPr>
              <a:t>The closure of the Strait of Hormuz has removed 12-13 million barrels of oil per day from global markets.</a:t>
            </a:r>
            <a:r>
              <a:rPr sz="900" b="0" i="0">
                <a:solidFill>
                  <a:srgbClr val="615D56"/>
                </a:solidFill>
                <a:latin typeface="Calibri"/>
              </a:rPr>
              <a:t> — “removed 12mn-13mn barrels of oil a day”</a:t>
            </a:r>
          </a:p>
          <a:p>
            <a:pPr algn="l" marL="182880" indent="-182880">
              <a:lnSpc>
                <a:spcPct val="100000"/>
              </a:lnSpc>
              <a:spcBef>
                <a:spcPts val="300"/>
              </a:spcBef>
              <a:buFont typeface="Arial"/>
              <a:buChar char="•"/>
            </a:pPr>
            <a:r>
              <a:rPr sz="900" b="0" i="0">
                <a:solidFill>
                  <a:srgbClr val="1E1A14"/>
                </a:solidFill>
                <a:latin typeface="Calibri"/>
              </a:rPr>
              <a:t>Restoring full oil flows through the Strait of Hormuz will not occur before early 2027.</a:t>
            </a:r>
            <a:r>
              <a:rPr sz="900" b="0" i="0">
                <a:solidFill>
                  <a:srgbClr val="615D56"/>
                </a:solidFill>
                <a:latin typeface="Calibri"/>
              </a:rPr>
              <a:t> — “full flows will not return before the first or even second quarter of 2027”</a:t>
            </a:r>
          </a:p>
          <a:p>
            <a:pPr algn="l" marL="182880" indent="-182880">
              <a:lnSpc>
                <a:spcPct val="100000"/>
              </a:lnSpc>
              <a:spcBef>
                <a:spcPts val="300"/>
              </a:spcBef>
              <a:buFont typeface="Arial"/>
              <a:buChar char="•"/>
            </a:pPr>
            <a:r>
              <a:rPr sz="900" b="0" i="0">
                <a:solidFill>
                  <a:srgbClr val="1E1A14"/>
                </a:solidFill>
                <a:latin typeface="Calibri"/>
              </a:rPr>
              <a:t>Governments must build up oil reserves as an insurance policy against future geopolitical shocks.</a:t>
            </a:r>
            <a:r>
              <a:rPr sz="900" b="0" i="0">
                <a:solidFill>
                  <a:srgbClr val="615D56"/>
                </a:solidFill>
                <a:latin typeface="Calibri"/>
              </a:rPr>
              <a:t> — “force governments to focus more on 'an insurance policy'”</a:t>
            </a:r>
          </a:p>
          <a:p>
            <a:pPr algn="l" marL="182880" indent="-182880">
              <a:lnSpc>
                <a:spcPct val="100000"/>
              </a:lnSpc>
              <a:spcBef>
                <a:spcPts val="300"/>
              </a:spcBef>
              <a:spcAft>
                <a:spcPts val="1200"/>
              </a:spcAft>
              <a:buFont typeface="Arial"/>
              <a:buChar char="•"/>
            </a:pPr>
            <a:r>
              <a:rPr sz="900" b="0" i="0">
                <a:solidFill>
                  <a:srgbClr val="1E1A14"/>
                </a:solidFill>
                <a:latin typeface="Calibri"/>
              </a:rPr>
              <a:t>Repairing damaged Middle Eastern infrastructure will add further upward pressure on prices.</a:t>
            </a:r>
            <a:r>
              <a:rPr sz="900" b="0" i="0">
                <a:solidFill>
                  <a:srgbClr val="615D56"/>
                </a:solidFill>
                <a:latin typeface="Calibri"/>
              </a:rPr>
              <a:t> — “damage to oil and gas infrastructure... would cost tens of billions of dollars to repair”</a:t>
            </a:r>
          </a:p>
        </p:txBody>
      </p:sp>
      <p:sp>
        <p:nvSpPr>
          <p:cNvPr id="5" name="Rectangle 4"/>
          <p:cNvSpPr/>
          <p:nvPr/>
        </p:nvSpPr>
        <p:spPr>
          <a:xfrm>
            <a:off x="6254496" y="4238569"/>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83080" y="1106424"/>
            <a:ext cx="4151376" cy="4690872"/>
          </a:xfrm>
          <a:prstGeom prst="rect">
            <a:avLst/>
          </a:prstGeom>
          <a:noFill/>
        </p:spPr>
        <p:txBody>
          <a:bodyPr wrap="square" anchor="t" lIns="0" rIns="0" tIns="0" bIns="0"/>
          <a:lstStyle/>
          <a:p>
            <a:pPr algn="l">
              <a:lnSpc>
                <a:spcPct val="100000"/>
              </a:lnSpc>
              <a:buNone/>
            </a:pPr>
            <a:r>
              <a:rPr sz="1150" b="1" i="0">
                <a:solidFill>
                  <a:srgbClr val="1E1A14"/>
                </a:solidFill>
                <a:latin typeface="Cambria"/>
              </a:rPr>
              <a:t>Macro Voices / Zero Hedge</a:t>
            </a:r>
          </a:p>
          <a:p>
            <a:pPr algn="l">
              <a:lnSpc>
                <a:spcPct val="100000"/>
              </a:lnSpc>
              <a:spcAft>
                <a:spcPts val="600"/>
              </a:spcAft>
              <a:buNone/>
            </a:pPr>
            <a:r>
              <a:rPr sz="700" b="0" i="0">
                <a:solidFill>
                  <a:srgbClr val="615D56"/>
                </a:solidFill>
                <a:latin typeface="Calibri"/>
              </a:rPr>
              <a:t>Oil_Price_Debate_Synthesis.md</a:t>
            </a:r>
          </a:p>
          <a:p>
            <a:pPr algn="l">
              <a:lnSpc>
                <a:spcPct val="100000"/>
              </a:lnSpc>
              <a:spcAft>
                <a:spcPts val="600"/>
              </a:spcAft>
              <a:buNone/>
            </a:pPr>
            <a:r>
              <a:rPr sz="950" b="0" i="0">
                <a:solidFill>
                  <a:srgbClr val="615D56"/>
                </a:solidFill>
                <a:latin typeface="Calibri"/>
              </a:rPr>
              <a:t>While experts disagree on whether a near-term supply crunch will cause an immediate price spike or a 'muddle-through' period, they agree that the long-term energy landscape is shifting toward higher costs, increased geopolitical risk, and Chinese strategic dominance.</a:t>
            </a:r>
          </a:p>
          <a:p>
            <a:pPr algn="l" marL="182880" indent="-182880">
              <a:lnSpc>
                <a:spcPct val="100000"/>
              </a:lnSpc>
              <a:spcBef>
                <a:spcPts val="300"/>
              </a:spcBef>
              <a:buFont typeface="Arial"/>
              <a:buChar char="•"/>
            </a:pPr>
            <a:r>
              <a:rPr sz="900" b="0" i="0">
                <a:solidFill>
                  <a:srgbClr val="1E1A14"/>
                </a:solidFill>
                <a:latin typeface="Calibri"/>
              </a:rPr>
              <a:t>The current crude oil price drop is a rational, temporary reaction to an anticipated deal, while underlying demand remains high.</a:t>
            </a:r>
            <a:r>
              <a:rPr sz="900" b="0" i="0">
                <a:solidFill>
                  <a:srgbClr val="615D56"/>
                </a:solidFill>
                <a:latin typeface="Calibri"/>
              </a:rPr>
              <a:t> — “buyer strike... restocking lands on the far side of the deal”</a:t>
            </a:r>
          </a:p>
          <a:p>
            <a:pPr algn="l" marL="182880" indent="-182880">
              <a:lnSpc>
                <a:spcPct val="100000"/>
              </a:lnSpc>
              <a:spcBef>
                <a:spcPts val="300"/>
              </a:spcBef>
              <a:buFont typeface="Arial"/>
              <a:buChar char="•"/>
            </a:pPr>
            <a:r>
              <a:rPr sz="900" b="0" i="0">
                <a:solidFill>
                  <a:srgbClr val="1E1A14"/>
                </a:solidFill>
                <a:latin typeface="Calibri"/>
              </a:rPr>
              <a:t>Global inventory buffers are dangerously thin and may not last through the peak summer demand season.</a:t>
            </a:r>
            <a:r>
              <a:rPr sz="900" b="0" i="0">
                <a:solidFill>
                  <a:srgbClr val="615D56"/>
                </a:solidFill>
                <a:latin typeface="Calibri"/>
              </a:rPr>
              <a:t> — “not enough to cover a summer”</a:t>
            </a:r>
          </a:p>
          <a:p>
            <a:pPr algn="l" marL="182880" indent="-182880">
              <a:lnSpc>
                <a:spcPct val="100000"/>
              </a:lnSpc>
              <a:spcBef>
                <a:spcPts val="300"/>
              </a:spcBef>
              <a:buFont typeface="Arial"/>
              <a:buChar char="•"/>
            </a:pPr>
            <a:r>
              <a:rPr sz="900" b="0" i="0">
                <a:solidFill>
                  <a:srgbClr val="1E1A14"/>
                </a:solidFill>
                <a:latin typeface="Calibri"/>
              </a:rPr>
              <a:t>The primary market risk lies in refined products rather than crude oil itself.</a:t>
            </a:r>
            <a:r>
              <a:rPr sz="900" b="0" i="0">
                <a:solidFill>
                  <a:srgbClr val="615D56"/>
                </a:solidFill>
                <a:latin typeface="Calibri"/>
              </a:rPr>
              <a:t> — “acute risk lives in products, not crude”</a:t>
            </a:r>
          </a:p>
          <a:p>
            <a:pPr algn="l" marL="182880" indent="-182880">
              <a:lnSpc>
                <a:spcPct val="100000"/>
              </a:lnSpc>
              <a:spcBef>
                <a:spcPts val="300"/>
              </a:spcBef>
              <a:buFont typeface="Arial"/>
              <a:buChar char="•"/>
            </a:pPr>
            <a:r>
              <a:rPr sz="900" b="0" i="0">
                <a:solidFill>
                  <a:srgbClr val="1E1A14"/>
                </a:solidFill>
                <a:latin typeface="Calibri"/>
              </a:rPr>
              <a:t>The cost of producing and transporting Gulf oil is structurally higher due to increased insurance and shipping risks.</a:t>
            </a:r>
            <a:r>
              <a:rPr sz="900" b="0" i="0">
                <a:solidFill>
                  <a:srgbClr val="615D56"/>
                </a:solidFill>
                <a:latin typeface="Calibri"/>
              </a:rPr>
              <a:t> — “Gulf's cost base is now permanently higher”</a:t>
            </a:r>
          </a:p>
          <a:p>
            <a:pPr algn="l" marL="182880" indent="-182880">
              <a:lnSpc>
                <a:spcPct val="100000"/>
              </a:lnSpc>
              <a:spcBef>
                <a:spcPts val="300"/>
              </a:spcBef>
              <a:buFont typeface="Arial"/>
              <a:buChar char="•"/>
            </a:pPr>
            <a:r>
              <a:rPr sz="900" b="0" i="0">
                <a:solidFill>
                  <a:srgbClr val="1E1A14"/>
                </a:solidFill>
                <a:latin typeface="Calibri"/>
              </a:rPr>
              <a:t>Energy security has replaced economic abundance as the primary driver of global energy policy.</a:t>
            </a:r>
            <a:r>
              <a:rPr sz="900" b="0" i="0">
                <a:solidFill>
                  <a:srgbClr val="615D56"/>
                </a:solidFill>
                <a:latin typeface="Calibri"/>
              </a:rPr>
              <a:t> — “energy security has displaced abundance as the organizing principle”</a:t>
            </a:r>
          </a:p>
          <a:p>
            <a:pPr algn="l" marL="182880" indent="-182880">
              <a:lnSpc>
                <a:spcPct val="100000"/>
              </a:lnSpc>
              <a:spcBef>
                <a:spcPts val="300"/>
              </a:spcBef>
              <a:spcAft>
                <a:spcPts val="1200"/>
              </a:spcAft>
              <a:buFont typeface="Arial"/>
              <a:buChar char="•"/>
            </a:pPr>
            <a:r>
              <a:rPr sz="900" b="0" i="0">
                <a:solidFill>
                  <a:srgbClr val="1E1A14"/>
                </a:solidFill>
                <a:latin typeface="Calibri"/>
              </a:rPr>
              <a:t>China holds a strategic advantage due to its diversified energy infrastructure and advanced nuclear capabilities.</a:t>
            </a:r>
            <a:r>
              <a:rPr sz="900" b="0" i="0">
                <a:solidFill>
                  <a:srgbClr val="615D56"/>
                </a:solidFill>
                <a:latin typeface="Calibri"/>
              </a:rPr>
              <a:t> — “China's strategy is simply better”</a:t>
            </a:r>
          </a:p>
        </p:txBody>
      </p:sp>
      <p:sp>
        <p:nvSpPr>
          <p:cNvPr id="3" name="Rectangle 2"/>
          <p:cNvSpPr/>
          <p:nvPr/>
        </p:nvSpPr>
        <p:spPr>
          <a:xfrm>
            <a:off x="1783080" y="4525373"/>
            <a:ext cx="415137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Rectangle 1"/>
          <p:cNvSpPr/>
          <p:nvPr/>
        </p:nvSpPr>
        <p:spPr>
          <a:xfrm>
            <a:off x="320040" y="164592"/>
            <a:ext cx="881481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20040"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2h 19m</a:t>
            </a:r>
          </a:p>
          <a:p>
            <a:pPr algn="l">
              <a:lnSpc>
                <a:spcPct val="100000"/>
              </a:lnSpc>
              <a:spcBef>
                <a:spcPts val="100"/>
              </a:spcBef>
              <a:buNone/>
            </a:pPr>
            <a:r>
              <a:rPr sz="700" b="0" i="0" cap="all" spc="80">
                <a:solidFill>
                  <a:srgbClr val="615D56"/>
                </a:solidFill>
                <a:latin typeface="Calibri"/>
              </a:rPr>
              <a:t>Research time saved</a:t>
            </a:r>
          </a:p>
        </p:txBody>
      </p:sp>
      <p:sp>
        <p:nvSpPr>
          <p:cNvPr id="4" name="TextBox 3"/>
          <p:cNvSpPr txBox="1"/>
          <p:nvPr/>
        </p:nvSpPr>
        <p:spPr>
          <a:xfrm>
            <a:off x="2523744"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7</a:t>
            </a:r>
          </a:p>
          <a:p>
            <a:pPr algn="l">
              <a:lnSpc>
                <a:spcPct val="100000"/>
              </a:lnSpc>
              <a:spcBef>
                <a:spcPts val="100"/>
              </a:spcBef>
              <a:buNone/>
            </a:pPr>
            <a:r>
              <a:rPr sz="700" b="0" i="0" cap="all" spc="80">
                <a:solidFill>
                  <a:srgbClr val="615D56"/>
                </a:solidFill>
                <a:latin typeface="Calibri"/>
              </a:rPr>
              <a:t>Sources read</a:t>
            </a:r>
          </a:p>
        </p:txBody>
      </p:sp>
      <p:sp>
        <p:nvSpPr>
          <p:cNvPr id="5" name="TextBox 4"/>
          <p:cNvSpPr txBox="1"/>
          <p:nvPr/>
        </p:nvSpPr>
        <p:spPr>
          <a:xfrm>
            <a:off x="4727448"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42</a:t>
            </a:r>
          </a:p>
          <a:p>
            <a:pPr algn="l">
              <a:lnSpc>
                <a:spcPct val="100000"/>
              </a:lnSpc>
              <a:spcBef>
                <a:spcPts val="100"/>
              </a:spcBef>
              <a:buNone/>
            </a:pPr>
            <a:r>
              <a:rPr sz="700" b="0" i="0" cap="all" spc="80">
                <a:solidFill>
                  <a:srgbClr val="615D56"/>
                </a:solidFill>
                <a:latin typeface="Calibri"/>
              </a:rPr>
              <a:t>Claims extracted</a:t>
            </a:r>
          </a:p>
        </p:txBody>
      </p:sp>
      <p:sp>
        <p:nvSpPr>
          <p:cNvPr id="6" name="TextBox 5"/>
          <p:cNvSpPr txBox="1"/>
          <p:nvPr/>
        </p:nvSpPr>
        <p:spPr>
          <a:xfrm>
            <a:off x="6931152" y="310896"/>
            <a:ext cx="2112264" cy="566928"/>
          </a:xfrm>
          <a:prstGeom prst="rect">
            <a:avLst/>
          </a:prstGeom>
          <a:noFill/>
        </p:spPr>
        <p:txBody>
          <a:bodyPr wrap="square" anchor="t" lIns="0" rIns="0" tIns="0" bIns="0"/>
          <a:lstStyle/>
          <a:p>
            <a:pPr algn="l">
              <a:lnSpc>
                <a:spcPct val="100000"/>
              </a:lnSpc>
              <a:buNone/>
            </a:pPr>
            <a:r>
              <a:rPr sz="1700" b="0" i="0">
                <a:solidFill>
                  <a:srgbClr val="B3260E"/>
                </a:solidFill>
                <a:latin typeface="Calibri"/>
              </a:rPr>
              <a:t>0/3</a:t>
            </a:r>
          </a:p>
          <a:p>
            <a:pPr algn="l">
              <a:lnSpc>
                <a:spcPct val="100000"/>
              </a:lnSpc>
              <a:spcBef>
                <a:spcPts val="100"/>
              </a:spcBef>
              <a:buNone/>
            </a:pPr>
            <a:r>
              <a:rPr sz="700" b="0" i="0" cap="all" spc="80">
                <a:solidFill>
                  <a:srgbClr val="615D56"/>
                </a:solidFill>
                <a:latin typeface="Calibri"/>
              </a:rPr>
              <a:t>Disputes settled</a:t>
            </a:r>
          </a:p>
        </p:txBody>
      </p:sp>
      <p:sp>
        <p:nvSpPr>
          <p:cNvPr id="7" name="Rectangle 6"/>
          <p:cNvSpPr/>
          <p:nvPr/>
        </p:nvSpPr>
        <p:spPr>
          <a:xfrm>
            <a:off x="320040" y="941831"/>
            <a:ext cx="8814816"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84048" y="1216152"/>
            <a:ext cx="8705088" cy="182880"/>
          </a:xfrm>
          <a:prstGeom prst="rect">
            <a:avLst/>
          </a:prstGeom>
          <a:noFill/>
        </p:spPr>
        <p:txBody>
          <a:bodyPr wrap="square" anchor="t" lIns="0" rIns="0" tIns="0" bIns="0"/>
          <a:lstStyle/>
          <a:p>
            <a:pPr algn="l">
              <a:lnSpc>
                <a:spcPct val="100000"/>
              </a:lnSpc>
              <a:buNone/>
            </a:pPr>
            <a:r>
              <a:rPr sz="950" b="1" i="0">
                <a:solidFill>
                  <a:srgbClr val="1E1A14"/>
                </a:solidFill>
                <a:latin typeface="Calibri"/>
              </a:rPr>
              <a:t>Time spent reading bought coverage, not substance</a:t>
            </a:r>
          </a:p>
        </p:txBody>
      </p:sp>
      <p:sp>
        <p:nvSpPr>
          <p:cNvPr id="9" name="TextBox 8"/>
          <p:cNvSpPr txBox="1"/>
          <p:nvPr/>
        </p:nvSpPr>
        <p:spPr>
          <a:xfrm>
            <a:off x="384048" y="1417320"/>
            <a:ext cx="8705088"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Claims yielded against time spent reading · one dot per source</a:t>
            </a:r>
          </a:p>
        </p:txBody>
      </p:sp>
      <p:sp>
        <p:nvSpPr>
          <p:cNvPr id="10" name="Rectangle 9"/>
          <p:cNvSpPr/>
          <p:nvPr/>
        </p:nvSpPr>
        <p:spPr>
          <a:xfrm>
            <a:off x="384048" y="1591056"/>
            <a:ext cx="8705088"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1069848" y="2916936"/>
            <a:ext cx="7882127" cy="7315"/>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49808" y="2843784"/>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0</a:t>
            </a:r>
          </a:p>
        </p:txBody>
      </p:sp>
      <p:sp>
        <p:nvSpPr>
          <p:cNvPr id="13" name="Rectangle 12"/>
          <p:cNvSpPr/>
          <p:nvPr/>
        </p:nvSpPr>
        <p:spPr>
          <a:xfrm>
            <a:off x="1069848" y="2767583"/>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49808" y="2694431"/>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1</a:t>
            </a:r>
          </a:p>
        </p:txBody>
      </p:sp>
      <p:sp>
        <p:nvSpPr>
          <p:cNvPr id="15" name="Rectangle 14"/>
          <p:cNvSpPr/>
          <p:nvPr/>
        </p:nvSpPr>
        <p:spPr>
          <a:xfrm>
            <a:off x="1069848" y="2618232"/>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49808" y="2545080"/>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2</a:t>
            </a:r>
          </a:p>
        </p:txBody>
      </p:sp>
      <p:sp>
        <p:nvSpPr>
          <p:cNvPr id="17" name="Rectangle 16"/>
          <p:cNvSpPr/>
          <p:nvPr/>
        </p:nvSpPr>
        <p:spPr>
          <a:xfrm>
            <a:off x="1069848" y="2468880"/>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9808" y="2395728"/>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3</a:t>
            </a:r>
          </a:p>
        </p:txBody>
      </p:sp>
      <p:sp>
        <p:nvSpPr>
          <p:cNvPr id="19" name="Rectangle 18"/>
          <p:cNvSpPr/>
          <p:nvPr/>
        </p:nvSpPr>
        <p:spPr>
          <a:xfrm>
            <a:off x="1069848" y="2319528"/>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49808" y="2246376"/>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4</a:t>
            </a:r>
          </a:p>
        </p:txBody>
      </p:sp>
      <p:sp>
        <p:nvSpPr>
          <p:cNvPr id="21" name="Rectangle 20"/>
          <p:cNvSpPr/>
          <p:nvPr/>
        </p:nvSpPr>
        <p:spPr>
          <a:xfrm>
            <a:off x="1069848" y="2170175"/>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49808" y="2097023"/>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5</a:t>
            </a:r>
          </a:p>
        </p:txBody>
      </p:sp>
      <p:sp>
        <p:nvSpPr>
          <p:cNvPr id="23" name="Rectangle 22"/>
          <p:cNvSpPr/>
          <p:nvPr/>
        </p:nvSpPr>
        <p:spPr>
          <a:xfrm>
            <a:off x="1069848" y="2020824"/>
            <a:ext cx="7882127"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49808" y="1947672"/>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6</a:t>
            </a:r>
          </a:p>
        </p:txBody>
      </p:sp>
      <p:sp>
        <p:nvSpPr>
          <p:cNvPr id="25" name="TextBox 24"/>
          <p:cNvSpPr txBox="1"/>
          <p:nvPr/>
        </p:nvSpPr>
        <p:spPr>
          <a:xfrm>
            <a:off x="749808" y="1655064"/>
            <a:ext cx="1280160" cy="137160"/>
          </a:xfrm>
          <a:prstGeom prst="rect">
            <a:avLst/>
          </a:prstGeom>
          <a:noFill/>
        </p:spPr>
        <p:txBody>
          <a:bodyPr wrap="square" anchor="t" lIns="0" rIns="0" tIns="0" bIns="0"/>
          <a:lstStyle/>
          <a:p>
            <a:pPr algn="l">
              <a:lnSpc>
                <a:spcPct val="100000"/>
              </a:lnSpc>
              <a:buNone/>
            </a:pPr>
            <a:r>
              <a:rPr sz="750" b="0" i="0">
                <a:solidFill>
                  <a:srgbClr val="615D56"/>
                </a:solidFill>
                <a:latin typeface="Calibri"/>
              </a:rPr>
              <a:t>claims extracted</a:t>
            </a:r>
          </a:p>
        </p:txBody>
      </p:sp>
      <p:sp>
        <p:nvSpPr>
          <p:cNvPr id="26" name="Rectangle 25"/>
          <p:cNvSpPr/>
          <p:nvPr/>
        </p:nvSpPr>
        <p:spPr>
          <a:xfrm>
            <a:off x="3953295"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678975"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10m</a:t>
            </a:r>
          </a:p>
        </p:txBody>
      </p:sp>
      <p:sp>
        <p:nvSpPr>
          <p:cNvPr id="28" name="Rectangle 27"/>
          <p:cNvSpPr/>
          <p:nvPr/>
        </p:nvSpPr>
        <p:spPr>
          <a:xfrm>
            <a:off x="6667335" y="2916936"/>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393015" y="2980944"/>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15m</a:t>
            </a:r>
          </a:p>
        </p:txBody>
      </p:sp>
      <p:sp>
        <p:nvSpPr>
          <p:cNvPr id="30" name="TextBox 29"/>
          <p:cNvSpPr txBox="1"/>
          <p:nvPr/>
        </p:nvSpPr>
        <p:spPr>
          <a:xfrm>
            <a:off x="6665975" y="3136391"/>
            <a:ext cx="2286000" cy="146304"/>
          </a:xfrm>
          <a:prstGeom prst="rect">
            <a:avLst/>
          </a:prstGeom>
          <a:noFill/>
        </p:spPr>
        <p:txBody>
          <a:bodyPr wrap="square" anchor="t" lIns="0" rIns="0" tIns="0" bIns="0"/>
          <a:lstStyle/>
          <a:p>
            <a:pPr algn="r">
              <a:lnSpc>
                <a:spcPct val="100000"/>
              </a:lnSpc>
              <a:buNone/>
            </a:pPr>
            <a:r>
              <a:rPr sz="750" b="0" i="0">
                <a:solidFill>
                  <a:srgbClr val="615D56"/>
                </a:solidFill>
                <a:latin typeface="Calibri"/>
              </a:rPr>
              <a:t>time spent reading (log scale)</a:t>
            </a:r>
          </a:p>
        </p:txBody>
      </p:sp>
      <p:sp>
        <p:nvSpPr>
          <p:cNvPr id="31" name="Oval 30"/>
          <p:cNvSpPr/>
          <p:nvPr/>
        </p:nvSpPr>
        <p:spPr>
          <a:xfrm>
            <a:off x="1121906"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Oval 31"/>
          <p:cNvSpPr/>
          <p:nvPr/>
        </p:nvSpPr>
        <p:spPr>
          <a:xfrm>
            <a:off x="6059412"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Oval 32"/>
          <p:cNvSpPr/>
          <p:nvPr/>
        </p:nvSpPr>
        <p:spPr>
          <a:xfrm>
            <a:off x="1887766"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1796004"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1019556"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1221903"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8901684" y="1970531"/>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7173467" y="1801368"/>
            <a:ext cx="1828800" cy="146304"/>
          </a:xfrm>
          <a:prstGeom prst="rect">
            <a:avLst/>
          </a:prstGeom>
          <a:noFill/>
        </p:spPr>
        <p:txBody>
          <a:bodyPr wrap="square" anchor="b" lIns="0" rIns="0" tIns="0" bIns="0"/>
          <a:lstStyle/>
          <a:p>
            <a:pPr algn="r">
              <a:lnSpc>
                <a:spcPct val="100000"/>
              </a:lnSpc>
              <a:buNone/>
            </a:pPr>
            <a:r>
              <a:rPr sz="800" b="0" i="0">
                <a:solidFill>
                  <a:srgbClr val="1E1A14"/>
                </a:solidFill>
                <a:latin typeface="Calibri"/>
              </a:rPr>
              <a:t>Macro Voices / Zero…</a:t>
            </a:r>
          </a:p>
        </p:txBody>
      </p:sp>
      <p:sp>
        <p:nvSpPr>
          <p:cNvPr id="39" name="TextBox 38"/>
          <p:cNvSpPr txBox="1"/>
          <p:nvPr/>
        </p:nvSpPr>
        <p:spPr>
          <a:xfrm>
            <a:off x="1019556" y="1801368"/>
            <a:ext cx="1828800" cy="146304"/>
          </a:xfrm>
          <a:prstGeom prst="rect">
            <a:avLst/>
          </a:prstGeom>
          <a:noFill/>
        </p:spPr>
        <p:txBody>
          <a:bodyPr wrap="square" anchor="b" lIns="0" rIns="0" tIns="0" bIns="0"/>
          <a:lstStyle/>
          <a:p>
            <a:pPr algn="l">
              <a:lnSpc>
                <a:spcPct val="100000"/>
              </a:lnSpc>
              <a:buNone/>
            </a:pPr>
            <a:r>
              <a:rPr sz="800" b="0" i="0">
                <a:solidFill>
                  <a:srgbClr val="1E1A14"/>
                </a:solidFill>
                <a:latin typeface="Calibri"/>
              </a:rPr>
              <a:t>Higher Oil Prices 2026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55648" y="13258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2121408" y="1325880"/>
            <a:ext cx="8677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1755648" y="1746504"/>
            <a:ext cx="867765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55648" y="1892808"/>
            <a:ext cx="867765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Every turn, in order — the record the verdict was drawn from.</a:t>
            </a:r>
          </a:p>
        </p:txBody>
      </p:sp>
      <p:sp>
        <p:nvSpPr>
          <p:cNvPr id="6" name="TextBox 5"/>
          <p:cNvSpPr txBox="1"/>
          <p:nvPr/>
        </p:nvSpPr>
        <p:spPr>
          <a:xfrm>
            <a:off x="1755648" y="2177245"/>
            <a:ext cx="4178807" cy="3373162"/>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opening</a:t>
            </a:r>
          </a:p>
          <a:p>
            <a:pPr algn="l">
              <a:lnSpc>
                <a:spcPct val="100000"/>
              </a:lnSpc>
              <a:spcAft>
                <a:spcPts val="1200"/>
              </a:spcAft>
              <a:buNone/>
            </a:pPr>
            <a:r>
              <a:rPr sz="900" b="0" i="0">
                <a:solidFill>
                  <a:srgbClr val="1E1A14"/>
                </a:solidFill>
                <a:latin typeface="Calibri"/>
              </a:rPr>
              <a:t>The market is more likely to favor the oil companies and investors over the next six months because physical supply constraints create a much harder ceiling than political rhetoric can easily break. While the administration may want lower prices, the </a:t>
            </a:r>
            <a:r>
              <a:rPr sz="900" b="0" i="1">
                <a:solidFill>
                  <a:srgbClr val="1E1A14"/>
                </a:solidFill>
                <a:latin typeface="Calibri"/>
              </a:rPr>
              <a:t>Macro Voices/Zero Hedge</a:t>
            </a:r>
            <a:r>
              <a:rPr sz="900" b="0" i="0">
                <a:solidFill>
                  <a:srgbClr val="1E1A14"/>
                </a:solidFill>
                <a:latin typeface="Calibri"/>
              </a:rPr>
              <a:t> synthesis highlights that the cost curve has shifted permanently toward $85 due to "the revenge of the old economy" where capital is flowing into high-yielding oil majors. Even if the government pushes for lower prices in the short term, the </a:t>
            </a:r>
            <a:r>
              <a:rPr sz="900" b="0" i="1">
                <a:solidFill>
                  <a:srgbClr val="1E1A14"/>
                </a:solidFill>
                <a:latin typeface="Calibri"/>
              </a:rPr>
              <a:t>Grok</a:t>
            </a:r>
            <a:r>
              <a:rPr sz="900" b="0" i="0">
                <a:solidFill>
                  <a:srgbClr val="1E1A14"/>
                </a:solidFill>
                <a:latin typeface="Calibri"/>
              </a:rPr>
              <a:t> data suggests that export logistics are maxed out and refineries face a shortage of specific heavy/sour molecules that light shale simply cannot replace. Unless there is a massive, immediate infrastructure overhaul—which the </a:t>
            </a:r>
            <a:r>
              <a:rPr sz="900" b="0" i="1">
                <a:solidFill>
                  <a:srgbClr val="1E1A14"/>
                </a:solidFill>
                <a:latin typeface="Calibri"/>
              </a:rPr>
              <a:t>Financial Times</a:t>
            </a:r>
            <a:r>
              <a:rPr sz="900" b="0" i="0">
                <a:solidFill>
                  <a:srgbClr val="1E1A14"/>
                </a:solidFill>
                <a:latin typeface="Calibri"/>
              </a:rPr>
              <a:t> suggests is unlikely due to logistical hurdles—the reality of "dirt and diesel" scarcity will likely override political maneuvers for price suppression.</a:t>
            </a:r>
          </a:p>
        </p:txBody>
      </p:sp>
      <p:sp>
        <p:nvSpPr>
          <p:cNvPr id="7" name="Rectangle 6"/>
          <p:cNvSpPr/>
          <p:nvPr/>
        </p:nvSpPr>
        <p:spPr>
          <a:xfrm>
            <a:off x="1755648" y="3994060"/>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254495" y="2177245"/>
            <a:ext cx="4178807" cy="3373162"/>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The administration's push for lower prices wins in the short term because politics moves faster than infrastructure; however, the long-term reality is a structural floor determined by physical scarcity. Jillian focuses on the "harder ceiling" of supply, but she ignores the "unknown" of political leverage—specifically how a mandate for lower costs can force immediate, desperate concessions from producers to maintain market access. While </a:t>
            </a:r>
            <a:r>
              <a:rPr sz="900" b="0" i="1">
                <a:solidFill>
                  <a:srgbClr val="1E1A14"/>
                </a:solidFill>
                <a:latin typeface="Calibri"/>
              </a:rPr>
              <a:t>Grok</a:t>
            </a:r>
            <a:r>
              <a:rPr sz="900" b="0" i="0">
                <a:solidFill>
                  <a:srgbClr val="1E1A14"/>
                </a:solidFill>
                <a:latin typeface="Calibri"/>
              </a:rPr>
              <a:t> suggests logistics are maxed out, that assumes the current rules of engagement remain static; if the administration prioritizes domestic price stability over long-term investment incentives, they will squeeze the margins of those "high-yielding" majors until they have no choice but to comply with the lower pricing floor.</a:t>
            </a:r>
          </a:p>
        </p:txBody>
      </p:sp>
      <p:sp>
        <p:nvSpPr>
          <p:cNvPr id="9" name="Rectangle 8"/>
          <p:cNvSpPr/>
          <p:nvPr/>
        </p:nvSpPr>
        <p:spPr>
          <a:xfrm>
            <a:off x="6254495" y="3854534"/>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1755648" y="13258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2121408" y="1325880"/>
            <a:ext cx="8677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1755648" y="1746504"/>
            <a:ext cx="867765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55648" y="1892808"/>
            <a:ext cx="4178807" cy="3657600"/>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E87BA4"/>
                </a:solidFill>
                <a:latin typeface="Calibri"/>
              </a:rPr>
              <a:t>● </a:t>
            </a:r>
            <a:r>
              <a:rPr sz="1000" b="1" i="0">
                <a:solidFill>
                  <a:srgbClr val="E87BA4"/>
                </a:solidFill>
                <a:latin typeface="Calibri"/>
              </a:rPr>
              <a:t>Samuel</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The oil companies win because you can’t legislate physics into submission; a politician's tweet doesn't magically unblock the Strait of Hormuz or conjure "missing" heavy molecules out of thin air. Aleyna is romanticizing "political leverage," but she’s ignoring the fact that these corporations aren't desperate peasants—they are the gatekeepers of the global machine, and as the </a:t>
            </a:r>
            <a:r>
              <a:rPr sz="900" b="0" i="1">
                <a:solidFill>
                  <a:srgbClr val="1E1A14"/>
                </a:solidFill>
                <a:latin typeface="Calibri"/>
              </a:rPr>
              <a:t>Macro Voices/Zero Hedge</a:t>
            </a:r>
            <a:r>
              <a:rPr sz="900" b="0" i="0">
                <a:solidFill>
                  <a:srgbClr val="1E1A14"/>
                </a:solidFill>
                <a:latin typeface="Calibri"/>
              </a:rPr>
              <a:t> synthesis notes, energy security has already replaced abundance as the organizing principle. If there's a shortage of heavy/sour molecules that light shale can't replace, no amount of "squeezing" by the administration will make those barrels appear on a tanker overnight.</a:t>
            </a:r>
          </a:p>
          <a:p>
            <a:pPr algn="l">
              <a:lnSpc>
                <a:spcPct val="100000"/>
              </a:lnSpc>
              <a:spcBef>
                <a:spcPts val="1200"/>
              </a:spcBef>
              <a:spcAft>
                <a:spcPts val="400"/>
              </a:spcAft>
              <a:buNone/>
            </a:pPr>
            <a:r>
              <a:rPr sz="750" b="0" i="0">
                <a:solidFill>
                  <a:srgbClr val="615D56"/>
                </a:solidFill>
                <a:latin typeface="Calibri"/>
              </a:rPr>
              <a:t>R1   </a:t>
            </a:r>
            <a:r>
              <a:rPr sz="800" b="0" i="0">
                <a:solidFill>
                  <a:srgbClr val="EDA100"/>
                </a:solidFill>
                <a:latin typeface="Calibri"/>
              </a:rPr>
              <a:t>● </a:t>
            </a:r>
            <a:r>
              <a:rPr sz="1000" b="1" i="0">
                <a:solidFill>
                  <a:srgbClr val="EDA100"/>
                </a:solidFill>
                <a:latin typeface="Calibri"/>
              </a:rPr>
              <a:t>Olivia</a:t>
            </a:r>
            <a:r>
              <a:rPr sz="750" b="0" i="0">
                <a:solidFill>
                  <a:srgbClr val="615D56"/>
                </a:solidFill>
                <a:latin typeface="Calibri"/>
              </a:rPr>
              <a:t>   → Samuel</a:t>
            </a:r>
          </a:p>
          <a:p>
            <a:pPr algn="l">
              <a:lnSpc>
                <a:spcPct val="100000"/>
              </a:lnSpc>
              <a:spcAft>
                <a:spcPts val="1200"/>
              </a:spcAft>
              <a:buNone/>
            </a:pPr>
            <a:r>
              <a:rPr sz="900" b="0" i="0">
                <a:solidFill>
                  <a:srgbClr val="1E1A14"/>
                </a:solidFill>
                <a:latin typeface="Calibri"/>
              </a:rPr>
              <a:t>The politicians are going to win the next three months because they can weaponize the "cost of living" narrative into immediate policy pivots like price caps and tax cuts mentioned by the Financial Times. Samuel is acting like these companies are untouchable gods, but they’re actually just terrified of losing their license to operate in a government that prioritizes domestic stability over their fat margins. While you're obsessing over "missing molecules," the reality is that if the administration decides to gut their profits through subsidies or forced price caps to appease a screaming public, those companies will fold on the pricing floor just to keep their infrastructure from being dismantled by hostile legislation.</a:t>
            </a:r>
          </a:p>
        </p:txBody>
      </p:sp>
      <p:sp>
        <p:nvSpPr>
          <p:cNvPr id="6" name="Rectangle 5"/>
          <p:cNvSpPr/>
          <p:nvPr/>
        </p:nvSpPr>
        <p:spPr>
          <a:xfrm>
            <a:off x="1755648" y="3430570"/>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1755648" y="5196933"/>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254495" y="1892808"/>
            <a:ext cx="4178807" cy="3657600"/>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The oil companies and investors are more likely to prevail over both the three and six-month horizons because physical supply constraints create a reality that political mandates cannot easily override. While Aleyna suggests that "political leverage" might force concessions, we must look at the </a:t>
            </a:r>
            <a:r>
              <a:rPr sz="900" b="0" i="1">
                <a:solidFill>
                  <a:srgbClr val="1E1A14"/>
                </a:solidFill>
                <a:latin typeface="Calibri"/>
              </a:rPr>
              <a:t>Macro Voices/Zero Hedge</a:t>
            </a:r>
            <a:r>
              <a:rPr sz="900" b="0" i="0">
                <a:solidFill>
                  <a:srgbClr val="1E1A14"/>
                </a:solidFill>
                <a:latin typeface="Calibri"/>
              </a:rPr>
              <a:t> synthesis which notes that energy security has replaced abundance as the primary organizing principle of the global economy. This shift means that even if an administration attempts to squeeze margins for domestic stability, they are up against a reality where specific heavy and sour molecules—which </a:t>
            </a:r>
            <a:r>
              <a:rPr sz="900" b="0" i="1">
                <a:solidFill>
                  <a:srgbClr val="1E1A14"/>
                </a:solidFill>
                <a:latin typeface="Calibri"/>
              </a:rPr>
              <a:t>Grok</a:t>
            </a:r>
            <a:r>
              <a:rPr sz="900" b="0" i="0">
                <a:solidFill>
                  <a:srgbClr val="1E1A14"/>
                </a:solidFill>
                <a:latin typeface="Calibri"/>
              </a:rPr>
              <a:t> notes light shale cannot replace—are in short supply. Unless there is a massive, immediate infrastructure overhaul, which the </a:t>
            </a:r>
            <a:r>
              <a:rPr sz="900" b="0" i="1">
                <a:solidFill>
                  <a:srgbClr val="1E1A14"/>
                </a:solidFill>
                <a:latin typeface="Calibri"/>
              </a:rPr>
              <a:t>Financial Times</a:t>
            </a:r>
            <a:r>
              <a:rPr sz="900" b="0" i="0">
                <a:solidFill>
                  <a:srgbClr val="1E1A14"/>
                </a:solidFill>
                <a:latin typeface="Calibri"/>
              </a:rPr>
              <a:t> suggests is unlikely due to logistical hurdles, the physical scarcity of "dirt and diesel" will create a floor that political maneuvers simply cannot break through in such a short timeframe.</a:t>
            </a:r>
          </a:p>
        </p:txBody>
      </p:sp>
      <p:sp>
        <p:nvSpPr>
          <p:cNvPr id="9" name="Rectangle 8"/>
          <p:cNvSpPr/>
          <p:nvPr/>
        </p:nvSpPr>
        <p:spPr>
          <a:xfrm>
            <a:off x="6254495" y="3849149"/>
            <a:ext cx="417880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